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BD34F-9DE8-428B-AF7C-8ED0A1BFE70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EFC56-C7A0-43C6-B83E-919C5A584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5FD9E-2D71-4983-A297-C8602DBC20B2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A3DB2-D5CD-44B2-B5F2-6EA4FCEAA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2DD343-7659-45D5-B651-1F6851D3C171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592A8C-A2DD-4464-92AD-E0A577097F17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B4AA7-7C4A-4672-AECF-FD5685583E97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E17A0-435B-4619-A329-0768791051A9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7052D-6675-40D2-AFDE-FFA69308AFFB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B087E-E1BB-4FF0-BAE1-F1EA0284CB55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6B6D71-4532-4D19-A138-4ACBA5D52252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BA92C-67A1-416D-AA98-2435E770B941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5A694-D76D-4494-9555-E22B4E7245E9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269C1D7-E4CC-47D9-B5A7-81253A5E1BCE}" type="datetime1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D07FEB6-959F-41DA-99CF-367C37D2F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area of a circle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circle is the set of all points in a plane that are the same distance from a given point (i.e., the center of the circle)</a:t>
            </a:r>
          </a:p>
          <a:p>
            <a:r>
              <a:rPr lang="en-US" sz="2000" dirty="0" smtClean="0"/>
              <a:t>The radius is the distance from the center of the circle to any point on the circle</a:t>
            </a:r>
          </a:p>
          <a:p>
            <a:r>
              <a:rPr lang="en-US" sz="2000" dirty="0" smtClean="0"/>
              <a:t>The diameter is the distance from one point to another point on the circle crossing through the center of the circle</a:t>
            </a:r>
            <a:endParaRPr lang="en-US" sz="2000" dirty="0"/>
          </a:p>
          <a:p>
            <a:r>
              <a:rPr lang="en-US" sz="2000" dirty="0" smtClean="0"/>
              <a:t>The circumference of a circle is the distance around the entire circle</a:t>
            </a:r>
            <a:endParaRPr lang="en-US" sz="2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705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10000" y="4191000"/>
            <a:ext cx="3581400" cy="2057400"/>
            <a:chOff x="3810000" y="4267200"/>
            <a:chExt cx="3581400" cy="2057400"/>
          </a:xfrm>
        </p:grpSpPr>
        <p:sp>
          <p:nvSpPr>
            <p:cNvPr id="8" name="Oval 7"/>
            <p:cNvSpPr/>
            <p:nvPr/>
          </p:nvSpPr>
          <p:spPr>
            <a:xfrm>
              <a:off x="5257800" y="4267200"/>
              <a:ext cx="2133600" cy="2057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8" idx="2"/>
              <a:endCxn id="8" idx="6"/>
            </p:cNvCxnSpPr>
            <p:nvPr/>
          </p:nvCxnSpPr>
          <p:spPr>
            <a:xfrm>
              <a:off x="5257800" y="5295900"/>
              <a:ext cx="2133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324600" y="4419600"/>
              <a:ext cx="60960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10000" y="55626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Myriad Pro"/>
                </a:rPr>
                <a:t>circumference</a:t>
              </a:r>
              <a:endParaRPr lang="en-US" sz="1200" dirty="0">
                <a:latin typeface="Myriad Pro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50292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Myriad Pro"/>
                </a:rPr>
                <a:t>diameter</a:t>
              </a:r>
              <a:endParaRPr lang="en-US" sz="1200" dirty="0">
                <a:latin typeface="Myriad Pr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45720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Myriad Pro"/>
                </a:rPr>
                <a:t>radius</a:t>
              </a:r>
              <a:endParaRPr lang="en-US" sz="1200" dirty="0">
                <a:latin typeface="Myriad Pr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formula for finding </a:t>
            </a:r>
            <a:r>
              <a:rPr lang="en-US" sz="2800" dirty="0" smtClean="0"/>
              <a:t>the area </a:t>
            </a:r>
            <a:r>
              <a:rPr lang="en-US" sz="2800" dirty="0" smtClean="0"/>
              <a:t>of a circle is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	A=</a:t>
            </a:r>
            <a:r>
              <a:rPr lang="el-GR" sz="2800" dirty="0" smtClean="0"/>
              <a:t>π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2</a:t>
            </a:r>
            <a:endParaRPr lang="en-US" sz="2800" baseline="30000" dirty="0" smtClean="0"/>
          </a:p>
          <a:p>
            <a:pPr>
              <a:buNone/>
            </a:pPr>
            <a:endParaRPr lang="en-US" sz="2800" baseline="30000" dirty="0"/>
          </a:p>
          <a:p>
            <a:r>
              <a:rPr lang="en-US" sz="2800" dirty="0" smtClean="0"/>
              <a:t>When discussing the formula, the teacher may want to talk about the value for </a:t>
            </a:r>
            <a:r>
              <a:rPr lang="el-GR" sz="2800" dirty="0" smtClean="0"/>
              <a:t>π</a:t>
            </a:r>
            <a:r>
              <a:rPr lang="en-US" sz="2800" dirty="0" smtClean="0"/>
              <a:t> </a:t>
            </a:r>
            <a:r>
              <a:rPr lang="en-US" sz="2800" dirty="0" smtClean="0"/>
              <a:t>and that it is a constant. </a:t>
            </a:r>
            <a:r>
              <a:rPr lang="en-US" sz="2800" dirty="0" smtClean="0"/>
              <a:t>This </a:t>
            </a:r>
            <a:r>
              <a:rPr lang="en-US" sz="2800" dirty="0" smtClean="0"/>
              <a:t>means the value of </a:t>
            </a:r>
            <a:r>
              <a:rPr lang="el-GR" sz="2800" dirty="0" smtClean="0"/>
              <a:t>π</a:t>
            </a:r>
            <a:r>
              <a:rPr lang="en-US" sz="2800" dirty="0" smtClean="0"/>
              <a:t> </a:t>
            </a:r>
            <a:r>
              <a:rPr lang="en-US" sz="2800" dirty="0" smtClean="0"/>
              <a:t>is always the same which equals </a:t>
            </a:r>
            <a:r>
              <a:rPr lang="en-US" sz="2800" b="1" u="sng" dirty="0" smtClean="0"/>
              <a:t>approximately</a:t>
            </a:r>
            <a:r>
              <a:rPr lang="en-US" sz="2800" b="1" dirty="0" smtClean="0"/>
              <a:t> </a:t>
            </a:r>
            <a:r>
              <a:rPr lang="en-US" sz="2800" dirty="0" smtClean="0"/>
              <a:t>3.14.</a:t>
            </a:r>
            <a:endParaRPr lang="en-US" sz="2800" baseline="30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r>
              <a:rPr lang="en-US" sz="2000" dirty="0" smtClean="0"/>
              <a:t>Students should begin calculating the area of a circle when the radius is provided.</a:t>
            </a:r>
          </a:p>
          <a:p>
            <a:r>
              <a:rPr lang="en-US" sz="2000" dirty="0" smtClean="0"/>
              <a:t>For example, what is the area of a circle with a radius of 4.</a:t>
            </a:r>
          </a:p>
          <a:p>
            <a:pPr lvl="1"/>
            <a:r>
              <a:rPr lang="en-US" sz="2000" dirty="0" smtClean="0"/>
              <a:t>Step 1: Plug numbers into an equation template</a:t>
            </a:r>
          </a:p>
          <a:p>
            <a:pPr lvl="1">
              <a:buNone/>
            </a:pPr>
            <a:r>
              <a:rPr lang="en-US" sz="2000" dirty="0" smtClean="0"/>
              <a:t>A= </a:t>
            </a:r>
            <a:r>
              <a:rPr lang="el-GR" sz="2000" dirty="0" smtClean="0"/>
              <a:t>π</a:t>
            </a:r>
            <a:r>
              <a:rPr lang="en-US" sz="2000" dirty="0" smtClean="0"/>
              <a:t>(4)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92875"/>
            <a:ext cx="6934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5" name="Explosion 2 4"/>
          <p:cNvSpPr/>
          <p:nvPr/>
        </p:nvSpPr>
        <p:spPr>
          <a:xfrm rot="260663">
            <a:off x="3744939" y="3312102"/>
            <a:ext cx="5055776" cy="2497715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37406" y="4114800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Helpful Hint:</a:t>
            </a:r>
          </a:p>
          <a:p>
            <a:r>
              <a:rPr lang="en-US" sz="1400" dirty="0" smtClean="0">
                <a:latin typeface="Myriad Pro"/>
              </a:rPr>
              <a:t>Remember to review order of operations</a:t>
            </a:r>
            <a:r>
              <a:rPr lang="en-US" sz="1400" dirty="0" smtClean="0">
                <a:latin typeface="Myriad Pro"/>
              </a:rPr>
              <a:t>. </a:t>
            </a:r>
            <a:r>
              <a:rPr lang="en-US" sz="1400" dirty="0" smtClean="0">
                <a:latin typeface="Myriad Pro"/>
              </a:rPr>
              <a:t>Students must square r before they multiply by </a:t>
            </a:r>
            <a:r>
              <a:rPr lang="el-GR" sz="1400" dirty="0" smtClean="0">
                <a:latin typeface="Myriad Pro"/>
              </a:rPr>
              <a:t>π</a:t>
            </a:r>
            <a:endParaRPr lang="en-US" sz="1400" dirty="0">
              <a:latin typeface="Myriad Pro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" y="4114800"/>
            <a:ext cx="2209800" cy="2209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828800" y="4648200"/>
            <a:ext cx="990600" cy="533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572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Area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2: Use a calculator to solve for area</a:t>
            </a:r>
          </a:p>
          <a:p>
            <a:pPr lvl="1"/>
            <a:r>
              <a:rPr lang="en-US" sz="2400" dirty="0" smtClean="0"/>
              <a:t>A=</a:t>
            </a:r>
            <a:r>
              <a:rPr lang="el-GR" sz="2400" dirty="0" smtClean="0"/>
              <a:t>π</a:t>
            </a:r>
            <a:r>
              <a:rPr lang="en-US" sz="2400" dirty="0" smtClean="0"/>
              <a:t>(16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A≈ 50.24 cm</a:t>
            </a:r>
            <a:r>
              <a:rPr lang="en-US" sz="2400" baseline="30000" dirty="0" smtClean="0"/>
              <a:t>2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700" dirty="0" smtClean="0"/>
          </a:p>
          <a:p>
            <a:r>
              <a:rPr lang="en-US" sz="2400" dirty="0" smtClean="0"/>
              <a:t>Once </a:t>
            </a:r>
            <a:r>
              <a:rPr lang="en-US" sz="2400" dirty="0" smtClean="0"/>
              <a:t>students can successfully solve when the radius is provided, begin to give problems where the diameter is provided.</a:t>
            </a:r>
          </a:p>
          <a:p>
            <a:pPr lvl="1"/>
            <a:r>
              <a:rPr lang="en-US" sz="2000" dirty="0" smtClean="0"/>
              <a:t>In this case the first step becomes dividing the diameter in half to find the radius</a:t>
            </a:r>
            <a:endParaRPr 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2362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yriad Pro"/>
              </a:rPr>
              <a:t>Don’t forget to label the units</a:t>
            </a:r>
            <a:endParaRPr lang="en-US" sz="1200" dirty="0">
              <a:latin typeface="Myriad Pro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200400" y="2590800"/>
            <a:ext cx="457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3429000"/>
            <a:ext cx="1752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Myriad Pro"/>
              </a:rPr>
              <a:t>Note the change in symbol to communicate an approximation</a:t>
            </a:r>
            <a:endParaRPr lang="en-US" sz="1100" dirty="0">
              <a:latin typeface="Myriad Pro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524000" y="2971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radius and area of various circles. </a:t>
            </a:r>
            <a:r>
              <a:rPr lang="en-US" dirty="0" smtClean="0"/>
              <a:t>Which </a:t>
            </a:r>
            <a:r>
              <a:rPr lang="en-US" dirty="0" smtClean="0"/>
              <a:t>one has more area? </a:t>
            </a:r>
            <a:r>
              <a:rPr lang="en-US" dirty="0" smtClean="0"/>
              <a:t>Does </a:t>
            </a:r>
            <a:r>
              <a:rPr lang="en-US" dirty="0" smtClean="0"/>
              <a:t>it make it a better price?</a:t>
            </a:r>
          </a:p>
          <a:p>
            <a:pPr lvl="1"/>
            <a:r>
              <a:rPr lang="en-US" dirty="0" smtClean="0"/>
              <a:t>Small and large pizzas</a:t>
            </a:r>
          </a:p>
          <a:p>
            <a:pPr lvl="2"/>
            <a:r>
              <a:rPr lang="en-US" dirty="0" smtClean="0"/>
              <a:t>Focus on as radius increases, so does the area of the circle</a:t>
            </a:r>
          </a:p>
          <a:p>
            <a:pPr lvl="2"/>
            <a:r>
              <a:rPr lang="en-US" dirty="0" smtClean="0"/>
              <a:t>How much bigger is the area of a large pizza compared to a small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934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Finding the area of a circle addresses the following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Core Content Connectors</a:t>
            </a:r>
          </a:p>
          <a:p>
            <a:pPr lvl="1"/>
            <a:r>
              <a:rPr lang="en-US" sz="2400" dirty="0" smtClean="0"/>
              <a:t>7-8.NO.3c1 Use the rules for mathematical operations to verify the results when more than one operation is required to solve a problem</a:t>
            </a:r>
          </a:p>
          <a:p>
            <a:pPr lvl="1"/>
            <a:r>
              <a:rPr lang="en-US" sz="2400" dirty="0" smtClean="0"/>
              <a:t>7.ME.2d1 Apply formula to measure area and circumference of circles</a:t>
            </a:r>
          </a:p>
          <a:p>
            <a:pPr lvl="1"/>
            <a:r>
              <a:rPr lang="en-US" sz="2400" dirty="0" smtClean="0"/>
              <a:t>7-8.NO.3c5 Explain each step to solve a problem</a:t>
            </a:r>
          </a:p>
          <a:p>
            <a:pPr lvl="1"/>
            <a:r>
              <a:rPr lang="en-US" sz="2400" dirty="0" smtClean="0"/>
              <a:t>8.NO.1k1 Identify </a:t>
            </a:r>
            <a:r>
              <a:rPr lang="el-GR" sz="2400" dirty="0" smtClean="0">
                <a:latin typeface="Arial"/>
                <a:cs typeface="Arial"/>
              </a:rPr>
              <a:t>π</a:t>
            </a:r>
            <a:r>
              <a:rPr lang="en-US" sz="2400" dirty="0" smtClean="0"/>
              <a:t> </a:t>
            </a:r>
            <a:r>
              <a:rPr lang="en-US" sz="2400" dirty="0" smtClean="0"/>
              <a:t>as an irrational number</a:t>
            </a:r>
          </a:p>
          <a:p>
            <a:pPr lvl="1"/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8580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EF318F-75B5-4312-B276-2403A49F5E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AEACFA-599F-44EA-8054-79959B3CAB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EB9731-1E92-47CB-A4D6-2E1A0A3B4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280</TotalTime>
  <Words>823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NCSC theme</vt:lpstr>
      <vt:lpstr>Finding the area of a circle</vt:lpstr>
      <vt:lpstr>Parts of a circle</vt:lpstr>
      <vt:lpstr>Area of a circle</vt:lpstr>
      <vt:lpstr>Finding Area</vt:lpstr>
      <vt:lpstr>Finding Area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area of a circle</dc:title>
  <dc:creator>bsmit224</dc:creator>
  <cp:lastModifiedBy>edCount</cp:lastModifiedBy>
  <cp:revision>50</cp:revision>
  <dcterms:created xsi:type="dcterms:W3CDTF">2011-09-14T14:25:28Z</dcterms:created>
  <dcterms:modified xsi:type="dcterms:W3CDTF">2013-11-06T22:08:47Z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