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104BE-971A-4F52-8340-2AB66D9BA8EF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95BED-038D-4E8C-B7EB-84F6800A74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811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EC700-B25B-4873-A858-14A24680D19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F82F6-F16F-4B3E-AD77-74268F8A49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F82F6-F16F-4B3E-AD77-74268F8A490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049B2C6-ADCE-4506-B26D-1EEBF2C45086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816D13E-99F0-4F60-B144-6FD6C5954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d51008.outlook.com/owa/redir.aspx?C=pWJFQfamcE2rfkxN-7bNqCRXPMJ3Rs4IW9IhtdmsdORJzZBZy68ZkpYWkLea5Srq6WfVuqUbZWU.&amp;URL=mailto:Susan.Weigert@Ed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volume of a three dimensional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 dirty="0" smtClean="0"/>
              <a:t>Volume is the amount of space a 3 dimensional object occupies.  </a:t>
            </a:r>
          </a:p>
          <a:p>
            <a:endParaRPr lang="en-US" sz="1400" dirty="0" smtClean="0"/>
          </a:p>
          <a:p>
            <a:r>
              <a:rPr lang="en-US" sz="2800" dirty="0" smtClean="0"/>
              <a:t>Volume can be determined by filling an object with unit cubes </a:t>
            </a:r>
            <a:r>
              <a:rPr lang="en-US" sz="2800" b="1" u="sng" dirty="0" smtClean="0"/>
              <a:t>OR</a:t>
            </a:r>
            <a:r>
              <a:rPr lang="en-US" sz="2800" dirty="0" smtClean="0"/>
              <a:t> by using the formula</a:t>
            </a:r>
          </a:p>
          <a:p>
            <a:pPr algn="ctr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				V= l </a:t>
            </a:r>
            <a:r>
              <a:rPr lang="en-US" sz="2800" baseline="30000" dirty="0" smtClean="0"/>
              <a:t>x </a:t>
            </a:r>
            <a:r>
              <a:rPr lang="en-US" sz="2800" dirty="0" smtClean="0"/>
              <a:t>w </a:t>
            </a:r>
            <a:r>
              <a:rPr lang="en-US" sz="2800" baseline="30000" dirty="0" smtClean="0"/>
              <a:t>x </a:t>
            </a:r>
            <a:r>
              <a:rPr lang="en-US" sz="2800" dirty="0" smtClean="0"/>
              <a:t>h</a:t>
            </a:r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276600" y="4572000"/>
            <a:ext cx="2437275" cy="688777"/>
            <a:chOff x="3733800" y="4038600"/>
            <a:chExt cx="2437275" cy="688777"/>
          </a:xfrm>
        </p:grpSpPr>
        <p:sp>
          <p:nvSpPr>
            <p:cNvPr id="4" name="TextBox 3"/>
            <p:cNvSpPr txBox="1"/>
            <p:nvPr/>
          </p:nvSpPr>
          <p:spPr>
            <a:xfrm>
              <a:off x="3733800" y="4191000"/>
              <a:ext cx="6848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length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48200" y="4419600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width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86400" y="4191000"/>
              <a:ext cx="6846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height</a:t>
              </a:r>
              <a:endParaRPr lang="en-US" sz="1400" dirty="0">
                <a:latin typeface="Myriad Pro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4191000" y="4038600"/>
              <a:ext cx="1524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4800600" y="4114800"/>
              <a:ext cx="762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1"/>
            </p:cNvCxnSpPr>
            <p:nvPr/>
          </p:nvCxnSpPr>
          <p:spPr>
            <a:xfrm flipH="1" flipV="1">
              <a:off x="5334000" y="4038600"/>
              <a:ext cx="152400" cy="3062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xplosion 1 14"/>
          <p:cNvSpPr/>
          <p:nvPr/>
        </p:nvSpPr>
        <p:spPr>
          <a:xfrm rot="702115">
            <a:off x="5859756" y="3658947"/>
            <a:ext cx="3276600" cy="2514600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44196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Helpful Hint:</a:t>
            </a:r>
          </a:p>
          <a:p>
            <a:r>
              <a:rPr lang="en-US" sz="1400" dirty="0" smtClean="0">
                <a:latin typeface="Myriad Pro"/>
              </a:rPr>
              <a:t>Don’t forget to review that the units for volume are cubed</a:t>
            </a:r>
            <a:endParaRPr lang="en-US" sz="1400" dirty="0">
              <a:latin typeface="Myriad Pro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71600" y="4038600"/>
            <a:ext cx="1219200" cy="1143000"/>
            <a:chOff x="2438400" y="4648200"/>
            <a:chExt cx="1219200" cy="1143000"/>
          </a:xfrm>
        </p:grpSpPr>
        <p:sp>
          <p:nvSpPr>
            <p:cNvPr id="23" name="Rectangle 22"/>
            <p:cNvSpPr/>
            <p:nvPr/>
          </p:nvSpPr>
          <p:spPr>
            <a:xfrm>
              <a:off x="2438400" y="4648200"/>
              <a:ext cx="6096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438400" y="4648200"/>
              <a:ext cx="1219200" cy="1143000"/>
              <a:chOff x="2438400" y="4648200"/>
              <a:chExt cx="1219200" cy="11430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048000" y="5257800"/>
                <a:ext cx="6096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3048000" y="4648200"/>
                <a:ext cx="609600" cy="60960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48000" y="5181600"/>
                <a:ext cx="609600" cy="609600"/>
              </a:xfrm>
              <a:prstGeom prst="line">
                <a:avLst/>
              </a:prstGeom>
              <a:ln w="19050"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438400" y="5181600"/>
                <a:ext cx="609600" cy="60960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438400" y="4648200"/>
                <a:ext cx="609600" cy="60960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volume: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Using the graphic on the right, determine the volume for the rectangular object</a:t>
            </a:r>
          </a:p>
          <a:p>
            <a:endParaRPr lang="en-US" sz="2000" dirty="0" smtClean="0"/>
          </a:p>
          <a:p>
            <a:r>
              <a:rPr lang="en-US" sz="2800" dirty="0" smtClean="0"/>
              <a:t>Step 1:  V= 10 </a:t>
            </a:r>
            <a:r>
              <a:rPr lang="en-US" sz="2800" baseline="30000" dirty="0" smtClean="0"/>
              <a:t>x </a:t>
            </a:r>
            <a:r>
              <a:rPr lang="en-US" sz="2800" dirty="0" smtClean="0"/>
              <a:t>5 </a:t>
            </a:r>
            <a:r>
              <a:rPr lang="en-US" sz="2800" baseline="30000" dirty="0" smtClean="0"/>
              <a:t>x </a:t>
            </a:r>
            <a:r>
              <a:rPr lang="en-US" sz="2800" dirty="0" smtClean="0"/>
              <a:t>4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Step 2: V=200 cm</a:t>
            </a:r>
            <a:r>
              <a:rPr lang="en-US" sz="2800" baseline="30000" dirty="0" smtClean="0"/>
              <a:t>3</a:t>
            </a:r>
            <a:endParaRPr lang="en-US" sz="2800" baseline="30000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69342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438400" y="3048000"/>
            <a:ext cx="2589675" cy="841177"/>
            <a:chOff x="1828800" y="3429000"/>
            <a:chExt cx="2589675" cy="841177"/>
          </a:xfrm>
        </p:grpSpPr>
        <p:sp>
          <p:nvSpPr>
            <p:cNvPr id="5" name="TextBox 4"/>
            <p:cNvSpPr txBox="1"/>
            <p:nvPr/>
          </p:nvSpPr>
          <p:spPr>
            <a:xfrm>
              <a:off x="1828800" y="3810000"/>
              <a:ext cx="6848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length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43200" y="3962400"/>
              <a:ext cx="6030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width</a:t>
              </a:r>
              <a:endParaRPr lang="en-US" sz="1400" dirty="0">
                <a:latin typeface="Myriad Pro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33800" y="3429000"/>
              <a:ext cx="6846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Myriad Pro"/>
                </a:rPr>
                <a:t>height</a:t>
              </a:r>
              <a:endParaRPr lang="en-US" sz="1400" dirty="0">
                <a:latin typeface="Myriad Pro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2362200" y="3657600"/>
              <a:ext cx="762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 flipV="1">
              <a:off x="2895600" y="3733800"/>
              <a:ext cx="762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505200" y="3581400"/>
              <a:ext cx="228600" cy="14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057400" y="5181600"/>
            <a:ext cx="1832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yriad Pro"/>
              </a:rPr>
              <a:t>Don’t forget the units</a:t>
            </a:r>
            <a:endParaRPr lang="en-US" sz="1400" dirty="0">
              <a:latin typeface="Myriad Pro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19400" y="4800600"/>
            <a:ext cx="685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xplosion 1 14"/>
          <p:cNvSpPr/>
          <p:nvPr/>
        </p:nvSpPr>
        <p:spPr>
          <a:xfrm rot="542071">
            <a:off x="4021278" y="3572826"/>
            <a:ext cx="4959886" cy="2740314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81600" y="44196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Myriad Pro"/>
              </a:rPr>
              <a:t>Helpful Hint:</a:t>
            </a:r>
          </a:p>
          <a:p>
            <a:r>
              <a:rPr lang="en-US" sz="1200" dirty="0" smtClean="0">
                <a:latin typeface="Myriad Pro"/>
              </a:rPr>
              <a:t>This is a great place to review that regardless of which numbers you multiply first, you will get the same answer. This is called the commutative property</a:t>
            </a:r>
            <a:endParaRPr lang="en-US" sz="1200" dirty="0">
              <a:latin typeface="Myriad Pro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248400" y="2133600"/>
            <a:ext cx="2438400" cy="1572399"/>
            <a:chOff x="6019800" y="2438400"/>
            <a:chExt cx="2438400" cy="1572399"/>
          </a:xfrm>
        </p:grpSpPr>
        <p:grpSp>
          <p:nvGrpSpPr>
            <p:cNvPr id="17" name="Group 16"/>
            <p:cNvGrpSpPr/>
            <p:nvPr/>
          </p:nvGrpSpPr>
          <p:grpSpPr>
            <a:xfrm>
              <a:off x="6324600" y="2438400"/>
              <a:ext cx="1219200" cy="1143000"/>
              <a:chOff x="2438400" y="4648200"/>
              <a:chExt cx="1219200" cy="11430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438400" y="4648200"/>
                <a:ext cx="609600" cy="533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30"/>
              <p:cNvGrpSpPr/>
              <p:nvPr/>
            </p:nvGrpSpPr>
            <p:grpSpPr>
              <a:xfrm>
                <a:off x="2438400" y="4648200"/>
                <a:ext cx="1219200" cy="1143000"/>
                <a:chOff x="2438400" y="4648200"/>
                <a:chExt cx="1219200" cy="11430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3048000" y="5257800"/>
                  <a:ext cx="609600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048000" y="4648200"/>
                  <a:ext cx="609600" cy="6096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3048000" y="5181600"/>
                  <a:ext cx="609600" cy="609600"/>
                </a:xfrm>
                <a:prstGeom prst="line">
                  <a:avLst/>
                </a:prstGeom>
                <a:ln w="19050">
                  <a:prstDash val="sysDash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38400" y="5181600"/>
                  <a:ext cx="609600" cy="6096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438400" y="4648200"/>
                  <a:ext cx="609600" cy="6096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Right Brace 25"/>
            <p:cNvSpPr/>
            <p:nvPr/>
          </p:nvSpPr>
          <p:spPr>
            <a:xfrm>
              <a:off x="7620000" y="3048000"/>
              <a:ext cx="152400" cy="533400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48600" y="32004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4cm</a:t>
              </a:r>
              <a:endParaRPr lang="en-US" sz="1200" dirty="0"/>
            </a:p>
          </p:txBody>
        </p:sp>
        <p:sp>
          <p:nvSpPr>
            <p:cNvPr id="28" name="Right Brace 27"/>
            <p:cNvSpPr/>
            <p:nvPr/>
          </p:nvSpPr>
          <p:spPr>
            <a:xfrm rot="5400000">
              <a:off x="7162800" y="3352800"/>
              <a:ext cx="152400" cy="609600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34200" y="37338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5cm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19800" y="312420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10cm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Compare the results from both methods to demonstrate how both methods were used to find the volume of the same shape.</a:t>
            </a:r>
          </a:p>
          <a:p>
            <a:endParaRPr lang="en-US" dirty="0" smtClean="0"/>
          </a:p>
          <a:p>
            <a:r>
              <a:rPr lang="en-US" dirty="0" smtClean="0"/>
              <a:t>Ideas for increasing difficulty during instruction:</a:t>
            </a:r>
          </a:p>
          <a:p>
            <a:pPr lvl="1"/>
            <a:r>
              <a:rPr lang="en-US" dirty="0" smtClean="0"/>
              <a:t>Give students the volume and have them manipulate the formula to determine the length, width, or height of an object</a:t>
            </a:r>
          </a:p>
          <a:p>
            <a:pPr lvl="1"/>
            <a:r>
              <a:rPr lang="en-US" dirty="0" smtClean="0"/>
              <a:t>Provide real-world word problems and require students to solve the equation and pull out the facts necessary to find the solution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866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Find the volume of an object addresses the following 5th and 6th grade Core Content Connectors:</a:t>
            </a:r>
          </a:p>
          <a:p>
            <a:pPr lvl="1"/>
            <a:r>
              <a:rPr lang="en-US" sz="2200" dirty="0" smtClean="0"/>
              <a:t>5-6.NO.3a1 </a:t>
            </a:r>
            <a:r>
              <a:rPr lang="en-US" sz="2200" dirty="0" smtClean="0"/>
              <a:t>Justify the use of a strategy, rule, or identified characteristic to solve a given problem</a:t>
            </a:r>
          </a:p>
          <a:p>
            <a:pPr lvl="1"/>
            <a:r>
              <a:rPr lang="en-US" sz="2200" dirty="0" smtClean="0"/>
              <a:t>5.ME.2b2 Apply formula to solve one step problems involving volume</a:t>
            </a:r>
          </a:p>
          <a:p>
            <a:pPr lvl="1"/>
            <a:r>
              <a:rPr lang="en-US" sz="2200" dirty="0" smtClean="0"/>
              <a:t>5.ME.1d4 Use filling and multiplication to determine volume</a:t>
            </a:r>
          </a:p>
          <a:p>
            <a:pPr lvl="1"/>
            <a:r>
              <a:rPr lang="en-US" sz="2200" dirty="0" smtClean="0"/>
              <a:t>6.ME.1a2 Identify the appropriate formula to use when measuring for different purposes in a real life context</a:t>
            </a:r>
          </a:p>
          <a:p>
            <a:pPr lvl="1"/>
            <a:r>
              <a:rPr lang="en-US" sz="2200" dirty="0" smtClean="0"/>
              <a:t>6.ME.1c1 Find the area of a 2-dimensional figure and the volume of </a:t>
            </a:r>
            <a:r>
              <a:rPr lang="en-US" sz="2200" smtClean="0"/>
              <a:t>a </a:t>
            </a:r>
            <a:r>
              <a:rPr lang="en-US" sz="2200" smtClean="0"/>
              <a:t>3-dimensional figure</a:t>
            </a:r>
            <a:endParaRPr lang="en-US" sz="2200" dirty="0" smtClean="0"/>
          </a:p>
          <a:p>
            <a:pPr lvl="1"/>
            <a:endParaRPr lang="en-US" sz="21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7010400" cy="365125"/>
          </a:xfrm>
        </p:spPr>
        <p:txBody>
          <a:bodyPr/>
          <a:lstStyle/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3" action="ppaction://hlinkfile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39170C-7BC7-44BB-84AF-D3F32A70510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B6645EF-2CF4-4DBA-92C4-E0AD8DE1B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0C0932-021D-4833-8DCA-B52FBB0CF5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177</TotalTime>
  <Words>599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NCSC theme</vt:lpstr>
      <vt:lpstr>Finding the volume of a three dimensional object</vt:lpstr>
      <vt:lpstr>What is volume</vt:lpstr>
      <vt:lpstr>Finding volume: An example</vt:lpstr>
      <vt:lpstr>Compare the two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the volume of a three dimensional objects</dc:title>
  <dc:creator>bsmit224</dc:creator>
  <cp:lastModifiedBy>edCount</cp:lastModifiedBy>
  <cp:revision>27</cp:revision>
  <dcterms:created xsi:type="dcterms:W3CDTF">2011-09-22T14:38:30Z</dcterms:created>
  <dcterms:modified xsi:type="dcterms:W3CDTF">2013-11-19T19:26:36Z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