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107" autoAdjust="0"/>
  </p:normalViewPr>
  <p:slideViewPr>
    <p:cSldViewPr snapToGrid="0" snapToObjects="1">
      <p:cViewPr varScale="1">
        <p:scale>
          <a:sx n="60" d="100"/>
          <a:sy n="60" d="100"/>
        </p:scale>
        <p:origin x="-7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004380-A813-D043-8600-8AD73DC7FFC8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15DB72-622B-C841-96CF-0E83279E0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770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Click to reveal the answer.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5DB72-622B-C841-96CF-0E83279E092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9589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Click to reveal </a:t>
            </a:r>
            <a:r>
              <a:rPr lang="en-US" smtClean="0"/>
              <a:t>the answer.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5DB72-622B-C841-96CF-0E83279E092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9589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Click to reveal </a:t>
            </a:r>
            <a:r>
              <a:rPr lang="en-US" smtClean="0"/>
              <a:t>the answer.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5DB72-622B-C841-96CF-0E83279E092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9589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Click to reveal </a:t>
            </a:r>
            <a:r>
              <a:rPr lang="en-US" smtClean="0"/>
              <a:t>the answer.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5DB72-622B-C841-96CF-0E83279E092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958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Click to reveal </a:t>
            </a:r>
            <a:r>
              <a:rPr lang="en-US" smtClean="0"/>
              <a:t>the answer.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5DB72-622B-C841-96CF-0E83279E092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958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Click to reveal </a:t>
            </a:r>
            <a:r>
              <a:rPr lang="en-US" smtClean="0"/>
              <a:t>the answer.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5DB72-622B-C841-96CF-0E83279E092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9589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Click to reveal </a:t>
            </a:r>
            <a:r>
              <a:rPr lang="en-US" smtClean="0"/>
              <a:t>the answer.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5DB72-622B-C841-96CF-0E83279E092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9589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Click to reveal </a:t>
            </a:r>
            <a:r>
              <a:rPr lang="en-US" smtClean="0"/>
              <a:t>the answer.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5DB72-622B-C841-96CF-0E83279E092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958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Click to reveal </a:t>
            </a:r>
            <a:r>
              <a:rPr lang="en-US" smtClean="0"/>
              <a:t>the answer.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5DB72-622B-C841-96CF-0E83279E092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958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Click to reveal the answer.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5DB72-622B-C841-96CF-0E83279E092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9589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Click to reveal </a:t>
            </a:r>
            <a:r>
              <a:rPr lang="en-US" smtClean="0"/>
              <a:t>the answer.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5DB72-622B-C841-96CF-0E83279E092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9589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Click to reveal </a:t>
            </a:r>
            <a:r>
              <a:rPr lang="en-US" smtClean="0"/>
              <a:t>the answer.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5DB72-622B-C841-96CF-0E83279E092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958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6DB56-C1BD-4982-BEFE-21542DA2B5E0}" type="datetime1">
              <a:rPr lang="en-US" smtClean="0"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84585" y="6356350"/>
            <a:ext cx="3716215" cy="365125"/>
          </a:xfrm>
        </p:spPr>
        <p:txBody>
          <a:bodyPr/>
          <a:lstStyle/>
          <a:p>
            <a:r>
              <a:rPr lang="en-US" smtClean="0"/>
              <a:t>NCSC Sample Instructional Unit - Elementary Measurement Lesson 4 - Practice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B926-3C77-C646-8DC2-F9300007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106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FD108-66E2-4897-8593-C3FBCB4ECE7E}" type="datetime1">
              <a:rPr lang="en-US" smtClean="0"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4 -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B926-3C77-C646-8DC2-F9300007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905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22A30-4BCC-4D3C-ABE7-71BA1788DC07}" type="datetime1">
              <a:rPr lang="en-US" smtClean="0"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4 -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B926-3C77-C646-8DC2-F9300007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126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76201-2E40-4C65-8936-F459B869DC87}" type="datetime1">
              <a:rPr lang="en-US" smtClean="0"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4 -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B926-3C77-C646-8DC2-F9300007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500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D89D1-C9AD-484C-A13A-2EFF23E6C3D0}" type="datetime1">
              <a:rPr lang="en-US" smtClean="0"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4 -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B926-3C77-C646-8DC2-F9300007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184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D12B5-4947-465F-A013-7658FCAF2307}" type="datetime1">
              <a:rPr lang="en-US" smtClean="0"/>
              <a:t>6/19/2013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4 - Practice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B926-3C77-C646-8DC2-F9300007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176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4216F-B08D-4550-805B-A33A851C02AC}" type="datetime1">
              <a:rPr lang="en-US" smtClean="0"/>
              <a:t>6/19/2013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4 - Practice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B926-3C77-C646-8DC2-F9300007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010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417E-0ED4-4807-BC13-37A361F3AF10}" type="datetime1">
              <a:rPr lang="en-US" smtClean="0"/>
              <a:t>6/19/2013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4 - Practice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B926-3C77-C646-8DC2-F9300007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36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C4CB-F611-4266-A623-E80BEE133974}" type="datetime1">
              <a:rPr lang="en-US" smtClean="0"/>
              <a:t>6/19/2013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4 - Practice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B926-3C77-C646-8DC2-F9300007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751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1D440-EEC8-4F78-AB12-658FE1F337AB}" type="datetime1">
              <a:rPr lang="en-US" smtClean="0"/>
              <a:t>6/19/2013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4 - Practice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B926-3C77-C646-8DC2-F9300007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514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C976B-79C1-4FB3-B437-FE54382A439E}" type="datetime1">
              <a:rPr lang="en-US" smtClean="0"/>
              <a:t>6/19/2013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4 - Practice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B926-3C77-C646-8DC2-F9300007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035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AC427-395B-4838-9A22-988AD4C1944A}" type="datetime1">
              <a:rPr lang="en-US" smtClean="0"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NCSC Sample Instructional Unit - Elementary Measurement Lesson 4 -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8B926-3C77-C646-8DC2-F9300007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779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Practice Finding              Perimeter and Area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4 - Practice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B926-3C77-C646-8DC2-F93000070E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46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0587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What’s the Area of This Rectangle?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1006517" y="2434429"/>
            <a:ext cx="4572000" cy="2743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17118" y="3550296"/>
            <a:ext cx="607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3 </a:t>
            </a:r>
            <a:r>
              <a:rPr lang="en-US" sz="2400" b="1" dirty="0" err="1" smtClean="0"/>
              <a:t>ft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728199" y="1527339"/>
            <a:ext cx="212830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</a:rPr>
              <a:t>3 x 5 = </a:t>
            </a:r>
            <a:r>
              <a:rPr lang="en-US" sz="2000" b="1" dirty="0" smtClean="0">
                <a:solidFill>
                  <a:srgbClr val="008000"/>
                </a:solidFill>
              </a:rPr>
              <a:t>15</a:t>
            </a:r>
            <a:r>
              <a:rPr lang="en-US" sz="2000" dirty="0" smtClean="0">
                <a:solidFill>
                  <a:srgbClr val="008000"/>
                </a:solidFill>
              </a:rPr>
              <a:t> </a:t>
            </a:r>
            <a:endParaRPr lang="en-US" sz="2000" b="1" dirty="0" smtClean="0">
              <a:solidFill>
                <a:srgbClr val="008000"/>
              </a:solidFill>
            </a:endParaRPr>
          </a:p>
          <a:p>
            <a:endParaRPr lang="en-US" sz="2000" dirty="0" smtClean="0">
              <a:solidFill>
                <a:srgbClr val="008000"/>
              </a:solidFill>
            </a:endParaRPr>
          </a:p>
          <a:p>
            <a:endParaRPr lang="en-US" sz="2000" dirty="0">
              <a:solidFill>
                <a:srgbClr val="008000"/>
              </a:solidFill>
            </a:endParaRPr>
          </a:p>
          <a:p>
            <a:r>
              <a:rPr lang="en-US" sz="2000" dirty="0" smtClean="0">
                <a:solidFill>
                  <a:srgbClr val="008000"/>
                </a:solidFill>
              </a:rPr>
              <a:t>A = </a:t>
            </a:r>
            <a:r>
              <a:rPr lang="en-US" sz="2000" b="1" dirty="0" smtClean="0">
                <a:solidFill>
                  <a:srgbClr val="008000"/>
                </a:solidFill>
              </a:rPr>
              <a:t>15</a:t>
            </a:r>
            <a:r>
              <a:rPr lang="en-US" sz="2000" dirty="0" smtClean="0">
                <a:solidFill>
                  <a:srgbClr val="008000"/>
                </a:solidFill>
              </a:rPr>
              <a:t> ft</a:t>
            </a:r>
            <a:r>
              <a:rPr lang="en-US" sz="2000" baseline="30000" dirty="0" smtClean="0">
                <a:solidFill>
                  <a:srgbClr val="008000"/>
                </a:solidFill>
              </a:rPr>
              <a:t>2</a:t>
            </a:r>
            <a:endParaRPr lang="en-US" sz="2000" dirty="0" smtClean="0">
              <a:solidFill>
                <a:srgbClr val="008000"/>
              </a:solidFill>
            </a:endParaRPr>
          </a:p>
          <a:p>
            <a:endParaRPr lang="en-US" sz="2000" dirty="0">
              <a:solidFill>
                <a:srgbClr val="008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79691" y="961022"/>
            <a:ext cx="1764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8000"/>
                </a:solidFill>
              </a:rPr>
              <a:t>Answer:</a:t>
            </a:r>
            <a:endParaRPr lang="en-US" sz="3600" b="1" dirty="0">
              <a:solidFill>
                <a:srgbClr val="008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29864" y="1904120"/>
            <a:ext cx="607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5 </a:t>
            </a:r>
            <a:r>
              <a:rPr lang="en-US" sz="2400" b="1" dirty="0" err="1" smtClean="0"/>
              <a:t>ft</a:t>
            </a:r>
            <a:endParaRPr lang="en-US" sz="24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4 - Practice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B926-3C77-C646-8DC2-F93000070E6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450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0587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What’s the Area of This Rectangle?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1006517" y="2434429"/>
            <a:ext cx="45720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30002" y="2675081"/>
            <a:ext cx="660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1 m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728199" y="1527339"/>
            <a:ext cx="212830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</a:rPr>
              <a:t>1 x 4 = 4</a:t>
            </a:r>
            <a:endParaRPr lang="en-US" sz="2000" b="1" dirty="0" smtClean="0">
              <a:solidFill>
                <a:srgbClr val="008000"/>
              </a:solidFill>
            </a:endParaRPr>
          </a:p>
          <a:p>
            <a:endParaRPr lang="en-US" sz="2000" dirty="0" smtClean="0">
              <a:solidFill>
                <a:srgbClr val="008000"/>
              </a:solidFill>
            </a:endParaRPr>
          </a:p>
          <a:p>
            <a:endParaRPr lang="en-US" sz="2000" dirty="0">
              <a:solidFill>
                <a:srgbClr val="008000"/>
              </a:solidFill>
            </a:endParaRPr>
          </a:p>
          <a:p>
            <a:r>
              <a:rPr lang="en-US" sz="2000" dirty="0" smtClean="0">
                <a:solidFill>
                  <a:srgbClr val="008000"/>
                </a:solidFill>
              </a:rPr>
              <a:t>P = </a:t>
            </a:r>
            <a:r>
              <a:rPr lang="en-US" sz="2000" b="1" dirty="0" smtClean="0">
                <a:solidFill>
                  <a:srgbClr val="008000"/>
                </a:solidFill>
              </a:rPr>
              <a:t>4</a:t>
            </a:r>
            <a:r>
              <a:rPr lang="en-US" sz="2000" dirty="0" smtClean="0">
                <a:solidFill>
                  <a:srgbClr val="008000"/>
                </a:solidFill>
              </a:rPr>
              <a:t> m</a:t>
            </a:r>
            <a:r>
              <a:rPr lang="en-US" sz="2000" baseline="30000" dirty="0" smtClean="0">
                <a:solidFill>
                  <a:srgbClr val="008000"/>
                </a:solidFill>
              </a:rPr>
              <a:t>2</a:t>
            </a:r>
            <a:endParaRPr lang="en-US" sz="2000" dirty="0" smtClean="0">
              <a:solidFill>
                <a:srgbClr val="008000"/>
              </a:solidFill>
            </a:endParaRPr>
          </a:p>
          <a:p>
            <a:endParaRPr lang="en-US" sz="2000" dirty="0">
              <a:solidFill>
                <a:srgbClr val="008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79691" y="961022"/>
            <a:ext cx="1764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8000"/>
                </a:solidFill>
              </a:rPr>
              <a:t>Answer:</a:t>
            </a:r>
            <a:endParaRPr lang="en-US" sz="3600" b="1" dirty="0">
              <a:solidFill>
                <a:srgbClr val="008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62116" y="3360756"/>
            <a:ext cx="660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4 m</a:t>
            </a:r>
            <a:endParaRPr lang="en-US" sz="24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4 - Practice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B926-3C77-C646-8DC2-F93000070E6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886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0587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What’s the Perimeter of This Rectangle?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990610" y="3477306"/>
            <a:ext cx="7315200" cy="2743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31378" y="4537900"/>
            <a:ext cx="607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3 </a:t>
            </a:r>
            <a:r>
              <a:rPr lang="en-US" sz="2400" b="1" dirty="0" err="1" smtClean="0"/>
              <a:t>ft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145473" y="1355729"/>
            <a:ext cx="51791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</a:rPr>
              <a:t>8 x 3 = 24</a:t>
            </a:r>
            <a:endParaRPr lang="en-US" sz="2000" b="1" dirty="0" smtClean="0">
              <a:solidFill>
                <a:srgbClr val="008000"/>
              </a:solidFill>
            </a:endParaRPr>
          </a:p>
          <a:p>
            <a:endParaRPr lang="en-US" sz="2000" dirty="0">
              <a:solidFill>
                <a:srgbClr val="008000"/>
              </a:solidFill>
            </a:endParaRPr>
          </a:p>
          <a:p>
            <a:r>
              <a:rPr lang="en-US" sz="2000" dirty="0">
                <a:solidFill>
                  <a:srgbClr val="008000"/>
                </a:solidFill>
              </a:rPr>
              <a:t>A</a:t>
            </a:r>
            <a:r>
              <a:rPr lang="en-US" sz="2000" dirty="0" smtClean="0">
                <a:solidFill>
                  <a:srgbClr val="008000"/>
                </a:solidFill>
              </a:rPr>
              <a:t> = </a:t>
            </a:r>
            <a:r>
              <a:rPr lang="en-US" sz="2000" b="1" dirty="0" smtClean="0">
                <a:solidFill>
                  <a:srgbClr val="008000"/>
                </a:solidFill>
              </a:rPr>
              <a:t>24</a:t>
            </a:r>
            <a:r>
              <a:rPr lang="en-US" sz="2000" dirty="0" smtClean="0">
                <a:solidFill>
                  <a:srgbClr val="008000"/>
                </a:solidFill>
              </a:rPr>
              <a:t> ft</a:t>
            </a:r>
            <a:r>
              <a:rPr lang="en-US" sz="2000" baseline="30000" dirty="0" smtClean="0">
                <a:solidFill>
                  <a:srgbClr val="008000"/>
                </a:solidFill>
              </a:rPr>
              <a:t>2</a:t>
            </a:r>
            <a:endParaRPr lang="en-US" sz="2000" dirty="0" smtClean="0">
              <a:solidFill>
                <a:srgbClr val="008000"/>
              </a:solidFill>
            </a:endParaRPr>
          </a:p>
          <a:p>
            <a:endParaRPr lang="en-US" sz="2000" dirty="0">
              <a:solidFill>
                <a:srgbClr val="008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82592" y="613964"/>
            <a:ext cx="1764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8000"/>
                </a:solidFill>
              </a:rPr>
              <a:t>Answer:</a:t>
            </a:r>
            <a:endParaRPr lang="en-US" sz="3600" b="1" dirty="0">
              <a:solidFill>
                <a:srgbClr val="008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35218" y="2917291"/>
            <a:ext cx="607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8 </a:t>
            </a:r>
            <a:r>
              <a:rPr lang="en-US" sz="2400" b="1" dirty="0" err="1" smtClean="0"/>
              <a:t>ft</a:t>
            </a:r>
            <a:endParaRPr lang="en-US" sz="24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4 - Practice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B926-3C77-C646-8DC2-F93000070E6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180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142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What’s the Area </a:t>
            </a:r>
            <a:r>
              <a:rPr lang="en-US" sz="3600" b="1" u="sng" dirty="0" smtClean="0"/>
              <a:t>and</a:t>
            </a:r>
            <a:r>
              <a:rPr lang="en-US" sz="3600" dirty="0" smtClean="0"/>
              <a:t> the Perimeter of This Rectangle?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990610" y="3477306"/>
            <a:ext cx="6400800" cy="1828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391410" y="4076235"/>
            <a:ext cx="7893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2 cm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642388" y="1586354"/>
            <a:ext cx="20424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</a:rPr>
              <a:t>7 x 2 = 14</a:t>
            </a:r>
            <a:endParaRPr lang="en-US" sz="2000" b="1" dirty="0" smtClean="0">
              <a:solidFill>
                <a:srgbClr val="008000"/>
              </a:solidFill>
            </a:endParaRPr>
          </a:p>
          <a:p>
            <a:endParaRPr lang="en-US" sz="2000" dirty="0">
              <a:solidFill>
                <a:srgbClr val="008000"/>
              </a:solidFill>
            </a:endParaRPr>
          </a:p>
          <a:p>
            <a:r>
              <a:rPr lang="en-US" sz="2000" dirty="0">
                <a:solidFill>
                  <a:srgbClr val="008000"/>
                </a:solidFill>
              </a:rPr>
              <a:t>A</a:t>
            </a:r>
            <a:r>
              <a:rPr lang="en-US" sz="2000" dirty="0" smtClean="0">
                <a:solidFill>
                  <a:srgbClr val="008000"/>
                </a:solidFill>
              </a:rPr>
              <a:t> = </a:t>
            </a:r>
            <a:r>
              <a:rPr lang="en-US" sz="2000" b="1" dirty="0" smtClean="0">
                <a:solidFill>
                  <a:srgbClr val="008000"/>
                </a:solidFill>
              </a:rPr>
              <a:t>14</a:t>
            </a:r>
            <a:r>
              <a:rPr lang="en-US" sz="2000" dirty="0" smtClean="0">
                <a:solidFill>
                  <a:srgbClr val="008000"/>
                </a:solidFill>
              </a:rPr>
              <a:t> cm</a:t>
            </a:r>
            <a:r>
              <a:rPr lang="en-US" sz="2000" baseline="30000" dirty="0" smtClean="0">
                <a:solidFill>
                  <a:srgbClr val="008000"/>
                </a:solidFill>
              </a:rPr>
              <a:t>2</a:t>
            </a:r>
            <a:endParaRPr lang="en-US" sz="2000" dirty="0" smtClean="0">
              <a:solidFill>
                <a:srgbClr val="008000"/>
              </a:solidFill>
            </a:endParaRPr>
          </a:p>
          <a:p>
            <a:endParaRPr lang="en-US" sz="2000" dirty="0">
              <a:solidFill>
                <a:srgbClr val="008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56482" y="974345"/>
            <a:ext cx="19483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8000"/>
                </a:solidFill>
              </a:rPr>
              <a:t>Answers:</a:t>
            </a:r>
            <a:endParaRPr lang="en-US" sz="3600" b="1" dirty="0">
              <a:solidFill>
                <a:srgbClr val="008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27359" y="2917291"/>
            <a:ext cx="7893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7 cm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57457" y="1559530"/>
            <a:ext cx="487451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</a:rPr>
              <a:t>7 + 2 + 7 + 2 = 18</a:t>
            </a:r>
            <a:endParaRPr lang="en-US" sz="2000" b="1" dirty="0" smtClean="0">
              <a:solidFill>
                <a:srgbClr val="008000"/>
              </a:solidFill>
            </a:endParaRPr>
          </a:p>
          <a:p>
            <a:r>
              <a:rPr lang="en-US" sz="2000" dirty="0" smtClean="0">
                <a:solidFill>
                  <a:srgbClr val="008000"/>
                </a:solidFill>
              </a:rPr>
              <a:t>OR   2 x 7 = 14       2 x 2 = 4         14 + 4 = 18</a:t>
            </a:r>
            <a:endParaRPr lang="en-US" sz="2000" dirty="0">
              <a:solidFill>
                <a:srgbClr val="008000"/>
              </a:solidFill>
            </a:endParaRPr>
          </a:p>
          <a:p>
            <a:endParaRPr lang="en-US" sz="2000" dirty="0" smtClean="0">
              <a:solidFill>
                <a:srgbClr val="008000"/>
              </a:solidFill>
            </a:endParaRPr>
          </a:p>
          <a:p>
            <a:r>
              <a:rPr lang="en-US" sz="2000" dirty="0">
                <a:solidFill>
                  <a:srgbClr val="008000"/>
                </a:solidFill>
              </a:rPr>
              <a:t>P</a:t>
            </a:r>
            <a:r>
              <a:rPr lang="en-US" sz="2000" dirty="0" smtClean="0">
                <a:solidFill>
                  <a:srgbClr val="008000"/>
                </a:solidFill>
              </a:rPr>
              <a:t> = </a:t>
            </a:r>
            <a:r>
              <a:rPr lang="en-US" sz="2000" b="1" dirty="0" smtClean="0">
                <a:solidFill>
                  <a:srgbClr val="008000"/>
                </a:solidFill>
              </a:rPr>
              <a:t>18 </a:t>
            </a:r>
            <a:r>
              <a:rPr lang="en-US" sz="2000" dirty="0" smtClean="0">
                <a:solidFill>
                  <a:srgbClr val="008000"/>
                </a:solidFill>
              </a:rPr>
              <a:t>cm</a:t>
            </a:r>
          </a:p>
          <a:p>
            <a:endParaRPr lang="en-US" sz="2000" dirty="0">
              <a:solidFill>
                <a:srgbClr val="008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4 - Practice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B926-3C77-C646-8DC2-F93000070E6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529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0587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What’s the Perimeter of This Square?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41023" y="1062703"/>
            <a:ext cx="5486400" cy="5486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344587" y="3500862"/>
            <a:ext cx="6509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6 in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304525" y="6459564"/>
            <a:ext cx="6509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6 in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17118" y="3601779"/>
            <a:ext cx="6509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6 in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064850" y="612415"/>
            <a:ext cx="6509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6 in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728199" y="1527339"/>
            <a:ext cx="212830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</a:rPr>
              <a:t>6 + 6 + 6 + 6 = </a:t>
            </a:r>
            <a:r>
              <a:rPr lang="en-US" sz="2000" b="1" dirty="0" smtClean="0">
                <a:solidFill>
                  <a:srgbClr val="008000"/>
                </a:solidFill>
              </a:rPr>
              <a:t>24</a:t>
            </a:r>
          </a:p>
          <a:p>
            <a:r>
              <a:rPr lang="en-US" sz="2000" dirty="0" smtClean="0">
                <a:solidFill>
                  <a:srgbClr val="008000"/>
                </a:solidFill>
              </a:rPr>
              <a:t>Or 6 x 4 = </a:t>
            </a:r>
            <a:r>
              <a:rPr lang="en-US" sz="2000" b="1" dirty="0" smtClean="0">
                <a:solidFill>
                  <a:srgbClr val="008000"/>
                </a:solidFill>
              </a:rPr>
              <a:t>24</a:t>
            </a:r>
          </a:p>
          <a:p>
            <a:endParaRPr lang="en-US" sz="2000" dirty="0">
              <a:solidFill>
                <a:srgbClr val="008000"/>
              </a:solidFill>
            </a:endParaRPr>
          </a:p>
          <a:p>
            <a:r>
              <a:rPr lang="en-US" sz="2000" dirty="0" smtClean="0">
                <a:solidFill>
                  <a:srgbClr val="008000"/>
                </a:solidFill>
              </a:rPr>
              <a:t>P = </a:t>
            </a:r>
            <a:r>
              <a:rPr lang="en-US" sz="2000" b="1" dirty="0" smtClean="0">
                <a:solidFill>
                  <a:srgbClr val="008000"/>
                </a:solidFill>
              </a:rPr>
              <a:t>24</a:t>
            </a:r>
            <a:r>
              <a:rPr lang="en-US" sz="2000" dirty="0" smtClean="0">
                <a:solidFill>
                  <a:srgbClr val="008000"/>
                </a:solidFill>
              </a:rPr>
              <a:t> in</a:t>
            </a:r>
          </a:p>
          <a:p>
            <a:endParaRPr lang="en-US" sz="2000" dirty="0">
              <a:solidFill>
                <a:srgbClr val="008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79691" y="961022"/>
            <a:ext cx="1764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8000"/>
                </a:solidFill>
              </a:rPr>
              <a:t>Answer:</a:t>
            </a:r>
            <a:endParaRPr lang="en-US" sz="3600" b="1" dirty="0">
              <a:solidFill>
                <a:srgbClr val="008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4 - Practice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B926-3C77-C646-8DC2-F93000070E6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409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0587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What’s the Perimeter of This Square?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72640" y="2129262"/>
            <a:ext cx="2743200" cy="2743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715840" y="3224237"/>
            <a:ext cx="7893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3</a:t>
            </a:r>
            <a:r>
              <a:rPr lang="en-US" sz="2400" b="1" dirty="0" smtClean="0"/>
              <a:t> cm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018959" y="4879457"/>
            <a:ext cx="7893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3</a:t>
            </a:r>
            <a:r>
              <a:rPr lang="en-US" sz="2400" b="1" dirty="0" smtClean="0"/>
              <a:t> cm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17118" y="3344364"/>
            <a:ext cx="7893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3</a:t>
            </a:r>
            <a:r>
              <a:rPr lang="en-US" sz="2400" b="1" dirty="0" smtClean="0"/>
              <a:t> cm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880550" y="1607353"/>
            <a:ext cx="7893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3</a:t>
            </a:r>
            <a:r>
              <a:rPr lang="en-US" sz="2400" b="1" dirty="0" smtClean="0"/>
              <a:t> cm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728199" y="1527339"/>
            <a:ext cx="212830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</a:rPr>
              <a:t>3 + 3 + 3 + 3 = </a:t>
            </a:r>
            <a:r>
              <a:rPr lang="en-US" sz="2000" b="1" dirty="0" smtClean="0">
                <a:solidFill>
                  <a:srgbClr val="008000"/>
                </a:solidFill>
              </a:rPr>
              <a:t>12</a:t>
            </a:r>
            <a:r>
              <a:rPr lang="en-US" sz="2000" dirty="0" smtClean="0">
                <a:solidFill>
                  <a:srgbClr val="008000"/>
                </a:solidFill>
              </a:rPr>
              <a:t> </a:t>
            </a:r>
          </a:p>
          <a:p>
            <a:r>
              <a:rPr lang="en-US" sz="2000" dirty="0" smtClean="0">
                <a:solidFill>
                  <a:srgbClr val="008000"/>
                </a:solidFill>
              </a:rPr>
              <a:t>Or 3 x 4 = </a:t>
            </a:r>
            <a:r>
              <a:rPr lang="en-US" sz="2000" b="1" dirty="0" smtClean="0">
                <a:solidFill>
                  <a:srgbClr val="008000"/>
                </a:solidFill>
              </a:rPr>
              <a:t>12</a:t>
            </a:r>
          </a:p>
          <a:p>
            <a:endParaRPr lang="en-US" sz="2000" dirty="0">
              <a:solidFill>
                <a:srgbClr val="008000"/>
              </a:solidFill>
            </a:endParaRPr>
          </a:p>
          <a:p>
            <a:r>
              <a:rPr lang="en-US" sz="2000" dirty="0" smtClean="0">
                <a:solidFill>
                  <a:srgbClr val="008000"/>
                </a:solidFill>
              </a:rPr>
              <a:t>P = </a:t>
            </a:r>
            <a:r>
              <a:rPr lang="en-US" sz="2000" b="1" dirty="0" smtClean="0">
                <a:solidFill>
                  <a:srgbClr val="008000"/>
                </a:solidFill>
              </a:rPr>
              <a:t>12</a:t>
            </a:r>
            <a:r>
              <a:rPr lang="en-US" sz="2000" dirty="0" smtClean="0">
                <a:solidFill>
                  <a:srgbClr val="008000"/>
                </a:solidFill>
              </a:rPr>
              <a:t> cm</a:t>
            </a:r>
          </a:p>
          <a:p>
            <a:endParaRPr lang="en-US" sz="2000" dirty="0">
              <a:solidFill>
                <a:srgbClr val="008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79691" y="961022"/>
            <a:ext cx="1764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8000"/>
                </a:solidFill>
              </a:rPr>
              <a:t>Answer:</a:t>
            </a:r>
            <a:endParaRPr lang="en-US" sz="3600" b="1" dirty="0">
              <a:solidFill>
                <a:srgbClr val="008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4 - Practice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B926-3C77-C646-8DC2-F93000070E6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98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0587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What’s the Perimeter of This Square?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06517" y="1391336"/>
            <a:ext cx="4572000" cy="457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17118" y="3344364"/>
            <a:ext cx="7893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7 cm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728199" y="1527339"/>
            <a:ext cx="212830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</a:rPr>
              <a:t>7 + 7 + 7 + 7 = </a:t>
            </a:r>
            <a:r>
              <a:rPr lang="en-US" sz="2000" b="1" dirty="0" smtClean="0">
                <a:solidFill>
                  <a:srgbClr val="008000"/>
                </a:solidFill>
              </a:rPr>
              <a:t>28</a:t>
            </a:r>
            <a:r>
              <a:rPr lang="en-US" sz="2000" dirty="0" smtClean="0">
                <a:solidFill>
                  <a:srgbClr val="008000"/>
                </a:solidFill>
              </a:rPr>
              <a:t> </a:t>
            </a:r>
          </a:p>
          <a:p>
            <a:r>
              <a:rPr lang="en-US" sz="2000" dirty="0" smtClean="0">
                <a:solidFill>
                  <a:srgbClr val="008000"/>
                </a:solidFill>
              </a:rPr>
              <a:t>Or 7 x 4 = </a:t>
            </a:r>
            <a:r>
              <a:rPr lang="en-US" sz="2000" b="1" dirty="0" smtClean="0">
                <a:solidFill>
                  <a:srgbClr val="008000"/>
                </a:solidFill>
              </a:rPr>
              <a:t>28</a:t>
            </a:r>
          </a:p>
          <a:p>
            <a:endParaRPr lang="en-US" sz="2000" dirty="0">
              <a:solidFill>
                <a:srgbClr val="008000"/>
              </a:solidFill>
            </a:endParaRPr>
          </a:p>
          <a:p>
            <a:r>
              <a:rPr lang="en-US" sz="2000" dirty="0" smtClean="0">
                <a:solidFill>
                  <a:srgbClr val="008000"/>
                </a:solidFill>
              </a:rPr>
              <a:t>P = </a:t>
            </a:r>
            <a:r>
              <a:rPr lang="en-US" sz="2000" b="1" dirty="0" smtClean="0">
                <a:solidFill>
                  <a:srgbClr val="008000"/>
                </a:solidFill>
              </a:rPr>
              <a:t>28</a:t>
            </a:r>
            <a:r>
              <a:rPr lang="en-US" sz="2000" dirty="0" smtClean="0">
                <a:solidFill>
                  <a:srgbClr val="008000"/>
                </a:solidFill>
              </a:rPr>
              <a:t> cm</a:t>
            </a:r>
          </a:p>
          <a:p>
            <a:endParaRPr lang="en-US" sz="2000" dirty="0">
              <a:solidFill>
                <a:srgbClr val="008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79691" y="961022"/>
            <a:ext cx="1764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8000"/>
                </a:solidFill>
              </a:rPr>
              <a:t>Answer:</a:t>
            </a:r>
            <a:endParaRPr lang="en-US" sz="3600" b="1" dirty="0">
              <a:solidFill>
                <a:srgbClr val="008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4 - Practice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B926-3C77-C646-8DC2-F93000070E6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171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0587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What’s the Perimeter of This Rectangle?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1006517" y="2434429"/>
            <a:ext cx="4572000" cy="2743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17118" y="3550296"/>
            <a:ext cx="607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3 </a:t>
            </a:r>
            <a:r>
              <a:rPr lang="en-US" sz="2400" b="1" dirty="0" err="1" smtClean="0"/>
              <a:t>ft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728199" y="1527339"/>
            <a:ext cx="21283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</a:rPr>
              <a:t>3 + 5 + 3 + 5 = </a:t>
            </a:r>
            <a:r>
              <a:rPr lang="en-US" sz="2000" b="1" dirty="0" smtClean="0">
                <a:solidFill>
                  <a:srgbClr val="008000"/>
                </a:solidFill>
              </a:rPr>
              <a:t>16</a:t>
            </a:r>
          </a:p>
          <a:p>
            <a:r>
              <a:rPr lang="en-US" sz="2000" dirty="0" smtClean="0">
                <a:solidFill>
                  <a:srgbClr val="008000"/>
                </a:solidFill>
              </a:rPr>
              <a:t>Or </a:t>
            </a:r>
          </a:p>
          <a:p>
            <a:r>
              <a:rPr lang="en-US" sz="2000" dirty="0" smtClean="0">
                <a:solidFill>
                  <a:srgbClr val="008000"/>
                </a:solidFill>
              </a:rPr>
              <a:t>2 x 3 = 6</a:t>
            </a:r>
          </a:p>
          <a:p>
            <a:r>
              <a:rPr lang="en-US" sz="2000" dirty="0" smtClean="0">
                <a:solidFill>
                  <a:srgbClr val="008000"/>
                </a:solidFill>
              </a:rPr>
              <a:t>2 x 5 = 10</a:t>
            </a:r>
          </a:p>
          <a:p>
            <a:r>
              <a:rPr lang="en-US" sz="2000" dirty="0" smtClean="0">
                <a:solidFill>
                  <a:srgbClr val="008000"/>
                </a:solidFill>
              </a:rPr>
              <a:t>6 + 10 = </a:t>
            </a:r>
            <a:r>
              <a:rPr lang="en-US" sz="2000" b="1" dirty="0" smtClean="0">
                <a:solidFill>
                  <a:srgbClr val="008000"/>
                </a:solidFill>
              </a:rPr>
              <a:t>16</a:t>
            </a:r>
          </a:p>
          <a:p>
            <a:endParaRPr lang="en-US" sz="2000" dirty="0" smtClean="0">
              <a:solidFill>
                <a:srgbClr val="008000"/>
              </a:solidFill>
            </a:endParaRPr>
          </a:p>
          <a:p>
            <a:endParaRPr lang="en-US" sz="2000" dirty="0">
              <a:solidFill>
                <a:srgbClr val="008000"/>
              </a:solidFill>
            </a:endParaRPr>
          </a:p>
          <a:p>
            <a:r>
              <a:rPr lang="en-US" sz="2000" dirty="0" smtClean="0">
                <a:solidFill>
                  <a:srgbClr val="008000"/>
                </a:solidFill>
              </a:rPr>
              <a:t>P = </a:t>
            </a:r>
            <a:r>
              <a:rPr lang="en-US" sz="2000" b="1" dirty="0" smtClean="0">
                <a:solidFill>
                  <a:srgbClr val="008000"/>
                </a:solidFill>
              </a:rPr>
              <a:t>16</a:t>
            </a:r>
            <a:r>
              <a:rPr lang="en-US" sz="2000" dirty="0" smtClean="0">
                <a:solidFill>
                  <a:srgbClr val="008000"/>
                </a:solidFill>
              </a:rPr>
              <a:t> </a:t>
            </a:r>
            <a:r>
              <a:rPr lang="en-US" sz="2000" dirty="0" err="1" smtClean="0">
                <a:solidFill>
                  <a:srgbClr val="008000"/>
                </a:solidFill>
              </a:rPr>
              <a:t>ft</a:t>
            </a:r>
            <a:endParaRPr lang="en-US" sz="2000" dirty="0" smtClean="0">
              <a:solidFill>
                <a:srgbClr val="008000"/>
              </a:solidFill>
            </a:endParaRPr>
          </a:p>
          <a:p>
            <a:endParaRPr lang="en-US" sz="2000" dirty="0">
              <a:solidFill>
                <a:srgbClr val="008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79691" y="961022"/>
            <a:ext cx="1764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8000"/>
                </a:solidFill>
              </a:rPr>
              <a:t>Answer:</a:t>
            </a:r>
            <a:endParaRPr lang="en-US" sz="3600" b="1" dirty="0">
              <a:solidFill>
                <a:srgbClr val="008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7066" y="5240490"/>
            <a:ext cx="607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5 </a:t>
            </a:r>
            <a:r>
              <a:rPr lang="en-US" sz="2400" b="1" dirty="0" err="1" smtClean="0"/>
              <a:t>ft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698665" y="3506185"/>
            <a:ext cx="607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3 </a:t>
            </a:r>
            <a:r>
              <a:rPr lang="en-US" sz="2400" b="1" dirty="0" err="1" smtClean="0"/>
              <a:t>ft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929864" y="1904120"/>
            <a:ext cx="607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5 </a:t>
            </a:r>
            <a:r>
              <a:rPr lang="en-US" sz="2400" b="1" dirty="0" err="1" smtClean="0"/>
              <a:t>ft</a:t>
            </a:r>
            <a:endParaRPr lang="en-US" sz="24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4 - Practice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B926-3C77-C646-8DC2-F93000070E6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922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0587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What’s the Perimeter of This Rectangle?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1006517" y="2434429"/>
            <a:ext cx="45720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30002" y="2675081"/>
            <a:ext cx="660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1 m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728199" y="1527339"/>
            <a:ext cx="21283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</a:rPr>
              <a:t>1 + 4 + 1 + 4 = </a:t>
            </a:r>
            <a:r>
              <a:rPr lang="en-US" sz="2000" b="1" dirty="0" smtClean="0">
                <a:solidFill>
                  <a:srgbClr val="008000"/>
                </a:solidFill>
              </a:rPr>
              <a:t>10</a:t>
            </a:r>
          </a:p>
          <a:p>
            <a:r>
              <a:rPr lang="en-US" sz="2000" dirty="0" smtClean="0">
                <a:solidFill>
                  <a:srgbClr val="008000"/>
                </a:solidFill>
              </a:rPr>
              <a:t>Or </a:t>
            </a:r>
          </a:p>
          <a:p>
            <a:r>
              <a:rPr lang="en-US" sz="2000" dirty="0" smtClean="0">
                <a:solidFill>
                  <a:srgbClr val="008000"/>
                </a:solidFill>
              </a:rPr>
              <a:t>2 x 1 = 2</a:t>
            </a:r>
          </a:p>
          <a:p>
            <a:r>
              <a:rPr lang="en-US" sz="2000" dirty="0" smtClean="0">
                <a:solidFill>
                  <a:srgbClr val="008000"/>
                </a:solidFill>
              </a:rPr>
              <a:t>2 x 4 = 8</a:t>
            </a:r>
          </a:p>
          <a:p>
            <a:r>
              <a:rPr lang="en-US" sz="2000" dirty="0" smtClean="0">
                <a:solidFill>
                  <a:srgbClr val="008000"/>
                </a:solidFill>
              </a:rPr>
              <a:t>2 + 8 = </a:t>
            </a:r>
            <a:r>
              <a:rPr lang="en-US" sz="2000" b="1" dirty="0" smtClean="0">
                <a:solidFill>
                  <a:srgbClr val="008000"/>
                </a:solidFill>
              </a:rPr>
              <a:t>10</a:t>
            </a:r>
          </a:p>
          <a:p>
            <a:endParaRPr lang="en-US" sz="2000" dirty="0" smtClean="0">
              <a:solidFill>
                <a:srgbClr val="008000"/>
              </a:solidFill>
            </a:endParaRPr>
          </a:p>
          <a:p>
            <a:endParaRPr lang="en-US" sz="2000" dirty="0">
              <a:solidFill>
                <a:srgbClr val="008000"/>
              </a:solidFill>
            </a:endParaRPr>
          </a:p>
          <a:p>
            <a:r>
              <a:rPr lang="en-US" sz="2000" dirty="0" smtClean="0">
                <a:solidFill>
                  <a:srgbClr val="008000"/>
                </a:solidFill>
              </a:rPr>
              <a:t>P = </a:t>
            </a:r>
            <a:r>
              <a:rPr lang="en-US" sz="2000" b="1" dirty="0" smtClean="0">
                <a:solidFill>
                  <a:srgbClr val="008000"/>
                </a:solidFill>
              </a:rPr>
              <a:t>10</a:t>
            </a:r>
            <a:r>
              <a:rPr lang="en-US" sz="2000" dirty="0" smtClean="0">
                <a:solidFill>
                  <a:srgbClr val="008000"/>
                </a:solidFill>
              </a:rPr>
              <a:t> m</a:t>
            </a:r>
          </a:p>
          <a:p>
            <a:endParaRPr lang="en-US" sz="2000" dirty="0">
              <a:solidFill>
                <a:srgbClr val="008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79691" y="961022"/>
            <a:ext cx="1764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8000"/>
                </a:solidFill>
              </a:rPr>
              <a:t>Answer:</a:t>
            </a:r>
            <a:endParaRPr lang="en-US" sz="3600" b="1" dirty="0">
              <a:solidFill>
                <a:srgbClr val="008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29864" y="1904120"/>
            <a:ext cx="660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4 m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573628" y="2686459"/>
            <a:ext cx="660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1 m</a:t>
            </a:r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962116" y="3360756"/>
            <a:ext cx="660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4 m</a:t>
            </a:r>
            <a:endParaRPr lang="en-US" sz="24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4 - Practice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B926-3C77-C646-8DC2-F93000070E6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56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0587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What’s the Perimeter of This Rectangle?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990610" y="3477306"/>
            <a:ext cx="7315200" cy="2743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31378" y="4537900"/>
            <a:ext cx="607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3 </a:t>
            </a:r>
            <a:r>
              <a:rPr lang="en-US" sz="2400" b="1" dirty="0" err="1" smtClean="0"/>
              <a:t>ft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145473" y="1355729"/>
            <a:ext cx="517916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</a:rPr>
              <a:t>3 + 8 + 3 + 8 = </a:t>
            </a:r>
            <a:r>
              <a:rPr lang="en-US" sz="2000" b="1" dirty="0" smtClean="0">
                <a:solidFill>
                  <a:srgbClr val="008000"/>
                </a:solidFill>
              </a:rPr>
              <a:t>22</a:t>
            </a:r>
          </a:p>
          <a:p>
            <a:r>
              <a:rPr lang="en-US" sz="2000" dirty="0" smtClean="0">
                <a:solidFill>
                  <a:srgbClr val="008000"/>
                </a:solidFill>
              </a:rPr>
              <a:t>Or 2 x 3 = 6       2 x 8 = 16       6 + 16 = </a:t>
            </a:r>
            <a:r>
              <a:rPr lang="en-US" sz="2000" b="1" dirty="0" smtClean="0">
                <a:solidFill>
                  <a:srgbClr val="008000"/>
                </a:solidFill>
              </a:rPr>
              <a:t>22</a:t>
            </a:r>
          </a:p>
          <a:p>
            <a:endParaRPr lang="en-US" sz="2000" dirty="0">
              <a:solidFill>
                <a:srgbClr val="008000"/>
              </a:solidFill>
            </a:endParaRPr>
          </a:p>
          <a:p>
            <a:r>
              <a:rPr lang="en-US" sz="2000" dirty="0" smtClean="0">
                <a:solidFill>
                  <a:srgbClr val="008000"/>
                </a:solidFill>
              </a:rPr>
              <a:t>P = </a:t>
            </a:r>
            <a:r>
              <a:rPr lang="en-US" sz="2000" b="1" dirty="0" smtClean="0">
                <a:solidFill>
                  <a:srgbClr val="008000"/>
                </a:solidFill>
              </a:rPr>
              <a:t>22</a:t>
            </a:r>
            <a:r>
              <a:rPr lang="en-US" sz="2000" dirty="0" smtClean="0">
                <a:solidFill>
                  <a:srgbClr val="008000"/>
                </a:solidFill>
              </a:rPr>
              <a:t> </a:t>
            </a:r>
            <a:r>
              <a:rPr lang="en-US" sz="2000" dirty="0" err="1" smtClean="0">
                <a:solidFill>
                  <a:srgbClr val="008000"/>
                </a:solidFill>
              </a:rPr>
              <a:t>ft</a:t>
            </a:r>
            <a:endParaRPr lang="en-US" sz="2000" dirty="0" smtClean="0">
              <a:solidFill>
                <a:srgbClr val="008000"/>
              </a:solidFill>
            </a:endParaRPr>
          </a:p>
          <a:p>
            <a:endParaRPr lang="en-US" sz="2000" dirty="0">
              <a:solidFill>
                <a:srgbClr val="008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82592" y="613964"/>
            <a:ext cx="1764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8000"/>
                </a:solidFill>
              </a:rPr>
              <a:t>Answer:</a:t>
            </a:r>
            <a:endParaRPr lang="en-US" sz="3600" b="1" dirty="0">
              <a:solidFill>
                <a:srgbClr val="008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35218" y="2917291"/>
            <a:ext cx="607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8 </a:t>
            </a:r>
            <a:r>
              <a:rPr lang="en-US" sz="2400" b="1" dirty="0" err="1" smtClean="0"/>
              <a:t>ft</a:t>
            </a:r>
            <a:endParaRPr lang="en-US" sz="24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4 - Practice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B926-3C77-C646-8DC2-F93000070E6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703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0587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What’s the Area of This Square?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41023" y="1062703"/>
            <a:ext cx="5486400" cy="5486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344587" y="3500862"/>
            <a:ext cx="6509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6 in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728199" y="1527339"/>
            <a:ext cx="21283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</a:rPr>
              <a:t>6 x 6 = </a:t>
            </a:r>
            <a:r>
              <a:rPr lang="en-US" sz="2000" b="1" dirty="0" smtClean="0">
                <a:solidFill>
                  <a:srgbClr val="008000"/>
                </a:solidFill>
              </a:rPr>
              <a:t>36</a:t>
            </a:r>
          </a:p>
          <a:p>
            <a:endParaRPr lang="en-US" sz="2000" dirty="0">
              <a:solidFill>
                <a:srgbClr val="008000"/>
              </a:solidFill>
            </a:endParaRPr>
          </a:p>
          <a:p>
            <a:r>
              <a:rPr lang="en-US" sz="2000" dirty="0" smtClean="0">
                <a:solidFill>
                  <a:srgbClr val="008000"/>
                </a:solidFill>
              </a:rPr>
              <a:t>A = </a:t>
            </a:r>
            <a:r>
              <a:rPr lang="en-US" sz="2000" b="1" dirty="0" smtClean="0">
                <a:solidFill>
                  <a:srgbClr val="008000"/>
                </a:solidFill>
              </a:rPr>
              <a:t>36</a:t>
            </a:r>
            <a:r>
              <a:rPr lang="en-US" sz="2000" dirty="0" smtClean="0">
                <a:solidFill>
                  <a:srgbClr val="008000"/>
                </a:solidFill>
              </a:rPr>
              <a:t> in</a:t>
            </a:r>
            <a:r>
              <a:rPr lang="en-US" sz="2000" baseline="30000" dirty="0" smtClean="0">
                <a:solidFill>
                  <a:srgbClr val="008000"/>
                </a:solidFill>
              </a:rPr>
              <a:t>2</a:t>
            </a:r>
            <a:endParaRPr lang="en-US" sz="2000" b="1" dirty="0" smtClean="0">
              <a:solidFill>
                <a:srgbClr val="008000"/>
              </a:solidFill>
            </a:endParaRPr>
          </a:p>
          <a:p>
            <a:endParaRPr lang="en-US" sz="2000" dirty="0">
              <a:solidFill>
                <a:srgbClr val="008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79691" y="961022"/>
            <a:ext cx="1764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8000"/>
                </a:solidFill>
              </a:rPr>
              <a:t>Answer:</a:t>
            </a:r>
            <a:endParaRPr lang="en-US" sz="3600" b="1" dirty="0">
              <a:solidFill>
                <a:srgbClr val="008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4 -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B926-3C77-C646-8DC2-F93000070E6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660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0587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What’s the Area of This Square?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72640" y="2129262"/>
            <a:ext cx="2743200" cy="2743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880550" y="1607353"/>
            <a:ext cx="7893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3</a:t>
            </a:r>
            <a:r>
              <a:rPr lang="en-US" sz="2400" b="1" dirty="0" smtClean="0"/>
              <a:t> cm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728199" y="1527339"/>
            <a:ext cx="21283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</a:rPr>
              <a:t>3 x 3 = </a:t>
            </a:r>
            <a:r>
              <a:rPr lang="en-US" sz="2000" b="1" dirty="0" smtClean="0">
                <a:solidFill>
                  <a:srgbClr val="008000"/>
                </a:solidFill>
              </a:rPr>
              <a:t>9</a:t>
            </a:r>
          </a:p>
          <a:p>
            <a:endParaRPr lang="en-US" sz="2000" dirty="0">
              <a:solidFill>
                <a:srgbClr val="008000"/>
              </a:solidFill>
            </a:endParaRPr>
          </a:p>
          <a:p>
            <a:r>
              <a:rPr lang="en-US" sz="2000" dirty="0" smtClean="0">
                <a:solidFill>
                  <a:srgbClr val="008000"/>
                </a:solidFill>
              </a:rPr>
              <a:t>A = </a:t>
            </a:r>
            <a:r>
              <a:rPr lang="en-US" sz="2000" b="1" dirty="0" smtClean="0">
                <a:solidFill>
                  <a:srgbClr val="008000"/>
                </a:solidFill>
              </a:rPr>
              <a:t>9</a:t>
            </a:r>
            <a:r>
              <a:rPr lang="en-US" sz="2000" dirty="0" smtClean="0">
                <a:solidFill>
                  <a:srgbClr val="008000"/>
                </a:solidFill>
              </a:rPr>
              <a:t> cm</a:t>
            </a:r>
            <a:r>
              <a:rPr lang="en-US" sz="2000" baseline="30000" dirty="0" smtClean="0">
                <a:solidFill>
                  <a:srgbClr val="008000"/>
                </a:solidFill>
              </a:rPr>
              <a:t>2</a:t>
            </a:r>
            <a:endParaRPr lang="en-US" sz="2000" dirty="0" smtClean="0">
              <a:solidFill>
                <a:srgbClr val="008000"/>
              </a:solidFill>
            </a:endParaRPr>
          </a:p>
          <a:p>
            <a:endParaRPr lang="en-US" sz="2000" dirty="0">
              <a:solidFill>
                <a:srgbClr val="008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79691" y="961022"/>
            <a:ext cx="1764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8000"/>
                </a:solidFill>
              </a:rPr>
              <a:t>Answer:</a:t>
            </a:r>
            <a:endParaRPr lang="en-US" sz="3600" b="1" dirty="0">
              <a:solidFill>
                <a:srgbClr val="008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4 - Practice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B926-3C77-C646-8DC2-F93000070E6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220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641</Words>
  <Application>Microsoft Office PowerPoint</Application>
  <PresentationFormat>On-screen Show (4:3)</PresentationFormat>
  <Paragraphs>160</Paragraphs>
  <Slides>13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Practice Finding              Perimeter and Area</vt:lpstr>
      <vt:lpstr>What’s the Perimeter of This Square?</vt:lpstr>
      <vt:lpstr>What’s the Perimeter of This Square?</vt:lpstr>
      <vt:lpstr>What’s the Perimeter of This Square?</vt:lpstr>
      <vt:lpstr>What’s the Perimeter of This Rectangle?</vt:lpstr>
      <vt:lpstr>What’s the Perimeter of This Rectangle?</vt:lpstr>
      <vt:lpstr>What’s the Perimeter of This Rectangle?</vt:lpstr>
      <vt:lpstr>What’s the Area of This Square?</vt:lpstr>
      <vt:lpstr>What’s the Area of This Square?</vt:lpstr>
      <vt:lpstr>What’s the Area of This Rectangle?</vt:lpstr>
      <vt:lpstr>What’s the Area of This Rectangle?</vt:lpstr>
      <vt:lpstr>What’s the Perimeter of This Rectangle?</vt:lpstr>
      <vt:lpstr>What’s the Area and the Perimeter of This Rectangle?</vt:lpstr>
    </vt:vector>
  </TitlesOfParts>
  <Company>University of Kentucky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Practice Finding              Perimeter and Area</dc:title>
  <dc:creator>Alson Cole III</dc:creator>
  <cp:lastModifiedBy>Land, Lou-Ann</cp:lastModifiedBy>
  <cp:revision>5</cp:revision>
  <dcterms:created xsi:type="dcterms:W3CDTF">2011-12-31T01:26:49Z</dcterms:created>
  <dcterms:modified xsi:type="dcterms:W3CDTF">2013-06-19T15:19:58Z</dcterms:modified>
</cp:coreProperties>
</file>