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8"/>
  </p:notesMasterIdLst>
  <p:sldIdLst>
    <p:sldId id="267" r:id="rId2"/>
    <p:sldId id="256" r:id="rId3"/>
    <p:sldId id="261" r:id="rId4"/>
    <p:sldId id="257" r:id="rId5"/>
    <p:sldId id="262" r:id="rId6"/>
    <p:sldId id="268"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962" autoAdjust="0"/>
  </p:normalViewPr>
  <p:slideViewPr>
    <p:cSldViewPr snapToGrid="0" snapToObjects="1">
      <p:cViewPr varScale="1">
        <p:scale>
          <a:sx n="64" d="100"/>
          <a:sy n="64" d="100"/>
        </p:scale>
        <p:origin x="-92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490BEE-C097-8D40-87A7-86D7410D4272}" type="datetimeFigureOut">
              <a:rPr lang="en-US" smtClean="0"/>
              <a:t>8/6/2013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B937DF-0C98-0C4B-BC68-C542822F135B}" type="slidenum">
              <a:rPr lang="en-US" smtClean="0"/>
              <a:t>‹#›</a:t>
            </a:fld>
            <a:endParaRPr lang="en-US"/>
          </a:p>
        </p:txBody>
      </p:sp>
    </p:spTree>
    <p:extLst>
      <p:ext uri="{BB962C8B-B14F-4D97-AF65-F5344CB8AC3E}">
        <p14:creationId xmlns:p14="http://schemas.microsoft.com/office/powerpoint/2010/main" val="239880754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aseline="0" dirty="0" smtClean="0"/>
              <a:t>This slide has animation.</a:t>
            </a:r>
          </a:p>
          <a:p>
            <a:pPr marL="0" indent="0">
              <a:buNone/>
            </a:pPr>
            <a:endParaRPr lang="en-US" baseline="0" dirty="0" smtClean="0"/>
          </a:p>
          <a:p>
            <a:pPr marL="0" indent="0">
              <a:buNone/>
            </a:pPr>
            <a:r>
              <a:rPr lang="en-US" baseline="0" dirty="0" smtClean="0"/>
              <a:t>1) Point out that feet are much bigger than an inch. Tell the students that 1 foot equals 12 inches and that 12 inches equal one foot. </a:t>
            </a:r>
          </a:p>
          <a:p>
            <a:pPr marL="0" indent="0">
              <a:buNone/>
            </a:pPr>
            <a:r>
              <a:rPr lang="en-US" baseline="0" dirty="0" smtClean="0"/>
              <a:t>2) Click – Have the students count to 12 as you click and each animated 1-inch square pops up. </a:t>
            </a:r>
          </a:p>
          <a:p>
            <a:pPr marL="0" indent="0">
              <a:buNone/>
            </a:pPr>
            <a:r>
              <a:rPr lang="en-US" baseline="0" dirty="0" smtClean="0"/>
              <a:t>3) Click – Explain that to convert a measurement in feet to inches, you must multiply by 12. (Click – When you go from a larger unit [click] to a smaller unit [click], you multiply because [click] it takes more of the smaller unit to equal the same amount in the larger unit.)</a:t>
            </a:r>
          </a:p>
        </p:txBody>
      </p:sp>
      <p:sp>
        <p:nvSpPr>
          <p:cNvPr id="4" name="Slide Number Placeholder 3"/>
          <p:cNvSpPr>
            <a:spLocks noGrp="1"/>
          </p:cNvSpPr>
          <p:nvPr>
            <p:ph type="sldNum" sz="quarter" idx="10"/>
          </p:nvPr>
        </p:nvSpPr>
        <p:spPr/>
        <p:txBody>
          <a:bodyPr/>
          <a:lstStyle/>
          <a:p>
            <a:fld id="{24B937DF-0C98-0C4B-BC68-C542822F135B}" type="slidenum">
              <a:rPr lang="en-US" smtClean="0"/>
              <a:t>2</a:t>
            </a:fld>
            <a:endParaRPr lang="en-US"/>
          </a:p>
        </p:txBody>
      </p:sp>
    </p:spTree>
    <p:extLst>
      <p:ext uri="{BB962C8B-B14F-4D97-AF65-F5344CB8AC3E}">
        <p14:creationId xmlns:p14="http://schemas.microsoft.com/office/powerpoint/2010/main" val="22246520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just a reference – the 12’s times tables</a:t>
            </a:r>
            <a:r>
              <a:rPr lang="en-US" baseline="0" dirty="0" smtClean="0"/>
              <a:t> – that the students can use as reference. Point out that each time the number of feet increases by 1, the number of inches increases by 12. </a:t>
            </a:r>
          </a:p>
          <a:p>
            <a:endParaRPr lang="en-US" baseline="0" dirty="0" smtClean="0"/>
          </a:p>
          <a:p>
            <a:r>
              <a:rPr lang="en-US" baseline="0" dirty="0" smtClean="0"/>
              <a:t>Advise students to refer to this chart as they work on the Practice portion coming up later in this lesson.</a:t>
            </a:r>
            <a:endParaRPr lang="en-US" dirty="0"/>
          </a:p>
        </p:txBody>
      </p:sp>
      <p:sp>
        <p:nvSpPr>
          <p:cNvPr id="4" name="Slide Number Placeholder 3"/>
          <p:cNvSpPr>
            <a:spLocks noGrp="1"/>
          </p:cNvSpPr>
          <p:nvPr>
            <p:ph type="sldNum" sz="quarter" idx="10"/>
          </p:nvPr>
        </p:nvSpPr>
        <p:spPr/>
        <p:txBody>
          <a:bodyPr/>
          <a:lstStyle/>
          <a:p>
            <a:fld id="{24B937DF-0C98-0C4B-BC68-C542822F135B}" type="slidenum">
              <a:rPr lang="en-US" smtClean="0"/>
              <a:t>3</a:t>
            </a:fld>
            <a:endParaRPr lang="en-US"/>
          </a:p>
        </p:txBody>
      </p:sp>
    </p:spTree>
    <p:extLst>
      <p:ext uri="{BB962C8B-B14F-4D97-AF65-F5344CB8AC3E}">
        <p14:creationId xmlns:p14="http://schemas.microsoft.com/office/powerpoint/2010/main" val="26407312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aseline="0" dirty="0" smtClean="0"/>
              <a:t>This slide has animation. </a:t>
            </a:r>
          </a:p>
          <a:p>
            <a:pPr marL="0" indent="0">
              <a:buNone/>
            </a:pPr>
            <a:endParaRPr lang="en-US" baseline="0" dirty="0" smtClean="0"/>
          </a:p>
          <a:p>
            <a:pPr marL="0" indent="0">
              <a:buNone/>
            </a:pPr>
            <a:r>
              <a:rPr lang="en-US" baseline="0" dirty="0" smtClean="0"/>
              <a:t>1) Again, remind the students that 1 foot equals 12 inches and that 12 inches equal one foot. </a:t>
            </a:r>
          </a:p>
          <a:p>
            <a:pPr marL="0" indent="0">
              <a:buNone/>
            </a:pPr>
            <a:r>
              <a:rPr lang="en-US" baseline="0" dirty="0" smtClean="0"/>
              <a:t>2) Click – Have the students count to 12 as you click and each animated 1-inch square pops up. </a:t>
            </a:r>
          </a:p>
          <a:p>
            <a:pPr marL="0" indent="0">
              <a:buNone/>
            </a:pPr>
            <a:r>
              <a:rPr lang="en-US" baseline="0" dirty="0" smtClean="0"/>
              <a:t>3) Click  – Explain that to convert a measurement in inches to feet, you must divide by 12. (When you go from a smaller unit [click] to a larger unit [click], you divide because [click] it takes less of the larger unit to equal the same amount in the smaller unit.)</a:t>
            </a:r>
          </a:p>
          <a:p>
            <a:endParaRPr lang="en-US" dirty="0"/>
          </a:p>
        </p:txBody>
      </p:sp>
      <p:sp>
        <p:nvSpPr>
          <p:cNvPr id="4" name="Slide Number Placeholder 3"/>
          <p:cNvSpPr>
            <a:spLocks noGrp="1"/>
          </p:cNvSpPr>
          <p:nvPr>
            <p:ph type="sldNum" sz="quarter" idx="10"/>
          </p:nvPr>
        </p:nvSpPr>
        <p:spPr/>
        <p:txBody>
          <a:bodyPr/>
          <a:lstStyle/>
          <a:p>
            <a:fld id="{24B937DF-0C98-0C4B-BC68-C542822F135B}" type="slidenum">
              <a:rPr lang="en-US" smtClean="0"/>
              <a:t>4</a:t>
            </a:fld>
            <a:endParaRPr lang="en-US"/>
          </a:p>
        </p:txBody>
      </p:sp>
    </p:spTree>
    <p:extLst>
      <p:ext uri="{BB962C8B-B14F-4D97-AF65-F5344CB8AC3E}">
        <p14:creationId xmlns:p14="http://schemas.microsoft.com/office/powerpoint/2010/main" val="13994929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Again,</a:t>
            </a:r>
            <a:r>
              <a:rPr lang="en-US" baseline="0" dirty="0" smtClean="0"/>
              <a:t> this is just a reference that the students can use later in the Practice section of the lesson. Again, point out that this is just basic division by 12, the inverse of the 12’s times table. </a:t>
            </a:r>
            <a:endParaRPr lang="en-US" dirty="0"/>
          </a:p>
        </p:txBody>
      </p:sp>
      <p:sp>
        <p:nvSpPr>
          <p:cNvPr id="4" name="Slide Number Placeholder 3"/>
          <p:cNvSpPr>
            <a:spLocks noGrp="1"/>
          </p:cNvSpPr>
          <p:nvPr>
            <p:ph type="sldNum" sz="quarter" idx="10"/>
          </p:nvPr>
        </p:nvSpPr>
        <p:spPr/>
        <p:txBody>
          <a:bodyPr/>
          <a:lstStyle/>
          <a:p>
            <a:fld id="{24B937DF-0C98-0C4B-BC68-C542822F135B}" type="slidenum">
              <a:rPr lang="en-US" smtClean="0"/>
              <a:t>5</a:t>
            </a:fld>
            <a:endParaRPr lang="en-US"/>
          </a:p>
        </p:txBody>
      </p:sp>
    </p:spTree>
    <p:extLst>
      <p:ext uri="{BB962C8B-B14F-4D97-AF65-F5344CB8AC3E}">
        <p14:creationId xmlns:p14="http://schemas.microsoft.com/office/powerpoint/2010/main" val="33102253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4B937DF-0C98-0C4B-BC68-C542822F135B}" type="slidenum">
              <a:rPr lang="en-US" smtClean="0"/>
              <a:t>6</a:t>
            </a:fld>
            <a:endParaRPr lang="en-US"/>
          </a:p>
        </p:txBody>
      </p:sp>
    </p:spTree>
    <p:extLst>
      <p:ext uri="{BB962C8B-B14F-4D97-AF65-F5344CB8AC3E}">
        <p14:creationId xmlns:p14="http://schemas.microsoft.com/office/powerpoint/2010/main" val="6590971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B89F376-3956-4F33-9FBF-9360784C6972}" type="datetime1">
              <a:rPr lang="en-US" smtClean="0"/>
              <a:t>8/6/2013</a:t>
            </a:fld>
            <a:endParaRPr lang="en-US"/>
          </a:p>
        </p:txBody>
      </p:sp>
      <p:sp>
        <p:nvSpPr>
          <p:cNvPr id="5" name="Footer Placeholder 4"/>
          <p:cNvSpPr>
            <a:spLocks noGrp="1"/>
          </p:cNvSpPr>
          <p:nvPr>
            <p:ph type="ftr" sz="quarter" idx="11"/>
          </p:nvPr>
        </p:nvSpPr>
        <p:spPr/>
        <p:txBody>
          <a:bodyPr/>
          <a:lstStyle/>
          <a:p>
            <a:r>
              <a:rPr lang="en-US" smtClean="0"/>
              <a:t>NCSC Sample Instructional Unit - Elementary Meaurement  Unit Lesson 2</a:t>
            </a:r>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extLst>
      <p:ext uri="{BB962C8B-B14F-4D97-AF65-F5344CB8AC3E}">
        <p14:creationId xmlns:p14="http://schemas.microsoft.com/office/powerpoint/2010/main" val="3322347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1DB648-5A01-4598-9063-78643ACDB857}" type="datetime1">
              <a:rPr lang="en-US" smtClean="0"/>
              <a:t>8/6/2013</a:t>
            </a:fld>
            <a:endParaRPr lang="en-US"/>
          </a:p>
        </p:txBody>
      </p:sp>
      <p:sp>
        <p:nvSpPr>
          <p:cNvPr id="5" name="Footer Placeholder 4"/>
          <p:cNvSpPr>
            <a:spLocks noGrp="1"/>
          </p:cNvSpPr>
          <p:nvPr>
            <p:ph type="ftr" sz="quarter" idx="11"/>
          </p:nvPr>
        </p:nvSpPr>
        <p:spPr/>
        <p:txBody>
          <a:bodyPr/>
          <a:lstStyle/>
          <a:p>
            <a:r>
              <a:rPr lang="en-US" smtClean="0"/>
              <a:t>NCSC Sample Instructional Unit - Elementary Meaurement  Unit Lesson 2</a:t>
            </a:r>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extLst>
      <p:ext uri="{BB962C8B-B14F-4D97-AF65-F5344CB8AC3E}">
        <p14:creationId xmlns:p14="http://schemas.microsoft.com/office/powerpoint/2010/main" val="4193944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A182CB-B341-4750-83B8-63E985811312}" type="datetime1">
              <a:rPr lang="en-US" smtClean="0"/>
              <a:t>8/6/2013</a:t>
            </a:fld>
            <a:endParaRPr lang="en-US"/>
          </a:p>
        </p:txBody>
      </p:sp>
      <p:sp>
        <p:nvSpPr>
          <p:cNvPr id="5" name="Footer Placeholder 4"/>
          <p:cNvSpPr>
            <a:spLocks noGrp="1"/>
          </p:cNvSpPr>
          <p:nvPr>
            <p:ph type="ftr" sz="quarter" idx="11"/>
          </p:nvPr>
        </p:nvSpPr>
        <p:spPr/>
        <p:txBody>
          <a:bodyPr/>
          <a:lstStyle/>
          <a:p>
            <a:r>
              <a:rPr lang="en-US" smtClean="0"/>
              <a:t>NCSC Sample Instructional Unit - Elementary Meaurement  Unit Lesson 2</a:t>
            </a:r>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extLst>
      <p:ext uri="{BB962C8B-B14F-4D97-AF65-F5344CB8AC3E}">
        <p14:creationId xmlns:p14="http://schemas.microsoft.com/office/powerpoint/2010/main" val="3943676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5B4FB9-528C-482D-836E-9DC852E914C5}" type="datetime1">
              <a:rPr lang="en-US" smtClean="0"/>
              <a:t>8/6/2013</a:t>
            </a:fld>
            <a:endParaRPr lang="en-US"/>
          </a:p>
        </p:txBody>
      </p:sp>
      <p:sp>
        <p:nvSpPr>
          <p:cNvPr id="5" name="Footer Placeholder 4"/>
          <p:cNvSpPr>
            <a:spLocks noGrp="1"/>
          </p:cNvSpPr>
          <p:nvPr>
            <p:ph type="ftr" sz="quarter" idx="11"/>
          </p:nvPr>
        </p:nvSpPr>
        <p:spPr/>
        <p:txBody>
          <a:bodyPr/>
          <a:lstStyle/>
          <a:p>
            <a:r>
              <a:rPr lang="en-US" smtClean="0"/>
              <a:t>NCSC Sample Instructional Unit - Elementary Meaurement  Unit Lesson 2</a:t>
            </a:r>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extLst>
      <p:ext uri="{BB962C8B-B14F-4D97-AF65-F5344CB8AC3E}">
        <p14:creationId xmlns:p14="http://schemas.microsoft.com/office/powerpoint/2010/main" val="1707087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3888FE-7FB9-490E-BB7E-9C90EC105F10}" type="datetime1">
              <a:rPr lang="en-US" smtClean="0"/>
              <a:t>8/6/2013</a:t>
            </a:fld>
            <a:endParaRPr lang="en-US"/>
          </a:p>
        </p:txBody>
      </p:sp>
      <p:sp>
        <p:nvSpPr>
          <p:cNvPr id="5" name="Footer Placeholder 4"/>
          <p:cNvSpPr>
            <a:spLocks noGrp="1"/>
          </p:cNvSpPr>
          <p:nvPr>
            <p:ph type="ftr" sz="quarter" idx="11"/>
          </p:nvPr>
        </p:nvSpPr>
        <p:spPr/>
        <p:txBody>
          <a:bodyPr/>
          <a:lstStyle/>
          <a:p>
            <a:r>
              <a:rPr lang="en-US" smtClean="0"/>
              <a:t>NCSC Sample Instructional Unit - Elementary Meaurement  Unit Lesson 2</a:t>
            </a:r>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extLst>
      <p:ext uri="{BB962C8B-B14F-4D97-AF65-F5344CB8AC3E}">
        <p14:creationId xmlns:p14="http://schemas.microsoft.com/office/powerpoint/2010/main" val="3080910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80C185-B11A-44AF-88A8-7834ECF2F5C4}" type="datetime1">
              <a:rPr lang="en-US" smtClean="0"/>
              <a:t>8/6/2013</a:t>
            </a:fld>
            <a:endParaRPr lang="en-US"/>
          </a:p>
        </p:txBody>
      </p:sp>
      <p:sp>
        <p:nvSpPr>
          <p:cNvPr id="6" name="Footer Placeholder 5"/>
          <p:cNvSpPr>
            <a:spLocks noGrp="1"/>
          </p:cNvSpPr>
          <p:nvPr>
            <p:ph type="ftr" sz="quarter" idx="11"/>
          </p:nvPr>
        </p:nvSpPr>
        <p:spPr/>
        <p:txBody>
          <a:bodyPr/>
          <a:lstStyle/>
          <a:p>
            <a:r>
              <a:rPr lang="en-US" smtClean="0"/>
              <a:t>NCSC Sample Instructional Unit - Elementary Meaurement  Unit Lesson 2</a:t>
            </a:r>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extLst>
      <p:ext uri="{BB962C8B-B14F-4D97-AF65-F5344CB8AC3E}">
        <p14:creationId xmlns:p14="http://schemas.microsoft.com/office/powerpoint/2010/main" val="17590734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0F2C7D-BBC8-4C0A-B820-8F125A79A9E0}" type="datetime1">
              <a:rPr lang="en-US" smtClean="0"/>
              <a:t>8/6/2013</a:t>
            </a:fld>
            <a:endParaRPr lang="en-US"/>
          </a:p>
        </p:txBody>
      </p:sp>
      <p:sp>
        <p:nvSpPr>
          <p:cNvPr id="8" name="Footer Placeholder 7"/>
          <p:cNvSpPr>
            <a:spLocks noGrp="1"/>
          </p:cNvSpPr>
          <p:nvPr>
            <p:ph type="ftr" sz="quarter" idx="11"/>
          </p:nvPr>
        </p:nvSpPr>
        <p:spPr/>
        <p:txBody>
          <a:bodyPr/>
          <a:lstStyle/>
          <a:p>
            <a:r>
              <a:rPr lang="en-US" smtClean="0"/>
              <a:t>NCSC Sample Instructional Unit - Elementary Meaurement  Unit Lesson 2</a:t>
            </a:r>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extLst>
      <p:ext uri="{BB962C8B-B14F-4D97-AF65-F5344CB8AC3E}">
        <p14:creationId xmlns:p14="http://schemas.microsoft.com/office/powerpoint/2010/main" val="2559995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D8176B-3F5D-4639-9377-CF773A3B9EC3}" type="datetime1">
              <a:rPr lang="en-US" smtClean="0"/>
              <a:t>8/6/2013</a:t>
            </a:fld>
            <a:endParaRPr lang="en-US"/>
          </a:p>
        </p:txBody>
      </p:sp>
      <p:sp>
        <p:nvSpPr>
          <p:cNvPr id="4" name="Footer Placeholder 3"/>
          <p:cNvSpPr>
            <a:spLocks noGrp="1"/>
          </p:cNvSpPr>
          <p:nvPr>
            <p:ph type="ftr" sz="quarter" idx="11"/>
          </p:nvPr>
        </p:nvSpPr>
        <p:spPr/>
        <p:txBody>
          <a:bodyPr/>
          <a:lstStyle/>
          <a:p>
            <a:r>
              <a:rPr lang="en-US" smtClean="0"/>
              <a:t>NCSC Sample Instructional Unit - Elementary Meaurement  Unit Lesson 2</a:t>
            </a:r>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extLst>
      <p:ext uri="{BB962C8B-B14F-4D97-AF65-F5344CB8AC3E}">
        <p14:creationId xmlns:p14="http://schemas.microsoft.com/office/powerpoint/2010/main" val="159823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79DF34-CD8B-45CB-BAB1-61980B6A5A55}" type="datetime1">
              <a:rPr lang="en-US" smtClean="0"/>
              <a:t>8/6/2013</a:t>
            </a:fld>
            <a:endParaRPr lang="en-US"/>
          </a:p>
        </p:txBody>
      </p:sp>
      <p:sp>
        <p:nvSpPr>
          <p:cNvPr id="3" name="Footer Placeholder 2"/>
          <p:cNvSpPr>
            <a:spLocks noGrp="1"/>
          </p:cNvSpPr>
          <p:nvPr>
            <p:ph type="ftr" sz="quarter" idx="11"/>
          </p:nvPr>
        </p:nvSpPr>
        <p:spPr/>
        <p:txBody>
          <a:bodyPr/>
          <a:lstStyle/>
          <a:p>
            <a:r>
              <a:rPr lang="en-US" smtClean="0"/>
              <a:t>NCSC Sample Instructional Unit - Elementary Meaurement  Unit Lesson 2</a:t>
            </a:r>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extLst>
      <p:ext uri="{BB962C8B-B14F-4D97-AF65-F5344CB8AC3E}">
        <p14:creationId xmlns:p14="http://schemas.microsoft.com/office/powerpoint/2010/main" val="1571751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C61C8C-E3A1-4E1D-8378-8A62D27CBCC0}" type="datetime1">
              <a:rPr lang="en-US" smtClean="0"/>
              <a:t>8/6/2013</a:t>
            </a:fld>
            <a:endParaRPr lang="en-US"/>
          </a:p>
        </p:txBody>
      </p:sp>
      <p:sp>
        <p:nvSpPr>
          <p:cNvPr id="6" name="Footer Placeholder 5"/>
          <p:cNvSpPr>
            <a:spLocks noGrp="1"/>
          </p:cNvSpPr>
          <p:nvPr>
            <p:ph type="ftr" sz="quarter" idx="11"/>
          </p:nvPr>
        </p:nvSpPr>
        <p:spPr/>
        <p:txBody>
          <a:bodyPr/>
          <a:lstStyle/>
          <a:p>
            <a:r>
              <a:rPr lang="en-US" smtClean="0"/>
              <a:t>NCSC Sample Instructional Unit - Elementary Meaurement  Unit Lesson 2</a:t>
            </a:r>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extLst>
      <p:ext uri="{BB962C8B-B14F-4D97-AF65-F5344CB8AC3E}">
        <p14:creationId xmlns:p14="http://schemas.microsoft.com/office/powerpoint/2010/main" val="3675074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C911E6-4F51-428C-B582-9E947E243839}" type="datetime1">
              <a:rPr lang="en-US" smtClean="0"/>
              <a:t>8/6/2013</a:t>
            </a:fld>
            <a:endParaRPr lang="en-US"/>
          </a:p>
        </p:txBody>
      </p:sp>
      <p:sp>
        <p:nvSpPr>
          <p:cNvPr id="6" name="Footer Placeholder 5"/>
          <p:cNvSpPr>
            <a:spLocks noGrp="1"/>
          </p:cNvSpPr>
          <p:nvPr>
            <p:ph type="ftr" sz="quarter" idx="11"/>
          </p:nvPr>
        </p:nvSpPr>
        <p:spPr/>
        <p:txBody>
          <a:bodyPr/>
          <a:lstStyle/>
          <a:p>
            <a:r>
              <a:rPr lang="en-US" smtClean="0"/>
              <a:t>NCSC Sample Instructional Unit - Elementary Meaurement  Unit Lesson 2</a:t>
            </a:r>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extLst>
      <p:ext uri="{BB962C8B-B14F-4D97-AF65-F5344CB8AC3E}">
        <p14:creationId xmlns:p14="http://schemas.microsoft.com/office/powerpoint/2010/main" val="1444270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9BE15E-293E-43B3-A19A-D41FB43878B5}" type="datetime1">
              <a:rPr lang="en-US" smtClean="0"/>
              <a:t>8/6/2013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NCSC Sample Instructional Unit - Elementary Meaurement  Unit Lesson 2</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5CE407-6216-4202-80E4-A30DC2F709B2}" type="slidenum">
              <a:rPr lang="en-US" smtClean="0"/>
              <a:t>‹#›</a:t>
            </a:fld>
            <a:endParaRPr lang="en-US"/>
          </a:p>
        </p:txBody>
      </p:sp>
    </p:spTree>
    <p:extLst>
      <p:ext uri="{BB962C8B-B14F-4D97-AF65-F5344CB8AC3E}">
        <p14:creationId xmlns:p14="http://schemas.microsoft.com/office/powerpoint/2010/main" val="2399214717"/>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71513"/>
            <a:ext cx="8229600" cy="1143000"/>
          </a:xfrm>
        </p:spPr>
        <p:txBody>
          <a:bodyPr>
            <a:normAutofit fontScale="90000"/>
          </a:bodyPr>
          <a:lstStyle/>
          <a:p>
            <a:r>
              <a:rPr lang="en-US" dirty="0" smtClean="0"/>
              <a:t>Converting Units Within the                       US Customary System</a:t>
            </a:r>
            <a:br>
              <a:rPr lang="en-US" dirty="0" smtClean="0"/>
            </a:br>
            <a:r>
              <a:rPr lang="en-US" dirty="0" smtClean="0"/>
              <a:t>(inches and feet)</a:t>
            </a:r>
            <a:endParaRPr lang="en-US" dirty="0"/>
          </a:p>
        </p:txBody>
      </p:sp>
      <p:pic>
        <p:nvPicPr>
          <p:cNvPr id="4" name="Picture 3" descr="AA023077.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962631" y="3403674"/>
            <a:ext cx="3121256" cy="2819494"/>
          </a:xfrm>
          <a:prstGeom prst="rect">
            <a:avLst/>
          </a:prstGeom>
        </p:spPr>
      </p:pic>
      <p:sp>
        <p:nvSpPr>
          <p:cNvPr id="3" name="Footer Placeholder 2"/>
          <p:cNvSpPr>
            <a:spLocks noGrp="1"/>
          </p:cNvSpPr>
          <p:nvPr>
            <p:ph type="ftr" sz="quarter" idx="11"/>
          </p:nvPr>
        </p:nvSpPr>
        <p:spPr/>
        <p:txBody>
          <a:bodyPr/>
          <a:lstStyle/>
          <a:p>
            <a:r>
              <a:rPr lang="en-US" smtClean="0"/>
              <a:t>NCSC Sample Instructional Unit - Elementary Meaurement  Unit Lesson 2</a:t>
            </a:r>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1</a:t>
            </a:fld>
            <a:endParaRPr lang="en-US"/>
          </a:p>
        </p:txBody>
      </p:sp>
    </p:spTree>
    <p:extLst>
      <p:ext uri="{BB962C8B-B14F-4D97-AF65-F5344CB8AC3E}">
        <p14:creationId xmlns:p14="http://schemas.microsoft.com/office/powerpoint/2010/main" val="10724900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19"/>
          <p:cNvGrpSpPr/>
          <p:nvPr/>
        </p:nvGrpSpPr>
        <p:grpSpPr>
          <a:xfrm>
            <a:off x="1520754" y="2156523"/>
            <a:ext cx="5754502" cy="496741"/>
            <a:chOff x="1520754" y="2651193"/>
            <a:chExt cx="5754502" cy="496741"/>
          </a:xfrm>
        </p:grpSpPr>
        <p:sp>
          <p:nvSpPr>
            <p:cNvPr id="17" name="Rectangle 16"/>
            <p:cNvSpPr/>
            <p:nvPr/>
          </p:nvSpPr>
          <p:spPr>
            <a:xfrm>
              <a:off x="1520754" y="2663683"/>
              <a:ext cx="5754502" cy="48425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9" name="Straight Connector 18"/>
            <p:cNvCxnSpPr/>
            <p:nvPr/>
          </p:nvCxnSpPr>
          <p:spPr>
            <a:xfrm>
              <a:off x="1991085" y="2663683"/>
              <a:ext cx="0" cy="212216"/>
            </a:xfrm>
            <a:prstGeom prst="line">
              <a:avLst/>
            </a:prstGeom>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p:nvCxnSpPr>
          <p:spPr>
            <a:xfrm>
              <a:off x="2473265" y="2681173"/>
              <a:ext cx="0" cy="212216"/>
            </a:xfrm>
            <a:prstGeom prst="line">
              <a:avLst/>
            </a:prstGeom>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2967935" y="2651193"/>
              <a:ext cx="0" cy="212216"/>
            </a:xfrm>
            <a:prstGeom prst="line">
              <a:avLst/>
            </a:prstGeom>
          </p:spPr>
          <p:style>
            <a:lnRef idx="2">
              <a:schemeClr val="accent1"/>
            </a:lnRef>
            <a:fillRef idx="0">
              <a:schemeClr val="accent1"/>
            </a:fillRef>
            <a:effectRef idx="1">
              <a:schemeClr val="accent1"/>
            </a:effectRef>
            <a:fontRef idx="minor">
              <a:schemeClr val="tx1"/>
            </a:fontRef>
          </p:style>
        </p:cxnSp>
        <p:cxnSp>
          <p:nvCxnSpPr>
            <p:cNvPr id="46" name="Straight Connector 45"/>
            <p:cNvCxnSpPr/>
            <p:nvPr/>
          </p:nvCxnSpPr>
          <p:spPr>
            <a:xfrm>
              <a:off x="3462605" y="2666183"/>
              <a:ext cx="0" cy="212216"/>
            </a:xfrm>
            <a:prstGeom prst="line">
              <a:avLst/>
            </a:prstGeom>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a:off x="3927295" y="2666183"/>
              <a:ext cx="0" cy="212216"/>
            </a:xfrm>
            <a:prstGeom prst="line">
              <a:avLst/>
            </a:prstGeom>
          </p:spPr>
          <p:style>
            <a:lnRef idx="2">
              <a:schemeClr val="accent1"/>
            </a:lnRef>
            <a:fillRef idx="0">
              <a:schemeClr val="accent1"/>
            </a:fillRef>
            <a:effectRef idx="1">
              <a:schemeClr val="accent1"/>
            </a:effectRef>
            <a:fontRef idx="minor">
              <a:schemeClr val="tx1"/>
            </a:fontRef>
          </p:style>
        </p:cxnSp>
        <p:cxnSp>
          <p:nvCxnSpPr>
            <p:cNvPr id="51" name="Straight Connector 50"/>
            <p:cNvCxnSpPr/>
            <p:nvPr/>
          </p:nvCxnSpPr>
          <p:spPr>
            <a:xfrm>
              <a:off x="4391985" y="2681173"/>
              <a:ext cx="0" cy="212216"/>
            </a:xfrm>
            <a:prstGeom prst="line">
              <a:avLst/>
            </a:prstGeom>
          </p:spPr>
          <p:style>
            <a:lnRef idx="2">
              <a:schemeClr val="accent1"/>
            </a:lnRef>
            <a:fillRef idx="0">
              <a:schemeClr val="accent1"/>
            </a:fillRef>
            <a:effectRef idx="1">
              <a:schemeClr val="accent1"/>
            </a:effectRef>
            <a:fontRef idx="minor">
              <a:schemeClr val="tx1"/>
            </a:fontRef>
          </p:style>
        </p:cxnSp>
        <p:cxnSp>
          <p:nvCxnSpPr>
            <p:cNvPr id="52" name="Straight Connector 51"/>
            <p:cNvCxnSpPr/>
            <p:nvPr/>
          </p:nvCxnSpPr>
          <p:spPr>
            <a:xfrm>
              <a:off x="4871665" y="2666183"/>
              <a:ext cx="0" cy="212216"/>
            </a:xfrm>
            <a:prstGeom prst="line">
              <a:avLst/>
            </a:prstGeom>
          </p:spPr>
          <p:style>
            <a:lnRef idx="2">
              <a:schemeClr val="accent1"/>
            </a:lnRef>
            <a:fillRef idx="0">
              <a:schemeClr val="accent1"/>
            </a:fillRef>
            <a:effectRef idx="1">
              <a:schemeClr val="accent1"/>
            </a:effectRef>
            <a:fontRef idx="minor">
              <a:schemeClr val="tx1"/>
            </a:fontRef>
          </p:style>
        </p:cxnSp>
        <p:cxnSp>
          <p:nvCxnSpPr>
            <p:cNvPr id="53" name="Straight Connector 52"/>
            <p:cNvCxnSpPr/>
            <p:nvPr/>
          </p:nvCxnSpPr>
          <p:spPr>
            <a:xfrm>
              <a:off x="5353845" y="2668683"/>
              <a:ext cx="0" cy="212216"/>
            </a:xfrm>
            <a:prstGeom prst="line">
              <a:avLst/>
            </a:prstGeom>
          </p:spPr>
          <p:style>
            <a:lnRef idx="2">
              <a:schemeClr val="accent1"/>
            </a:lnRef>
            <a:fillRef idx="0">
              <a:schemeClr val="accent1"/>
            </a:fillRef>
            <a:effectRef idx="1">
              <a:schemeClr val="accent1"/>
            </a:effectRef>
            <a:fontRef idx="minor">
              <a:schemeClr val="tx1"/>
            </a:fontRef>
          </p:style>
        </p:cxnSp>
        <p:cxnSp>
          <p:nvCxnSpPr>
            <p:cNvPr id="54" name="Straight Connector 53"/>
            <p:cNvCxnSpPr/>
            <p:nvPr/>
          </p:nvCxnSpPr>
          <p:spPr>
            <a:xfrm>
              <a:off x="5848515" y="2683673"/>
              <a:ext cx="0" cy="212216"/>
            </a:xfrm>
            <a:prstGeom prst="line">
              <a:avLst/>
            </a:prstGeom>
          </p:spPr>
          <p:style>
            <a:lnRef idx="2">
              <a:schemeClr val="accent1"/>
            </a:lnRef>
            <a:fillRef idx="0">
              <a:schemeClr val="accent1"/>
            </a:fillRef>
            <a:effectRef idx="1">
              <a:schemeClr val="accent1"/>
            </a:effectRef>
            <a:fontRef idx="minor">
              <a:schemeClr val="tx1"/>
            </a:fontRef>
          </p:style>
        </p:cxnSp>
        <p:cxnSp>
          <p:nvCxnSpPr>
            <p:cNvPr id="55" name="Straight Connector 54"/>
            <p:cNvCxnSpPr/>
            <p:nvPr/>
          </p:nvCxnSpPr>
          <p:spPr>
            <a:xfrm>
              <a:off x="6313205" y="2683673"/>
              <a:ext cx="0" cy="212216"/>
            </a:xfrm>
            <a:prstGeom prst="line">
              <a:avLst/>
            </a:prstGeom>
          </p:spPr>
          <p:style>
            <a:lnRef idx="2">
              <a:schemeClr val="accent1"/>
            </a:lnRef>
            <a:fillRef idx="0">
              <a:schemeClr val="accent1"/>
            </a:fillRef>
            <a:effectRef idx="1">
              <a:schemeClr val="accent1"/>
            </a:effectRef>
            <a:fontRef idx="minor">
              <a:schemeClr val="tx1"/>
            </a:fontRef>
          </p:style>
        </p:cxnSp>
        <p:cxnSp>
          <p:nvCxnSpPr>
            <p:cNvPr id="56" name="Straight Connector 55"/>
            <p:cNvCxnSpPr/>
            <p:nvPr/>
          </p:nvCxnSpPr>
          <p:spPr>
            <a:xfrm>
              <a:off x="6807875" y="2683673"/>
              <a:ext cx="0" cy="212216"/>
            </a:xfrm>
            <a:prstGeom prst="line">
              <a:avLst/>
            </a:prstGeom>
          </p:spPr>
          <p:style>
            <a:lnRef idx="2">
              <a:schemeClr val="accent1"/>
            </a:lnRef>
            <a:fillRef idx="0">
              <a:schemeClr val="accent1"/>
            </a:fillRef>
            <a:effectRef idx="1">
              <a:schemeClr val="accent1"/>
            </a:effectRef>
            <a:fontRef idx="minor">
              <a:schemeClr val="tx1"/>
            </a:fontRef>
          </p:style>
        </p:cxnSp>
      </p:grpSp>
      <p:sp>
        <p:nvSpPr>
          <p:cNvPr id="29" name="Left Brace 28"/>
          <p:cNvSpPr/>
          <p:nvPr/>
        </p:nvSpPr>
        <p:spPr>
          <a:xfrm rot="5400000">
            <a:off x="3827946" y="-1274727"/>
            <a:ext cx="1147048" cy="5761432"/>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0" name="TextBox 29"/>
          <p:cNvSpPr txBox="1"/>
          <p:nvPr/>
        </p:nvSpPr>
        <p:spPr>
          <a:xfrm>
            <a:off x="3512996" y="313596"/>
            <a:ext cx="2172891" cy="707886"/>
          </a:xfrm>
          <a:prstGeom prst="rect">
            <a:avLst/>
          </a:prstGeom>
          <a:noFill/>
        </p:spPr>
        <p:txBody>
          <a:bodyPr wrap="none" rtlCol="0">
            <a:spAutoFit/>
          </a:bodyPr>
          <a:lstStyle/>
          <a:p>
            <a:r>
              <a:rPr lang="en-US" sz="4000" dirty="0" smtClean="0"/>
              <a:t>1 foot (</a:t>
            </a:r>
            <a:r>
              <a:rPr lang="en-US" sz="4000" dirty="0" err="1" smtClean="0"/>
              <a:t>ft</a:t>
            </a:r>
            <a:r>
              <a:rPr lang="en-US" sz="4000" dirty="0" smtClean="0"/>
              <a:t>)</a:t>
            </a:r>
            <a:endParaRPr lang="en-US" sz="4000" dirty="0"/>
          </a:p>
        </p:txBody>
      </p:sp>
      <p:sp>
        <p:nvSpPr>
          <p:cNvPr id="31" name="Rectangle 30"/>
          <p:cNvSpPr/>
          <p:nvPr/>
        </p:nvSpPr>
        <p:spPr>
          <a:xfrm>
            <a:off x="1991085" y="2179513"/>
            <a:ext cx="470330" cy="470397"/>
          </a:xfrm>
          <a:prstGeom prst="rect">
            <a:avLst/>
          </a:prstGeom>
          <a:solidFill>
            <a:srgbClr val="C6D9F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ln>
                  <a:solidFill>
                    <a:schemeClr val="tx1"/>
                  </a:solidFill>
                </a:ln>
              </a:rPr>
              <a:t>1 inch</a:t>
            </a:r>
            <a:endParaRPr lang="en-US" sz="1200" dirty="0">
              <a:ln>
                <a:solidFill>
                  <a:schemeClr val="tx1"/>
                </a:solidFill>
              </a:ln>
            </a:endParaRPr>
          </a:p>
        </p:txBody>
      </p:sp>
      <p:sp>
        <p:nvSpPr>
          <p:cNvPr id="32" name="Rectangle 31"/>
          <p:cNvSpPr/>
          <p:nvPr/>
        </p:nvSpPr>
        <p:spPr>
          <a:xfrm>
            <a:off x="2472723" y="2179513"/>
            <a:ext cx="470330" cy="470397"/>
          </a:xfrm>
          <a:prstGeom prst="rect">
            <a:avLst/>
          </a:prstGeom>
          <a:solidFill>
            <a:srgbClr val="C6D9F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ln>
                  <a:solidFill>
                    <a:schemeClr val="tx1"/>
                  </a:solidFill>
                </a:ln>
              </a:rPr>
              <a:t>1 inch</a:t>
            </a:r>
            <a:endParaRPr lang="en-US" sz="1200" dirty="0">
              <a:ln>
                <a:solidFill>
                  <a:schemeClr val="tx1"/>
                </a:solidFill>
              </a:ln>
            </a:endParaRPr>
          </a:p>
        </p:txBody>
      </p:sp>
      <p:sp>
        <p:nvSpPr>
          <p:cNvPr id="33" name="Rectangle 32"/>
          <p:cNvSpPr/>
          <p:nvPr/>
        </p:nvSpPr>
        <p:spPr>
          <a:xfrm>
            <a:off x="2976977" y="2179513"/>
            <a:ext cx="470330" cy="470397"/>
          </a:xfrm>
          <a:prstGeom prst="rect">
            <a:avLst/>
          </a:prstGeom>
          <a:solidFill>
            <a:srgbClr val="C6D9F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ln>
                  <a:solidFill>
                    <a:schemeClr val="tx1"/>
                  </a:solidFill>
                </a:ln>
              </a:rPr>
              <a:t>1 inch</a:t>
            </a:r>
            <a:endParaRPr lang="en-US" sz="1200" dirty="0">
              <a:ln>
                <a:solidFill>
                  <a:schemeClr val="tx1"/>
                </a:solidFill>
              </a:ln>
            </a:endParaRPr>
          </a:p>
        </p:txBody>
      </p:sp>
      <p:sp>
        <p:nvSpPr>
          <p:cNvPr id="34" name="Rectangle 33"/>
          <p:cNvSpPr/>
          <p:nvPr/>
        </p:nvSpPr>
        <p:spPr>
          <a:xfrm>
            <a:off x="3469964" y="2186400"/>
            <a:ext cx="470330" cy="470397"/>
          </a:xfrm>
          <a:prstGeom prst="rect">
            <a:avLst/>
          </a:prstGeom>
          <a:solidFill>
            <a:srgbClr val="C6D9F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ln>
                  <a:solidFill>
                    <a:schemeClr val="tx1"/>
                  </a:solidFill>
                </a:ln>
              </a:rPr>
              <a:t>1 inch</a:t>
            </a:r>
            <a:endParaRPr lang="en-US" sz="1200" dirty="0">
              <a:ln>
                <a:solidFill>
                  <a:schemeClr val="tx1"/>
                </a:solidFill>
              </a:ln>
            </a:endParaRPr>
          </a:p>
        </p:txBody>
      </p:sp>
      <p:sp>
        <p:nvSpPr>
          <p:cNvPr id="35" name="Rectangle 34"/>
          <p:cNvSpPr/>
          <p:nvPr/>
        </p:nvSpPr>
        <p:spPr>
          <a:xfrm>
            <a:off x="3933325" y="2186400"/>
            <a:ext cx="470330" cy="470397"/>
          </a:xfrm>
          <a:prstGeom prst="rect">
            <a:avLst/>
          </a:prstGeom>
          <a:solidFill>
            <a:srgbClr val="C6D9F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ln>
                  <a:solidFill>
                    <a:schemeClr val="tx1"/>
                  </a:solidFill>
                </a:ln>
              </a:rPr>
              <a:t>1 inch</a:t>
            </a:r>
            <a:endParaRPr lang="en-US" sz="1200" dirty="0">
              <a:ln>
                <a:solidFill>
                  <a:schemeClr val="tx1"/>
                </a:solidFill>
              </a:ln>
            </a:endParaRPr>
          </a:p>
        </p:txBody>
      </p:sp>
      <p:sp>
        <p:nvSpPr>
          <p:cNvPr id="36" name="Rectangle 35"/>
          <p:cNvSpPr/>
          <p:nvPr/>
        </p:nvSpPr>
        <p:spPr>
          <a:xfrm>
            <a:off x="4377458" y="2186400"/>
            <a:ext cx="470330" cy="470397"/>
          </a:xfrm>
          <a:prstGeom prst="rect">
            <a:avLst/>
          </a:prstGeom>
          <a:solidFill>
            <a:srgbClr val="C6D9F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ln>
                  <a:solidFill>
                    <a:schemeClr val="tx1"/>
                  </a:solidFill>
                </a:ln>
              </a:rPr>
              <a:t>1 inch</a:t>
            </a:r>
            <a:endParaRPr lang="en-US" sz="1200" dirty="0">
              <a:ln>
                <a:solidFill>
                  <a:schemeClr val="tx1"/>
                </a:solidFill>
              </a:ln>
            </a:endParaRPr>
          </a:p>
        </p:txBody>
      </p:sp>
      <p:sp>
        <p:nvSpPr>
          <p:cNvPr id="37" name="Rectangle 36"/>
          <p:cNvSpPr/>
          <p:nvPr/>
        </p:nvSpPr>
        <p:spPr>
          <a:xfrm>
            <a:off x="4860875" y="2175673"/>
            <a:ext cx="470330" cy="470397"/>
          </a:xfrm>
          <a:prstGeom prst="rect">
            <a:avLst/>
          </a:prstGeom>
          <a:solidFill>
            <a:srgbClr val="C6D9F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ln>
                  <a:solidFill>
                    <a:schemeClr val="tx1"/>
                  </a:solidFill>
                </a:ln>
              </a:rPr>
              <a:t>1 inch</a:t>
            </a:r>
            <a:endParaRPr lang="en-US" sz="1200" dirty="0">
              <a:ln>
                <a:solidFill>
                  <a:schemeClr val="tx1"/>
                </a:solidFill>
              </a:ln>
            </a:endParaRPr>
          </a:p>
        </p:txBody>
      </p:sp>
      <p:sp>
        <p:nvSpPr>
          <p:cNvPr id="38" name="Rectangle 37"/>
          <p:cNvSpPr/>
          <p:nvPr/>
        </p:nvSpPr>
        <p:spPr>
          <a:xfrm>
            <a:off x="5358191" y="2177606"/>
            <a:ext cx="470330" cy="470397"/>
          </a:xfrm>
          <a:prstGeom prst="rect">
            <a:avLst/>
          </a:prstGeom>
          <a:solidFill>
            <a:srgbClr val="C6D9F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ln>
                  <a:solidFill>
                    <a:schemeClr val="tx1"/>
                  </a:solidFill>
                </a:ln>
              </a:rPr>
              <a:t>1 inch</a:t>
            </a:r>
            <a:endParaRPr lang="en-US" sz="1200" dirty="0">
              <a:ln>
                <a:solidFill>
                  <a:schemeClr val="tx1"/>
                </a:solidFill>
              </a:ln>
            </a:endParaRPr>
          </a:p>
        </p:txBody>
      </p:sp>
      <p:sp>
        <p:nvSpPr>
          <p:cNvPr id="39" name="Rectangle 38"/>
          <p:cNvSpPr/>
          <p:nvPr/>
        </p:nvSpPr>
        <p:spPr>
          <a:xfrm>
            <a:off x="5832891" y="2186400"/>
            <a:ext cx="470330" cy="470397"/>
          </a:xfrm>
          <a:prstGeom prst="rect">
            <a:avLst/>
          </a:prstGeom>
          <a:solidFill>
            <a:srgbClr val="C6D9F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ln>
                  <a:solidFill>
                    <a:schemeClr val="tx1"/>
                  </a:solidFill>
                </a:ln>
              </a:rPr>
              <a:t>1 inch</a:t>
            </a:r>
            <a:endParaRPr lang="en-US" sz="1200" dirty="0">
              <a:ln>
                <a:solidFill>
                  <a:schemeClr val="tx1"/>
                </a:solidFill>
              </a:ln>
            </a:endParaRPr>
          </a:p>
        </p:txBody>
      </p:sp>
      <p:sp>
        <p:nvSpPr>
          <p:cNvPr id="40" name="Rectangle 39"/>
          <p:cNvSpPr/>
          <p:nvPr/>
        </p:nvSpPr>
        <p:spPr>
          <a:xfrm>
            <a:off x="6314529" y="2193286"/>
            <a:ext cx="470330" cy="470397"/>
          </a:xfrm>
          <a:prstGeom prst="rect">
            <a:avLst/>
          </a:prstGeom>
          <a:solidFill>
            <a:srgbClr val="C6D9F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ln>
                  <a:solidFill>
                    <a:schemeClr val="tx1"/>
                  </a:solidFill>
                </a:ln>
              </a:rPr>
              <a:t>1 inch</a:t>
            </a:r>
            <a:endParaRPr lang="en-US" sz="1200" dirty="0">
              <a:ln>
                <a:solidFill>
                  <a:schemeClr val="tx1"/>
                </a:solidFill>
              </a:ln>
            </a:endParaRPr>
          </a:p>
        </p:txBody>
      </p:sp>
      <p:sp>
        <p:nvSpPr>
          <p:cNvPr id="41" name="Rectangle 40"/>
          <p:cNvSpPr/>
          <p:nvPr/>
        </p:nvSpPr>
        <p:spPr>
          <a:xfrm>
            <a:off x="6811856" y="2180071"/>
            <a:ext cx="470330" cy="470397"/>
          </a:xfrm>
          <a:prstGeom prst="rect">
            <a:avLst/>
          </a:prstGeom>
          <a:solidFill>
            <a:srgbClr val="C6D9F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ln>
                  <a:solidFill>
                    <a:schemeClr val="tx1"/>
                  </a:solidFill>
                </a:ln>
              </a:rPr>
              <a:t>1 inch</a:t>
            </a:r>
            <a:endParaRPr lang="en-US" sz="1200" dirty="0">
              <a:ln>
                <a:solidFill>
                  <a:schemeClr val="tx1"/>
                </a:solidFill>
              </a:ln>
            </a:endParaRPr>
          </a:p>
        </p:txBody>
      </p:sp>
      <p:sp>
        <p:nvSpPr>
          <p:cNvPr id="44" name="Rectangle 43"/>
          <p:cNvSpPr/>
          <p:nvPr/>
        </p:nvSpPr>
        <p:spPr>
          <a:xfrm>
            <a:off x="1520755" y="2193286"/>
            <a:ext cx="470330" cy="470397"/>
          </a:xfrm>
          <a:prstGeom prst="rect">
            <a:avLst/>
          </a:prstGeom>
          <a:solidFill>
            <a:schemeClr val="tx2">
              <a:lumMod val="20000"/>
              <a:lumOff val="8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ln>
                  <a:solidFill>
                    <a:schemeClr val="tx1"/>
                  </a:solidFill>
                </a:ln>
              </a:rPr>
              <a:t>1 inch</a:t>
            </a:r>
            <a:endParaRPr lang="en-US" sz="1200" dirty="0">
              <a:ln>
                <a:solidFill>
                  <a:schemeClr val="tx1"/>
                </a:solidFill>
              </a:ln>
            </a:endParaRPr>
          </a:p>
        </p:txBody>
      </p:sp>
      <p:sp>
        <p:nvSpPr>
          <p:cNvPr id="45" name="TextBox 44"/>
          <p:cNvSpPr txBox="1"/>
          <p:nvPr/>
        </p:nvSpPr>
        <p:spPr>
          <a:xfrm>
            <a:off x="1835245" y="2875899"/>
            <a:ext cx="5440011" cy="1077218"/>
          </a:xfrm>
          <a:prstGeom prst="rect">
            <a:avLst/>
          </a:prstGeom>
          <a:noFill/>
        </p:spPr>
        <p:txBody>
          <a:bodyPr wrap="none" rtlCol="0">
            <a:spAutoFit/>
          </a:bodyPr>
          <a:lstStyle/>
          <a:p>
            <a:pPr algn="ctr"/>
            <a:r>
              <a:rPr lang="en-US" sz="4000" dirty="0" smtClean="0"/>
              <a:t>1 foot (</a:t>
            </a:r>
            <a:r>
              <a:rPr lang="en-US" sz="4000" dirty="0" err="1" smtClean="0"/>
              <a:t>ft</a:t>
            </a:r>
            <a:r>
              <a:rPr lang="en-US" sz="4000" dirty="0" smtClean="0"/>
              <a:t>) = 12 inches (in)</a:t>
            </a:r>
          </a:p>
          <a:p>
            <a:pPr algn="ctr"/>
            <a:r>
              <a:rPr lang="en-US" sz="2400" dirty="0" smtClean="0"/>
              <a:t>1 x 12 = 12</a:t>
            </a:r>
            <a:endParaRPr lang="en-US" sz="2400" dirty="0"/>
          </a:p>
        </p:txBody>
      </p:sp>
      <p:sp>
        <p:nvSpPr>
          <p:cNvPr id="47" name="TextBox 46"/>
          <p:cNvSpPr txBox="1"/>
          <p:nvPr/>
        </p:nvSpPr>
        <p:spPr>
          <a:xfrm>
            <a:off x="1783477" y="5095734"/>
            <a:ext cx="5338796" cy="523220"/>
          </a:xfrm>
          <a:prstGeom prst="rect">
            <a:avLst/>
          </a:prstGeom>
          <a:noFill/>
        </p:spPr>
        <p:txBody>
          <a:bodyPr wrap="none" rtlCol="0">
            <a:spAutoFit/>
          </a:bodyPr>
          <a:lstStyle/>
          <a:p>
            <a:r>
              <a:rPr lang="en-US" sz="2800" dirty="0"/>
              <a:t>f</a:t>
            </a:r>
            <a:r>
              <a:rPr lang="en-US" sz="2800" dirty="0" smtClean="0"/>
              <a:t>eet   to    inches – </a:t>
            </a:r>
            <a:r>
              <a:rPr lang="en-US" sz="2800" dirty="0" smtClean="0">
                <a:solidFill>
                  <a:srgbClr val="FF0000"/>
                </a:solidFill>
              </a:rPr>
              <a:t>MULTIPLY BY 12</a:t>
            </a:r>
            <a:endParaRPr lang="en-US" sz="2800" dirty="0">
              <a:solidFill>
                <a:srgbClr val="FF0000"/>
              </a:solidFill>
            </a:endParaRPr>
          </a:p>
        </p:txBody>
      </p:sp>
      <p:sp>
        <p:nvSpPr>
          <p:cNvPr id="48" name="TextBox 47"/>
          <p:cNvSpPr txBox="1"/>
          <p:nvPr/>
        </p:nvSpPr>
        <p:spPr>
          <a:xfrm>
            <a:off x="1569975" y="4827920"/>
            <a:ext cx="1159292" cy="369332"/>
          </a:xfrm>
          <a:prstGeom prst="rect">
            <a:avLst/>
          </a:prstGeom>
          <a:noFill/>
        </p:spPr>
        <p:txBody>
          <a:bodyPr wrap="none" rtlCol="0">
            <a:spAutoFit/>
          </a:bodyPr>
          <a:lstStyle/>
          <a:p>
            <a:r>
              <a:rPr lang="en-US" dirty="0">
                <a:solidFill>
                  <a:srgbClr val="FF0000"/>
                </a:solidFill>
              </a:rPr>
              <a:t>l</a:t>
            </a:r>
            <a:r>
              <a:rPr lang="en-US" dirty="0" smtClean="0">
                <a:solidFill>
                  <a:srgbClr val="FF0000"/>
                </a:solidFill>
              </a:rPr>
              <a:t>arger unit</a:t>
            </a:r>
            <a:endParaRPr lang="en-US" dirty="0">
              <a:solidFill>
                <a:srgbClr val="FF0000"/>
              </a:solidFill>
            </a:endParaRPr>
          </a:p>
        </p:txBody>
      </p:sp>
      <p:sp>
        <p:nvSpPr>
          <p:cNvPr id="49" name="TextBox 48"/>
          <p:cNvSpPr txBox="1"/>
          <p:nvPr/>
        </p:nvSpPr>
        <p:spPr>
          <a:xfrm>
            <a:off x="3166473" y="4854194"/>
            <a:ext cx="1300356" cy="369332"/>
          </a:xfrm>
          <a:prstGeom prst="rect">
            <a:avLst/>
          </a:prstGeom>
          <a:noFill/>
        </p:spPr>
        <p:txBody>
          <a:bodyPr wrap="none" rtlCol="0">
            <a:spAutoFit/>
          </a:bodyPr>
          <a:lstStyle/>
          <a:p>
            <a:r>
              <a:rPr lang="en-US" dirty="0" smtClean="0">
                <a:solidFill>
                  <a:srgbClr val="FF0000"/>
                </a:solidFill>
              </a:rPr>
              <a:t>smaller unit</a:t>
            </a:r>
            <a:endParaRPr lang="en-US" dirty="0">
              <a:solidFill>
                <a:srgbClr val="FF0000"/>
              </a:solidFill>
            </a:endParaRPr>
          </a:p>
        </p:txBody>
      </p:sp>
      <p:sp>
        <p:nvSpPr>
          <p:cNvPr id="2" name="TextBox 1"/>
          <p:cNvSpPr txBox="1"/>
          <p:nvPr/>
        </p:nvSpPr>
        <p:spPr>
          <a:xfrm>
            <a:off x="1637917" y="5713899"/>
            <a:ext cx="5949412" cy="523220"/>
          </a:xfrm>
          <a:prstGeom prst="rect">
            <a:avLst/>
          </a:prstGeom>
          <a:noFill/>
        </p:spPr>
        <p:txBody>
          <a:bodyPr wrap="square" rtlCol="0">
            <a:spAutoFit/>
          </a:bodyPr>
          <a:lstStyle/>
          <a:p>
            <a:pPr algn="ctr"/>
            <a:r>
              <a:rPr lang="en-US" sz="1400" i="1" dirty="0" smtClean="0"/>
              <a:t>Remember: inches are smaller units than feet, so it takes more of them to equal a foot, which is why you multiply to convert feet to inches.</a:t>
            </a:r>
            <a:endParaRPr lang="en-US" sz="1400" i="1" dirty="0"/>
          </a:p>
        </p:txBody>
      </p:sp>
      <p:sp>
        <p:nvSpPr>
          <p:cNvPr id="3" name="Footer Placeholder 2"/>
          <p:cNvSpPr>
            <a:spLocks noGrp="1"/>
          </p:cNvSpPr>
          <p:nvPr>
            <p:ph type="ftr" sz="quarter" idx="11"/>
          </p:nvPr>
        </p:nvSpPr>
        <p:spPr/>
        <p:txBody>
          <a:bodyPr/>
          <a:lstStyle/>
          <a:p>
            <a:r>
              <a:rPr lang="en-US" smtClean="0"/>
              <a:t>NCSC Sample Instructional Unit - Elementary Meaurement  Unit Lesson 2</a:t>
            </a:r>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2</a:t>
            </a:fld>
            <a:endParaRPr lang="en-US"/>
          </a:p>
        </p:txBody>
      </p:sp>
    </p:spTree>
    <p:extLst>
      <p:ext uri="{BB962C8B-B14F-4D97-AF65-F5344CB8AC3E}">
        <p14:creationId xmlns:p14="http://schemas.microsoft.com/office/powerpoint/2010/main" val="819873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1"/>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7"/>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48"/>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49"/>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4" grpId="0" animBg="1"/>
      <p:bldP spid="47" grpId="0"/>
      <p:bldP spid="48" grpId="0"/>
      <p:bldP spid="49" grpId="0"/>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70806"/>
          </a:xfrm>
        </p:spPr>
        <p:txBody>
          <a:bodyPr>
            <a:normAutofit fontScale="90000"/>
          </a:bodyPr>
          <a:lstStyle/>
          <a:p>
            <a:r>
              <a:rPr lang="en-US" dirty="0" smtClean="0"/>
              <a:t>Feet to Inches – Reference</a:t>
            </a:r>
            <a:endParaRPr lang="en-US" dirty="0"/>
          </a:p>
        </p:txBody>
      </p:sp>
      <p:sp>
        <p:nvSpPr>
          <p:cNvPr id="4" name="TextBox 3"/>
          <p:cNvSpPr txBox="1"/>
          <p:nvPr/>
        </p:nvSpPr>
        <p:spPr>
          <a:xfrm>
            <a:off x="2350568" y="1569302"/>
            <a:ext cx="4606358" cy="4524315"/>
          </a:xfrm>
          <a:prstGeom prst="rect">
            <a:avLst/>
          </a:prstGeom>
          <a:noFill/>
        </p:spPr>
        <p:txBody>
          <a:bodyPr wrap="square" rtlCol="0">
            <a:spAutoFit/>
          </a:bodyPr>
          <a:lstStyle/>
          <a:p>
            <a:r>
              <a:rPr lang="en-US" sz="3200" dirty="0" smtClean="0"/>
              <a:t>2 feet x 12 = 24 inches</a:t>
            </a:r>
          </a:p>
          <a:p>
            <a:r>
              <a:rPr lang="en-US" sz="3200" dirty="0" smtClean="0"/>
              <a:t>3 feet x 12 = 36 inches</a:t>
            </a:r>
          </a:p>
          <a:p>
            <a:r>
              <a:rPr lang="en-US" sz="3200" dirty="0" smtClean="0"/>
              <a:t>4 feet x 12 = 48 inches</a:t>
            </a:r>
          </a:p>
          <a:p>
            <a:r>
              <a:rPr lang="en-US" sz="3200" dirty="0" smtClean="0"/>
              <a:t>5 feet x 12 = 60 inches</a:t>
            </a:r>
          </a:p>
          <a:p>
            <a:r>
              <a:rPr lang="en-US" sz="3200" dirty="0" smtClean="0"/>
              <a:t>6 feet x 12 = 72 inches</a:t>
            </a:r>
          </a:p>
          <a:p>
            <a:r>
              <a:rPr lang="en-US" sz="3200" dirty="0" smtClean="0"/>
              <a:t>7 feet x 12 = 84 inches</a:t>
            </a:r>
          </a:p>
          <a:p>
            <a:r>
              <a:rPr lang="en-US" sz="3200" dirty="0" smtClean="0"/>
              <a:t>8 feet x 12 = 96 inches</a:t>
            </a:r>
          </a:p>
          <a:p>
            <a:r>
              <a:rPr lang="en-US" sz="3200" dirty="0" smtClean="0"/>
              <a:t>9 feet x 12 = 108 inches</a:t>
            </a:r>
          </a:p>
          <a:p>
            <a:r>
              <a:rPr lang="en-US" sz="3200" dirty="0" smtClean="0"/>
              <a:t>10 feet x 12 = 120 inches</a:t>
            </a:r>
            <a:endParaRPr lang="en-US" sz="3200" dirty="0"/>
          </a:p>
        </p:txBody>
      </p:sp>
      <p:sp>
        <p:nvSpPr>
          <p:cNvPr id="5" name="TextBox 4"/>
          <p:cNvSpPr txBox="1"/>
          <p:nvPr/>
        </p:nvSpPr>
        <p:spPr>
          <a:xfrm>
            <a:off x="3316114" y="872446"/>
            <a:ext cx="2068520" cy="646331"/>
          </a:xfrm>
          <a:prstGeom prst="rect">
            <a:avLst/>
          </a:prstGeom>
          <a:noFill/>
        </p:spPr>
        <p:txBody>
          <a:bodyPr wrap="none" rtlCol="0">
            <a:spAutoFit/>
          </a:bodyPr>
          <a:lstStyle/>
          <a:p>
            <a:r>
              <a:rPr lang="en-US" sz="3600" dirty="0" smtClean="0">
                <a:solidFill>
                  <a:srgbClr val="FF0000"/>
                </a:solidFill>
              </a:rPr>
              <a:t>MULTIPLY </a:t>
            </a:r>
            <a:endParaRPr lang="en-US" sz="3600" dirty="0">
              <a:solidFill>
                <a:srgbClr val="FF0000"/>
              </a:solidFill>
            </a:endParaRPr>
          </a:p>
        </p:txBody>
      </p:sp>
      <p:sp>
        <p:nvSpPr>
          <p:cNvPr id="3" name="Footer Placeholder 2"/>
          <p:cNvSpPr>
            <a:spLocks noGrp="1"/>
          </p:cNvSpPr>
          <p:nvPr>
            <p:ph type="ftr" sz="quarter" idx="11"/>
          </p:nvPr>
        </p:nvSpPr>
        <p:spPr/>
        <p:txBody>
          <a:bodyPr/>
          <a:lstStyle/>
          <a:p>
            <a:r>
              <a:rPr lang="en-US" smtClean="0"/>
              <a:t>NCSC Sample Instructional Unit - Elementary Meaurement  Unit Lesson 2</a:t>
            </a:r>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3</a:t>
            </a:fld>
            <a:endParaRPr lang="en-US"/>
          </a:p>
        </p:txBody>
      </p:sp>
    </p:spTree>
    <p:extLst>
      <p:ext uri="{BB962C8B-B14F-4D97-AF65-F5344CB8AC3E}">
        <p14:creationId xmlns:p14="http://schemas.microsoft.com/office/powerpoint/2010/main" val="5105162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0755" y="2179513"/>
            <a:ext cx="470330" cy="470397"/>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ln>
                <a:solidFill>
                  <a:schemeClr val="tx1"/>
                </a:solidFill>
              </a:ln>
            </a:endParaRPr>
          </a:p>
        </p:txBody>
      </p:sp>
      <p:sp>
        <p:nvSpPr>
          <p:cNvPr id="6" name="Rectangle 5"/>
          <p:cNvSpPr/>
          <p:nvPr/>
        </p:nvSpPr>
        <p:spPr>
          <a:xfrm>
            <a:off x="2002393" y="2175113"/>
            <a:ext cx="470330" cy="470397"/>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solidFill>
                  <a:schemeClr val="tx1"/>
                </a:solidFill>
              </a:ln>
            </a:endParaRPr>
          </a:p>
        </p:txBody>
      </p:sp>
      <p:sp>
        <p:nvSpPr>
          <p:cNvPr id="7" name="Rectangle 6"/>
          <p:cNvSpPr/>
          <p:nvPr/>
        </p:nvSpPr>
        <p:spPr>
          <a:xfrm>
            <a:off x="2484031" y="2170713"/>
            <a:ext cx="470330" cy="470397"/>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solidFill>
                  <a:schemeClr val="tx1"/>
                </a:solidFill>
              </a:ln>
            </a:endParaRPr>
          </a:p>
        </p:txBody>
      </p:sp>
      <p:sp>
        <p:nvSpPr>
          <p:cNvPr id="8" name="Rectangle 7"/>
          <p:cNvSpPr/>
          <p:nvPr/>
        </p:nvSpPr>
        <p:spPr>
          <a:xfrm>
            <a:off x="2970049" y="2170713"/>
            <a:ext cx="470330" cy="470397"/>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solidFill>
                  <a:schemeClr val="tx1"/>
                </a:solidFill>
              </a:ln>
            </a:endParaRPr>
          </a:p>
        </p:txBody>
      </p:sp>
      <p:sp>
        <p:nvSpPr>
          <p:cNvPr id="9" name="Rectangle 8"/>
          <p:cNvSpPr/>
          <p:nvPr/>
        </p:nvSpPr>
        <p:spPr>
          <a:xfrm>
            <a:off x="3451687" y="2166313"/>
            <a:ext cx="470330" cy="470397"/>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solidFill>
                  <a:schemeClr val="tx1"/>
                </a:solidFill>
              </a:ln>
            </a:endParaRPr>
          </a:p>
        </p:txBody>
      </p:sp>
      <p:sp>
        <p:nvSpPr>
          <p:cNvPr id="10" name="Rectangle 9"/>
          <p:cNvSpPr/>
          <p:nvPr/>
        </p:nvSpPr>
        <p:spPr>
          <a:xfrm>
            <a:off x="3933325" y="2177593"/>
            <a:ext cx="470330" cy="470397"/>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solidFill>
                  <a:schemeClr val="tx1"/>
                </a:solidFill>
              </a:ln>
            </a:endParaRPr>
          </a:p>
        </p:txBody>
      </p:sp>
      <p:sp>
        <p:nvSpPr>
          <p:cNvPr id="11" name="Rectangle 10"/>
          <p:cNvSpPr/>
          <p:nvPr/>
        </p:nvSpPr>
        <p:spPr>
          <a:xfrm>
            <a:off x="4414963" y="2173193"/>
            <a:ext cx="470330" cy="470397"/>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solidFill>
                  <a:schemeClr val="tx1"/>
                </a:solidFill>
              </a:ln>
            </a:endParaRPr>
          </a:p>
        </p:txBody>
      </p:sp>
      <p:sp>
        <p:nvSpPr>
          <p:cNvPr id="12" name="Rectangle 11"/>
          <p:cNvSpPr/>
          <p:nvPr/>
        </p:nvSpPr>
        <p:spPr>
          <a:xfrm>
            <a:off x="4880923" y="2168793"/>
            <a:ext cx="470330" cy="470397"/>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solidFill>
                  <a:schemeClr val="tx1"/>
                </a:solidFill>
              </a:ln>
            </a:endParaRPr>
          </a:p>
        </p:txBody>
      </p:sp>
      <p:sp>
        <p:nvSpPr>
          <p:cNvPr id="13" name="Rectangle 12"/>
          <p:cNvSpPr/>
          <p:nvPr/>
        </p:nvSpPr>
        <p:spPr>
          <a:xfrm>
            <a:off x="5362561" y="2164393"/>
            <a:ext cx="470330" cy="470397"/>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solidFill>
                  <a:schemeClr val="tx1"/>
                </a:solidFill>
              </a:ln>
            </a:endParaRPr>
          </a:p>
        </p:txBody>
      </p:sp>
      <p:sp>
        <p:nvSpPr>
          <p:cNvPr id="14" name="Rectangle 13"/>
          <p:cNvSpPr/>
          <p:nvPr/>
        </p:nvSpPr>
        <p:spPr>
          <a:xfrm>
            <a:off x="5844199" y="2175673"/>
            <a:ext cx="470330" cy="470397"/>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solidFill>
                  <a:schemeClr val="tx1"/>
                </a:solidFill>
              </a:ln>
            </a:endParaRPr>
          </a:p>
        </p:txBody>
      </p:sp>
      <p:sp>
        <p:nvSpPr>
          <p:cNvPr id="15" name="Rectangle 14"/>
          <p:cNvSpPr/>
          <p:nvPr/>
        </p:nvSpPr>
        <p:spPr>
          <a:xfrm>
            <a:off x="6330217" y="2175673"/>
            <a:ext cx="470330" cy="470397"/>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solidFill>
                  <a:schemeClr val="tx1"/>
                </a:solidFill>
              </a:ln>
            </a:endParaRPr>
          </a:p>
        </p:txBody>
      </p:sp>
      <p:sp>
        <p:nvSpPr>
          <p:cNvPr id="16" name="Rectangle 15"/>
          <p:cNvSpPr/>
          <p:nvPr/>
        </p:nvSpPr>
        <p:spPr>
          <a:xfrm>
            <a:off x="6811855" y="2171273"/>
            <a:ext cx="470330" cy="470397"/>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solidFill>
                  <a:schemeClr val="tx1"/>
                </a:solidFill>
              </a:ln>
            </a:endParaRPr>
          </a:p>
        </p:txBody>
      </p:sp>
      <p:sp>
        <p:nvSpPr>
          <p:cNvPr id="29" name="Left Brace 28"/>
          <p:cNvSpPr/>
          <p:nvPr/>
        </p:nvSpPr>
        <p:spPr>
          <a:xfrm rot="5400000">
            <a:off x="3827946" y="-1274727"/>
            <a:ext cx="1147048" cy="5761432"/>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0" name="TextBox 29"/>
          <p:cNvSpPr txBox="1"/>
          <p:nvPr/>
        </p:nvSpPr>
        <p:spPr>
          <a:xfrm>
            <a:off x="3816651" y="313596"/>
            <a:ext cx="2172891" cy="707886"/>
          </a:xfrm>
          <a:prstGeom prst="rect">
            <a:avLst/>
          </a:prstGeom>
          <a:noFill/>
        </p:spPr>
        <p:txBody>
          <a:bodyPr wrap="none" rtlCol="0">
            <a:spAutoFit/>
          </a:bodyPr>
          <a:lstStyle/>
          <a:p>
            <a:r>
              <a:rPr lang="en-US" sz="4000" dirty="0" smtClean="0"/>
              <a:t>1 foot (</a:t>
            </a:r>
            <a:r>
              <a:rPr lang="en-US" sz="4000" dirty="0" err="1" smtClean="0"/>
              <a:t>ft</a:t>
            </a:r>
            <a:r>
              <a:rPr lang="en-US" sz="4000" dirty="0" smtClean="0"/>
              <a:t>)</a:t>
            </a:r>
            <a:endParaRPr lang="en-US" sz="4000" dirty="0"/>
          </a:p>
        </p:txBody>
      </p:sp>
      <p:sp>
        <p:nvSpPr>
          <p:cNvPr id="31" name="Rectangle 30"/>
          <p:cNvSpPr/>
          <p:nvPr/>
        </p:nvSpPr>
        <p:spPr>
          <a:xfrm>
            <a:off x="1991085" y="2179513"/>
            <a:ext cx="470330" cy="470397"/>
          </a:xfrm>
          <a:prstGeom prst="rect">
            <a:avLst/>
          </a:prstGeom>
          <a:solidFill>
            <a:srgbClr val="C6D9F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ln>
                  <a:solidFill>
                    <a:schemeClr val="tx1"/>
                  </a:solidFill>
                </a:ln>
              </a:rPr>
              <a:t>1 inch</a:t>
            </a:r>
            <a:endParaRPr lang="en-US" sz="1200" dirty="0">
              <a:ln>
                <a:solidFill>
                  <a:schemeClr val="tx1"/>
                </a:solidFill>
              </a:ln>
            </a:endParaRPr>
          </a:p>
        </p:txBody>
      </p:sp>
      <p:sp>
        <p:nvSpPr>
          <p:cNvPr id="32" name="Rectangle 31"/>
          <p:cNvSpPr/>
          <p:nvPr/>
        </p:nvSpPr>
        <p:spPr>
          <a:xfrm>
            <a:off x="2472723" y="2179513"/>
            <a:ext cx="470330" cy="470397"/>
          </a:xfrm>
          <a:prstGeom prst="rect">
            <a:avLst/>
          </a:prstGeom>
          <a:solidFill>
            <a:srgbClr val="C6D9F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ln>
                  <a:solidFill>
                    <a:schemeClr val="tx1"/>
                  </a:solidFill>
                </a:ln>
              </a:rPr>
              <a:t>1 inch</a:t>
            </a:r>
            <a:endParaRPr lang="en-US" sz="1200" dirty="0">
              <a:ln>
                <a:solidFill>
                  <a:schemeClr val="tx1"/>
                </a:solidFill>
              </a:ln>
            </a:endParaRPr>
          </a:p>
        </p:txBody>
      </p:sp>
      <p:sp>
        <p:nvSpPr>
          <p:cNvPr id="33" name="Rectangle 32"/>
          <p:cNvSpPr/>
          <p:nvPr/>
        </p:nvSpPr>
        <p:spPr>
          <a:xfrm>
            <a:off x="2976977" y="2179513"/>
            <a:ext cx="470330" cy="470397"/>
          </a:xfrm>
          <a:prstGeom prst="rect">
            <a:avLst/>
          </a:prstGeom>
          <a:solidFill>
            <a:srgbClr val="C6D9F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ln>
                  <a:solidFill>
                    <a:schemeClr val="tx1"/>
                  </a:solidFill>
                </a:ln>
              </a:rPr>
              <a:t>1 inch</a:t>
            </a:r>
            <a:endParaRPr lang="en-US" sz="1200" dirty="0">
              <a:ln>
                <a:solidFill>
                  <a:schemeClr val="tx1"/>
                </a:solidFill>
              </a:ln>
            </a:endParaRPr>
          </a:p>
        </p:txBody>
      </p:sp>
      <p:sp>
        <p:nvSpPr>
          <p:cNvPr id="34" name="Rectangle 33"/>
          <p:cNvSpPr/>
          <p:nvPr/>
        </p:nvSpPr>
        <p:spPr>
          <a:xfrm>
            <a:off x="3469964" y="2186400"/>
            <a:ext cx="470330" cy="470397"/>
          </a:xfrm>
          <a:prstGeom prst="rect">
            <a:avLst/>
          </a:prstGeom>
          <a:solidFill>
            <a:srgbClr val="C6D9F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ln>
                  <a:solidFill>
                    <a:schemeClr val="tx1"/>
                  </a:solidFill>
                </a:ln>
              </a:rPr>
              <a:t>1 inch</a:t>
            </a:r>
            <a:endParaRPr lang="en-US" sz="1200" dirty="0">
              <a:ln>
                <a:solidFill>
                  <a:schemeClr val="tx1"/>
                </a:solidFill>
              </a:ln>
            </a:endParaRPr>
          </a:p>
        </p:txBody>
      </p:sp>
      <p:sp>
        <p:nvSpPr>
          <p:cNvPr id="35" name="Rectangle 34"/>
          <p:cNvSpPr/>
          <p:nvPr/>
        </p:nvSpPr>
        <p:spPr>
          <a:xfrm>
            <a:off x="3933325" y="2186400"/>
            <a:ext cx="470330" cy="470397"/>
          </a:xfrm>
          <a:prstGeom prst="rect">
            <a:avLst/>
          </a:prstGeom>
          <a:solidFill>
            <a:srgbClr val="C6D9F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ln>
                  <a:solidFill>
                    <a:schemeClr val="tx1"/>
                  </a:solidFill>
                </a:ln>
              </a:rPr>
              <a:t>1 inch</a:t>
            </a:r>
            <a:endParaRPr lang="en-US" sz="1200" dirty="0">
              <a:ln>
                <a:solidFill>
                  <a:schemeClr val="tx1"/>
                </a:solidFill>
              </a:ln>
            </a:endParaRPr>
          </a:p>
        </p:txBody>
      </p:sp>
      <p:sp>
        <p:nvSpPr>
          <p:cNvPr id="36" name="Rectangle 35"/>
          <p:cNvSpPr/>
          <p:nvPr/>
        </p:nvSpPr>
        <p:spPr>
          <a:xfrm>
            <a:off x="4377458" y="2186400"/>
            <a:ext cx="470330" cy="470397"/>
          </a:xfrm>
          <a:prstGeom prst="rect">
            <a:avLst/>
          </a:prstGeom>
          <a:solidFill>
            <a:srgbClr val="C6D9F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ln>
                  <a:solidFill>
                    <a:schemeClr val="tx1"/>
                  </a:solidFill>
                </a:ln>
              </a:rPr>
              <a:t>1 inch</a:t>
            </a:r>
            <a:endParaRPr lang="en-US" sz="1200" dirty="0">
              <a:ln>
                <a:solidFill>
                  <a:schemeClr val="tx1"/>
                </a:solidFill>
              </a:ln>
            </a:endParaRPr>
          </a:p>
        </p:txBody>
      </p:sp>
      <p:sp>
        <p:nvSpPr>
          <p:cNvPr id="37" name="Rectangle 36"/>
          <p:cNvSpPr/>
          <p:nvPr/>
        </p:nvSpPr>
        <p:spPr>
          <a:xfrm>
            <a:off x="4860875" y="2175673"/>
            <a:ext cx="470330" cy="470397"/>
          </a:xfrm>
          <a:prstGeom prst="rect">
            <a:avLst/>
          </a:prstGeom>
          <a:solidFill>
            <a:srgbClr val="C6D9F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ln>
                  <a:solidFill>
                    <a:schemeClr val="tx1"/>
                  </a:solidFill>
                </a:ln>
              </a:rPr>
              <a:t>1 inch</a:t>
            </a:r>
            <a:endParaRPr lang="en-US" sz="1200" dirty="0">
              <a:ln>
                <a:solidFill>
                  <a:schemeClr val="tx1"/>
                </a:solidFill>
              </a:ln>
            </a:endParaRPr>
          </a:p>
        </p:txBody>
      </p:sp>
      <p:sp>
        <p:nvSpPr>
          <p:cNvPr id="38" name="Rectangle 37"/>
          <p:cNvSpPr/>
          <p:nvPr/>
        </p:nvSpPr>
        <p:spPr>
          <a:xfrm>
            <a:off x="5358191" y="2177606"/>
            <a:ext cx="470330" cy="470397"/>
          </a:xfrm>
          <a:prstGeom prst="rect">
            <a:avLst/>
          </a:prstGeom>
          <a:solidFill>
            <a:srgbClr val="C6D9F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ln>
                  <a:solidFill>
                    <a:schemeClr val="tx1"/>
                  </a:solidFill>
                </a:ln>
              </a:rPr>
              <a:t>1 inch</a:t>
            </a:r>
            <a:endParaRPr lang="en-US" sz="1200" dirty="0">
              <a:ln>
                <a:solidFill>
                  <a:schemeClr val="tx1"/>
                </a:solidFill>
              </a:ln>
            </a:endParaRPr>
          </a:p>
        </p:txBody>
      </p:sp>
      <p:sp>
        <p:nvSpPr>
          <p:cNvPr id="39" name="Rectangle 38"/>
          <p:cNvSpPr/>
          <p:nvPr/>
        </p:nvSpPr>
        <p:spPr>
          <a:xfrm>
            <a:off x="5832891" y="2186400"/>
            <a:ext cx="470330" cy="470397"/>
          </a:xfrm>
          <a:prstGeom prst="rect">
            <a:avLst/>
          </a:prstGeom>
          <a:solidFill>
            <a:srgbClr val="C6D9F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ln>
                  <a:solidFill>
                    <a:schemeClr val="tx1"/>
                  </a:solidFill>
                </a:ln>
              </a:rPr>
              <a:t>1 inch</a:t>
            </a:r>
            <a:endParaRPr lang="en-US" sz="1200" dirty="0">
              <a:ln>
                <a:solidFill>
                  <a:schemeClr val="tx1"/>
                </a:solidFill>
              </a:ln>
            </a:endParaRPr>
          </a:p>
        </p:txBody>
      </p:sp>
      <p:sp>
        <p:nvSpPr>
          <p:cNvPr id="40" name="Rectangle 39"/>
          <p:cNvSpPr/>
          <p:nvPr/>
        </p:nvSpPr>
        <p:spPr>
          <a:xfrm>
            <a:off x="6314529" y="2193286"/>
            <a:ext cx="470330" cy="470397"/>
          </a:xfrm>
          <a:prstGeom prst="rect">
            <a:avLst/>
          </a:prstGeom>
          <a:solidFill>
            <a:srgbClr val="C6D9F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ln>
                  <a:solidFill>
                    <a:schemeClr val="tx1"/>
                  </a:solidFill>
                </a:ln>
              </a:rPr>
              <a:t>1 inch</a:t>
            </a:r>
            <a:endParaRPr lang="en-US" sz="1200" dirty="0">
              <a:ln>
                <a:solidFill>
                  <a:schemeClr val="tx1"/>
                </a:solidFill>
              </a:ln>
            </a:endParaRPr>
          </a:p>
        </p:txBody>
      </p:sp>
      <p:sp>
        <p:nvSpPr>
          <p:cNvPr id="41" name="Rectangle 40"/>
          <p:cNvSpPr/>
          <p:nvPr/>
        </p:nvSpPr>
        <p:spPr>
          <a:xfrm>
            <a:off x="6811856" y="2180071"/>
            <a:ext cx="470330" cy="470397"/>
          </a:xfrm>
          <a:prstGeom prst="rect">
            <a:avLst/>
          </a:prstGeom>
          <a:solidFill>
            <a:srgbClr val="C6D9F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ln>
                  <a:solidFill>
                    <a:schemeClr val="tx1"/>
                  </a:solidFill>
                </a:ln>
              </a:rPr>
              <a:t>1 inch</a:t>
            </a:r>
            <a:endParaRPr lang="en-US" sz="1200" dirty="0">
              <a:ln>
                <a:solidFill>
                  <a:schemeClr val="tx1"/>
                </a:solidFill>
              </a:ln>
            </a:endParaRPr>
          </a:p>
        </p:txBody>
      </p:sp>
      <p:sp>
        <p:nvSpPr>
          <p:cNvPr id="44" name="Rectangle 43"/>
          <p:cNvSpPr/>
          <p:nvPr/>
        </p:nvSpPr>
        <p:spPr>
          <a:xfrm>
            <a:off x="1532063" y="2179513"/>
            <a:ext cx="470330" cy="470397"/>
          </a:xfrm>
          <a:prstGeom prst="rect">
            <a:avLst/>
          </a:prstGeom>
          <a:solidFill>
            <a:srgbClr val="C6D9F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ln>
                  <a:solidFill>
                    <a:schemeClr val="tx1"/>
                  </a:solidFill>
                </a:ln>
              </a:rPr>
              <a:t>1 inch</a:t>
            </a:r>
            <a:endParaRPr lang="en-US" sz="1200" dirty="0">
              <a:ln>
                <a:solidFill>
                  <a:schemeClr val="tx1"/>
                </a:solidFill>
              </a:ln>
            </a:endParaRPr>
          </a:p>
        </p:txBody>
      </p:sp>
      <p:sp>
        <p:nvSpPr>
          <p:cNvPr id="45" name="TextBox 44"/>
          <p:cNvSpPr txBox="1"/>
          <p:nvPr/>
        </p:nvSpPr>
        <p:spPr>
          <a:xfrm>
            <a:off x="1835247" y="3006142"/>
            <a:ext cx="5440011" cy="1077218"/>
          </a:xfrm>
          <a:prstGeom prst="rect">
            <a:avLst/>
          </a:prstGeom>
          <a:noFill/>
        </p:spPr>
        <p:txBody>
          <a:bodyPr wrap="none" rtlCol="0">
            <a:spAutoFit/>
          </a:bodyPr>
          <a:lstStyle/>
          <a:p>
            <a:pPr algn="ctr"/>
            <a:r>
              <a:rPr lang="en-US" sz="4000" dirty="0" smtClean="0"/>
              <a:t>12 inches (in) = 1 foot (</a:t>
            </a:r>
            <a:r>
              <a:rPr lang="en-US" sz="4000" dirty="0" err="1" smtClean="0"/>
              <a:t>ft</a:t>
            </a:r>
            <a:r>
              <a:rPr lang="en-US" sz="4000" dirty="0" smtClean="0"/>
              <a:t>)</a:t>
            </a:r>
          </a:p>
          <a:p>
            <a:pPr algn="ctr"/>
            <a:r>
              <a:rPr lang="en-US" sz="2400" dirty="0" smtClean="0"/>
              <a:t>12 ÷ 12 = 1</a:t>
            </a:r>
            <a:endParaRPr lang="en-US" sz="2400" dirty="0"/>
          </a:p>
        </p:txBody>
      </p:sp>
      <p:sp>
        <p:nvSpPr>
          <p:cNvPr id="47" name="TextBox 46"/>
          <p:cNvSpPr txBox="1"/>
          <p:nvPr/>
        </p:nvSpPr>
        <p:spPr>
          <a:xfrm>
            <a:off x="2310401" y="4938841"/>
            <a:ext cx="4746888" cy="523220"/>
          </a:xfrm>
          <a:prstGeom prst="rect">
            <a:avLst/>
          </a:prstGeom>
          <a:noFill/>
        </p:spPr>
        <p:txBody>
          <a:bodyPr wrap="none" rtlCol="0">
            <a:spAutoFit/>
          </a:bodyPr>
          <a:lstStyle/>
          <a:p>
            <a:r>
              <a:rPr lang="en-US" sz="2800" dirty="0"/>
              <a:t>i</a:t>
            </a:r>
            <a:r>
              <a:rPr lang="en-US" sz="2800" dirty="0" smtClean="0"/>
              <a:t>nches  to    feet – </a:t>
            </a:r>
            <a:r>
              <a:rPr lang="en-US" sz="2800" dirty="0" smtClean="0">
                <a:solidFill>
                  <a:srgbClr val="008000"/>
                </a:solidFill>
              </a:rPr>
              <a:t>DIVIDE BY 12</a:t>
            </a:r>
            <a:endParaRPr lang="en-US" sz="2800" dirty="0">
              <a:solidFill>
                <a:srgbClr val="008000"/>
              </a:solidFill>
            </a:endParaRPr>
          </a:p>
        </p:txBody>
      </p:sp>
      <p:sp>
        <p:nvSpPr>
          <p:cNvPr id="48" name="TextBox 47"/>
          <p:cNvSpPr txBox="1"/>
          <p:nvPr/>
        </p:nvSpPr>
        <p:spPr>
          <a:xfrm>
            <a:off x="3909375" y="4735272"/>
            <a:ext cx="1159292" cy="369332"/>
          </a:xfrm>
          <a:prstGeom prst="rect">
            <a:avLst/>
          </a:prstGeom>
          <a:noFill/>
        </p:spPr>
        <p:txBody>
          <a:bodyPr wrap="none" rtlCol="0">
            <a:spAutoFit/>
          </a:bodyPr>
          <a:lstStyle/>
          <a:p>
            <a:r>
              <a:rPr lang="en-US" dirty="0">
                <a:solidFill>
                  <a:srgbClr val="008000"/>
                </a:solidFill>
              </a:rPr>
              <a:t>l</a:t>
            </a:r>
            <a:r>
              <a:rPr lang="en-US" dirty="0" smtClean="0">
                <a:solidFill>
                  <a:srgbClr val="008000"/>
                </a:solidFill>
              </a:rPr>
              <a:t>arger unit</a:t>
            </a:r>
            <a:endParaRPr lang="en-US" dirty="0">
              <a:solidFill>
                <a:srgbClr val="008000"/>
              </a:solidFill>
            </a:endParaRPr>
          </a:p>
        </p:txBody>
      </p:sp>
      <p:sp>
        <p:nvSpPr>
          <p:cNvPr id="49" name="TextBox 48"/>
          <p:cNvSpPr txBox="1"/>
          <p:nvPr/>
        </p:nvSpPr>
        <p:spPr>
          <a:xfrm>
            <a:off x="2200798" y="4733565"/>
            <a:ext cx="1300356" cy="369332"/>
          </a:xfrm>
          <a:prstGeom prst="rect">
            <a:avLst/>
          </a:prstGeom>
          <a:noFill/>
        </p:spPr>
        <p:txBody>
          <a:bodyPr wrap="none" rtlCol="0">
            <a:spAutoFit/>
          </a:bodyPr>
          <a:lstStyle/>
          <a:p>
            <a:r>
              <a:rPr lang="en-US" dirty="0" smtClean="0">
                <a:solidFill>
                  <a:srgbClr val="008000"/>
                </a:solidFill>
              </a:rPr>
              <a:t>smaller unit</a:t>
            </a:r>
            <a:endParaRPr lang="en-US" dirty="0">
              <a:solidFill>
                <a:srgbClr val="008000"/>
              </a:solidFill>
            </a:endParaRPr>
          </a:p>
        </p:txBody>
      </p:sp>
      <p:sp>
        <p:nvSpPr>
          <p:cNvPr id="43" name="TextBox 42"/>
          <p:cNvSpPr txBox="1"/>
          <p:nvPr/>
        </p:nvSpPr>
        <p:spPr>
          <a:xfrm>
            <a:off x="1783478" y="5750243"/>
            <a:ext cx="5949412" cy="523220"/>
          </a:xfrm>
          <a:prstGeom prst="rect">
            <a:avLst/>
          </a:prstGeom>
          <a:noFill/>
        </p:spPr>
        <p:txBody>
          <a:bodyPr wrap="square" rtlCol="0">
            <a:spAutoFit/>
          </a:bodyPr>
          <a:lstStyle/>
          <a:p>
            <a:pPr algn="ctr"/>
            <a:r>
              <a:rPr lang="en-US" sz="1400" i="1" dirty="0" smtClean="0"/>
              <a:t>Remember: inches are smaller units than feet, so it takes less feet to equal the same amount in inches, which is why you divide to convert inches to feet.</a:t>
            </a:r>
            <a:endParaRPr lang="en-US" sz="1400" i="1" dirty="0"/>
          </a:p>
        </p:txBody>
      </p:sp>
      <p:sp>
        <p:nvSpPr>
          <p:cNvPr id="2" name="Footer Placeholder 1"/>
          <p:cNvSpPr>
            <a:spLocks noGrp="1"/>
          </p:cNvSpPr>
          <p:nvPr>
            <p:ph type="ftr" sz="quarter" idx="11"/>
          </p:nvPr>
        </p:nvSpPr>
        <p:spPr/>
        <p:txBody>
          <a:bodyPr/>
          <a:lstStyle/>
          <a:p>
            <a:r>
              <a:rPr lang="en-US" smtClean="0"/>
              <a:t>NCSC Sample Instructional Unit - Elementary Meaurement  Unit Lesson 2</a:t>
            </a:r>
            <a:endParaRPr lang="en-US"/>
          </a:p>
        </p:txBody>
      </p:sp>
      <p:sp>
        <p:nvSpPr>
          <p:cNvPr id="3" name="Slide Number Placeholder 2"/>
          <p:cNvSpPr>
            <a:spLocks noGrp="1"/>
          </p:cNvSpPr>
          <p:nvPr>
            <p:ph type="sldNum" sz="quarter" idx="12"/>
          </p:nvPr>
        </p:nvSpPr>
        <p:spPr/>
        <p:txBody>
          <a:bodyPr/>
          <a:lstStyle/>
          <a:p>
            <a:fld id="{7F5CE407-6216-4202-80E4-A30DC2F709B2}" type="slidenum">
              <a:rPr lang="en-US" smtClean="0"/>
              <a:t>4</a:t>
            </a:fld>
            <a:endParaRPr lang="en-US"/>
          </a:p>
        </p:txBody>
      </p:sp>
    </p:spTree>
    <p:extLst>
      <p:ext uri="{BB962C8B-B14F-4D97-AF65-F5344CB8AC3E}">
        <p14:creationId xmlns:p14="http://schemas.microsoft.com/office/powerpoint/2010/main" val="1894782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9"/>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48"/>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7" grpId="0"/>
      <p:bldP spid="48" grpId="0"/>
      <p:bldP spid="49" grpId="0"/>
      <p:bldP spid="4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029"/>
            <a:ext cx="8229600" cy="683860"/>
          </a:xfrm>
        </p:spPr>
        <p:txBody>
          <a:bodyPr>
            <a:normAutofit fontScale="90000"/>
          </a:bodyPr>
          <a:lstStyle/>
          <a:p>
            <a:r>
              <a:rPr lang="en-US" dirty="0" smtClean="0"/>
              <a:t>Inches to Feet – Reference</a:t>
            </a:r>
            <a:endParaRPr lang="en-US" dirty="0"/>
          </a:p>
        </p:txBody>
      </p:sp>
      <p:sp>
        <p:nvSpPr>
          <p:cNvPr id="4" name="TextBox 3"/>
          <p:cNvSpPr txBox="1"/>
          <p:nvPr/>
        </p:nvSpPr>
        <p:spPr>
          <a:xfrm>
            <a:off x="2144881" y="1417638"/>
            <a:ext cx="5291667" cy="5078314"/>
          </a:xfrm>
          <a:prstGeom prst="rect">
            <a:avLst/>
          </a:prstGeom>
          <a:noFill/>
        </p:spPr>
        <p:txBody>
          <a:bodyPr wrap="square" rtlCol="0">
            <a:spAutoFit/>
          </a:bodyPr>
          <a:lstStyle/>
          <a:p>
            <a:r>
              <a:rPr lang="en-US" sz="3600" dirty="0" smtClean="0"/>
              <a:t>24 inches ÷ 12 = 2 feet</a:t>
            </a:r>
          </a:p>
          <a:p>
            <a:r>
              <a:rPr lang="en-US" sz="3600" dirty="0" smtClean="0"/>
              <a:t>36 inches ÷ 12 = 3feet</a:t>
            </a:r>
          </a:p>
          <a:p>
            <a:r>
              <a:rPr lang="en-US" sz="3600" dirty="0" smtClean="0"/>
              <a:t>48 inches ÷ 12 = 4 feet</a:t>
            </a:r>
          </a:p>
          <a:p>
            <a:r>
              <a:rPr lang="en-US" sz="3600" dirty="0" smtClean="0"/>
              <a:t>60 inches ÷ 12 = 5 feet</a:t>
            </a:r>
          </a:p>
          <a:p>
            <a:r>
              <a:rPr lang="en-US" sz="3600" dirty="0" smtClean="0"/>
              <a:t>72 inches ÷ 12 = 6 feet</a:t>
            </a:r>
          </a:p>
          <a:p>
            <a:r>
              <a:rPr lang="en-US" sz="3600" dirty="0" smtClean="0"/>
              <a:t>84 inches ÷ 12 = 7 feet</a:t>
            </a:r>
          </a:p>
          <a:p>
            <a:r>
              <a:rPr lang="en-US" sz="3600" dirty="0" smtClean="0"/>
              <a:t>96 inches ÷ 12 = 8 feet</a:t>
            </a:r>
          </a:p>
          <a:p>
            <a:r>
              <a:rPr lang="en-US" sz="3600" dirty="0" smtClean="0"/>
              <a:t>108 inches ÷ 12 = 9 feet</a:t>
            </a:r>
          </a:p>
          <a:p>
            <a:r>
              <a:rPr lang="en-US" sz="3600" dirty="0" smtClean="0"/>
              <a:t>120 inches ÷ 12 = 10 feet</a:t>
            </a:r>
          </a:p>
        </p:txBody>
      </p:sp>
      <p:sp>
        <p:nvSpPr>
          <p:cNvPr id="5" name="TextBox 4"/>
          <p:cNvSpPr txBox="1"/>
          <p:nvPr/>
        </p:nvSpPr>
        <p:spPr>
          <a:xfrm>
            <a:off x="3485446" y="787780"/>
            <a:ext cx="1472729" cy="646331"/>
          </a:xfrm>
          <a:prstGeom prst="rect">
            <a:avLst/>
          </a:prstGeom>
          <a:noFill/>
        </p:spPr>
        <p:txBody>
          <a:bodyPr wrap="none" rtlCol="0">
            <a:spAutoFit/>
          </a:bodyPr>
          <a:lstStyle/>
          <a:p>
            <a:r>
              <a:rPr lang="en-US" sz="3600" dirty="0" smtClean="0">
                <a:solidFill>
                  <a:srgbClr val="008000"/>
                </a:solidFill>
              </a:rPr>
              <a:t>DIVIDE</a:t>
            </a:r>
            <a:r>
              <a:rPr lang="en-US" sz="3600" dirty="0" smtClean="0">
                <a:solidFill>
                  <a:srgbClr val="FF0000"/>
                </a:solidFill>
              </a:rPr>
              <a:t> </a:t>
            </a:r>
            <a:endParaRPr lang="en-US" sz="3600" dirty="0">
              <a:solidFill>
                <a:srgbClr val="FF0000"/>
              </a:solidFill>
            </a:endParaRPr>
          </a:p>
        </p:txBody>
      </p:sp>
      <p:sp>
        <p:nvSpPr>
          <p:cNvPr id="3" name="Footer Placeholder 2"/>
          <p:cNvSpPr>
            <a:spLocks noGrp="1"/>
          </p:cNvSpPr>
          <p:nvPr>
            <p:ph type="ftr" sz="quarter" idx="11"/>
          </p:nvPr>
        </p:nvSpPr>
        <p:spPr/>
        <p:txBody>
          <a:bodyPr/>
          <a:lstStyle/>
          <a:p>
            <a:r>
              <a:rPr lang="en-US" smtClean="0"/>
              <a:t>NCSC Sample Instructional Unit - Elementary Meaurement  Unit Lesson 2</a:t>
            </a:r>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5</a:t>
            </a:fld>
            <a:endParaRPr lang="en-US"/>
          </a:p>
        </p:txBody>
      </p:sp>
    </p:spTree>
    <p:extLst>
      <p:ext uri="{BB962C8B-B14F-4D97-AF65-F5344CB8AC3E}">
        <p14:creationId xmlns:p14="http://schemas.microsoft.com/office/powerpoint/2010/main" val="16569649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Review</a:t>
            </a:r>
            <a:endParaRPr lang="en-US" dirty="0"/>
          </a:p>
        </p:txBody>
      </p:sp>
      <p:sp>
        <p:nvSpPr>
          <p:cNvPr id="3" name="Content Placeholder 2"/>
          <p:cNvSpPr>
            <a:spLocks noGrp="1"/>
          </p:cNvSpPr>
          <p:nvPr>
            <p:ph idx="1"/>
          </p:nvPr>
        </p:nvSpPr>
        <p:spPr>
          <a:xfrm>
            <a:off x="457200" y="1600200"/>
            <a:ext cx="8229600" cy="1363615"/>
          </a:xfrm>
        </p:spPr>
        <p:txBody>
          <a:bodyPr/>
          <a:lstStyle/>
          <a:p>
            <a:r>
              <a:rPr lang="en-US" dirty="0" smtClean="0"/>
              <a:t>To convert </a:t>
            </a:r>
            <a:r>
              <a:rPr lang="en-US" i="1" dirty="0" err="1" smtClean="0"/>
              <a:t>ft</a:t>
            </a:r>
            <a:r>
              <a:rPr lang="en-US" dirty="0" smtClean="0"/>
              <a:t> to </a:t>
            </a:r>
            <a:r>
              <a:rPr lang="en-US" i="1" dirty="0" smtClean="0"/>
              <a:t>in</a:t>
            </a:r>
            <a:r>
              <a:rPr lang="en-US" dirty="0" smtClean="0"/>
              <a:t>, MULTIPLY BY 12</a:t>
            </a:r>
          </a:p>
          <a:p>
            <a:r>
              <a:rPr lang="en-US" dirty="0" smtClean="0"/>
              <a:t>To convert </a:t>
            </a:r>
            <a:r>
              <a:rPr lang="en-US" i="1" dirty="0" smtClean="0"/>
              <a:t>in</a:t>
            </a:r>
            <a:r>
              <a:rPr lang="en-US" dirty="0" smtClean="0"/>
              <a:t> to </a:t>
            </a:r>
            <a:r>
              <a:rPr lang="en-US" i="1" dirty="0" err="1" smtClean="0"/>
              <a:t>ft</a:t>
            </a:r>
            <a:r>
              <a:rPr lang="en-US" dirty="0" smtClean="0"/>
              <a:t>, DIVIDE BY 12</a:t>
            </a:r>
            <a:endParaRPr lang="en-US" dirty="0"/>
          </a:p>
        </p:txBody>
      </p:sp>
      <p:sp>
        <p:nvSpPr>
          <p:cNvPr id="4" name="Footer Placeholder 3"/>
          <p:cNvSpPr>
            <a:spLocks noGrp="1"/>
          </p:cNvSpPr>
          <p:nvPr>
            <p:ph type="ftr" sz="quarter" idx="11"/>
          </p:nvPr>
        </p:nvSpPr>
        <p:spPr/>
        <p:txBody>
          <a:bodyPr/>
          <a:lstStyle/>
          <a:p>
            <a:r>
              <a:rPr lang="en-US" smtClean="0"/>
              <a:t>NCSC Sample Instructional Unit - Elementary Meaurement  Unit Lesson 2</a:t>
            </a:r>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6</a:t>
            </a:fld>
            <a:endParaRPr lang="en-US"/>
          </a:p>
        </p:txBody>
      </p:sp>
    </p:spTree>
    <p:extLst>
      <p:ext uri="{BB962C8B-B14F-4D97-AF65-F5344CB8AC3E}">
        <p14:creationId xmlns:p14="http://schemas.microsoft.com/office/powerpoint/2010/main" val="1965552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1483</TotalTime>
  <Words>743</Words>
  <Application>Microsoft Office PowerPoint</Application>
  <PresentationFormat>On-screen Show (4:3)</PresentationFormat>
  <Paragraphs>95</Paragraphs>
  <Slides>6</Slides>
  <Notes>5</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Converting Units Within the                       US Customary System (inches and feet)</vt:lpstr>
      <vt:lpstr>PowerPoint Presentation</vt:lpstr>
      <vt:lpstr>Feet to Inches – Reference</vt:lpstr>
      <vt:lpstr>PowerPoint Presentation</vt:lpstr>
      <vt:lpstr>Inches to Feet – Reference</vt:lpstr>
      <vt:lpstr>Quick Review</vt:lpstr>
    </vt:vector>
  </TitlesOfParts>
  <Company>University of Kentucky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Alson Cole III</dc:creator>
  <cp:lastModifiedBy>Land, Lou-Ann</cp:lastModifiedBy>
  <cp:revision>58</cp:revision>
  <dcterms:created xsi:type="dcterms:W3CDTF">2011-12-15T19:31:37Z</dcterms:created>
  <dcterms:modified xsi:type="dcterms:W3CDTF">2013-08-06T14:36:44Z</dcterms:modified>
</cp:coreProperties>
</file>