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0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3" r:id="rId18"/>
    <p:sldId id="272" r:id="rId19"/>
    <p:sldId id="274" r:id="rId20"/>
    <p:sldId id="281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63" d="100"/>
          <a:sy n="63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C0DA3-867F-441F-AD04-DAADB4AF17F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BFA1-2CC0-4AA8-8B80-6710398A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3BFA1-2CC0-4AA8-8B80-6710398AC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062F-ED30-4524-AFF3-FC481428144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8685-13BD-4370-96FB-8140C1CE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5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902274" cy="2590799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Batang" pitchFamily="18" charset="-127"/>
                <a:ea typeface="Batang" pitchFamily="18" charset="-127"/>
              </a:rPr>
              <a:t>The Adventures of Tom Sawyer</a:t>
            </a:r>
            <a:endParaRPr lang="en-US" sz="7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514600"/>
            <a:ext cx="3305175" cy="609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By: Mark Twain</a:t>
            </a: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8800" y="32004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1" y="3429000"/>
            <a:ext cx="33527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Look for opportunities for student interaction in the yellow box on each page.</a:t>
            </a:r>
          </a:p>
          <a:p>
            <a:pPr algn="ctr"/>
            <a:endParaRPr lang="en-US" sz="800" dirty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Touching correct answers will animate the image. </a:t>
            </a:r>
            <a:r>
              <a:rPr lang="en-US" b="1" dirty="0" smtClean="0">
                <a:solidFill>
                  <a:sysClr val="windowText" lastClr="000000"/>
                </a:solidFill>
              </a:rPr>
              <a:t>Try this one:</a:t>
            </a:r>
          </a:p>
          <a:p>
            <a:pPr algn="ctr"/>
            <a:endParaRPr lang="en-US" b="1" dirty="0">
              <a:solidFill>
                <a:sysClr val="windowText" lastClr="000000"/>
              </a:solidFill>
            </a:endParaRPr>
          </a:p>
          <a:p>
            <a:pPr algn="ctr"/>
            <a:endParaRPr lang="en-US" b="1" dirty="0" smtClean="0">
              <a:solidFill>
                <a:sysClr val="windowText" lastClr="000000"/>
              </a:solidFill>
            </a:endParaRPr>
          </a:p>
          <a:p>
            <a:pPr algn="ctr"/>
            <a:endParaRPr lang="en-US" b="1" dirty="0">
              <a:solidFill>
                <a:sysClr val="windowText" lastClr="000000"/>
              </a:solidFill>
            </a:endParaRPr>
          </a:p>
          <a:p>
            <a:pPr algn="ctr"/>
            <a:endParaRPr lang="en-US" b="1" dirty="0" smtClean="0">
              <a:solidFill>
                <a:sysClr val="windowText" lastClr="000000"/>
              </a:solidFill>
            </a:endParaRPr>
          </a:p>
          <a:p>
            <a:pPr algn="ctr"/>
            <a:endParaRPr lang="en-US" sz="12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(</a:t>
            </a:r>
            <a:r>
              <a:rPr lang="en-US" sz="1200" dirty="0">
                <a:solidFill>
                  <a:sysClr val="windowText" lastClr="000000"/>
                </a:solidFill>
              </a:rPr>
              <a:t>Make sure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your volume </a:t>
            </a:r>
            <a:r>
              <a:rPr lang="en-US" sz="1200" dirty="0">
                <a:solidFill>
                  <a:sysClr val="windowText" lastClr="000000"/>
                </a:solidFill>
              </a:rPr>
              <a:t>is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on.) 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27" y="5029200"/>
            <a:ext cx="1088147" cy="10980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8" name="Group 7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9" name="Oval 8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3200400"/>
            <a:ext cx="46482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dirty="0"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en-US" sz="4100" b="1" dirty="0" smtClean="0">
                <a:latin typeface="Batang" pitchFamily="18" charset="-127"/>
                <a:ea typeface="Batang" pitchFamily="18" charset="-127"/>
              </a:rPr>
              <a:t>Chapter 32</a:t>
            </a:r>
          </a:p>
          <a:p>
            <a:pPr algn="l"/>
            <a:r>
              <a:rPr lang="en-US" sz="2600" dirty="0" smtClean="0">
                <a:latin typeface="Batang" pitchFamily="18" charset="-127"/>
                <a:ea typeface="Batang" pitchFamily="18" charset="-127"/>
              </a:rPr>
              <a:t>                        </a:t>
            </a:r>
          </a:p>
          <a:p>
            <a:pPr algn="l"/>
            <a:r>
              <a:rPr lang="en-US" sz="2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600" dirty="0" smtClean="0">
                <a:latin typeface="Batang" pitchFamily="18" charset="-127"/>
                <a:ea typeface="Batang" pitchFamily="18" charset="-127"/>
              </a:rPr>
              <a:t>                                </a:t>
            </a:r>
            <a:r>
              <a:rPr lang="en-US" sz="3100" dirty="0" smtClean="0">
                <a:latin typeface="Batang" pitchFamily="18" charset="-127"/>
                <a:ea typeface="Batang" pitchFamily="18" charset="-127"/>
              </a:rPr>
              <a:t>Turn Out! </a:t>
            </a:r>
          </a:p>
          <a:p>
            <a:pPr algn="l"/>
            <a:r>
              <a:rPr lang="en-US" sz="3100" dirty="0" smtClean="0">
                <a:latin typeface="Batang" pitchFamily="18" charset="-127"/>
                <a:ea typeface="Batang" pitchFamily="18" charset="-127"/>
              </a:rPr>
              <a:t>                     They’re Found!</a:t>
            </a:r>
          </a:p>
          <a:p>
            <a:pPr algn="r"/>
            <a:endParaRPr lang="en-US" sz="3100" dirty="0">
              <a:latin typeface="Batang" pitchFamily="18" charset="-127"/>
              <a:ea typeface="Batang" pitchFamily="18" charset="-127"/>
            </a:endParaRPr>
          </a:p>
          <a:p>
            <a:pPr algn="r"/>
            <a:endParaRPr lang="en-US" sz="36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endParaRPr lang="en-US" sz="3600" dirty="0"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en-US" sz="3600" dirty="0" smtClean="0">
                <a:latin typeface="Batang" pitchFamily="18" charset="-127"/>
                <a:ea typeface="Batang" pitchFamily="18" charset="-127"/>
              </a:rPr>
              <a:t>  </a:t>
            </a:r>
            <a:endParaRPr lang="en-US" sz="3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http://upload.wikimedia.org/wikipedia/commons/thumb/1/1d/Tom_Sawyer_1876_frontispiece.jpg/200px-Tom_Sawyer_1876_frontispie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905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When Tom came to the end of the kite string, he had seen a far off speck of light ahead.  He dropped the string and made his way to the light.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Tom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found a hole and when he pushed his head outside he could see the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Mississippi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river.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body of water did Tom see next to the cave?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34384"/>
            <a:ext cx="1366366" cy="13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34384"/>
            <a:ext cx="1366366" cy="13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Tom felt lucky that he had explored during the day.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At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night he would not have been able to see the light shining through the hole.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would the hole have looked like at night?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30343"/>
            <a:ext cx="1370407" cy="137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30343"/>
            <a:ext cx="1345007" cy="134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Tom had to work very hard to help Becky to the hole in the cave.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Once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she was out of the hole they 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were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so happy that they cried for gladness.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Why did Tom and Becky cry?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Some men came along the river in a small boat called a skiff.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Tom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called out to the men and told them their story about being lost in the cave.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Where did Tom and Becky find people to rescue them?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14" y="4733559"/>
            <a:ext cx="1348586" cy="134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619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The men took the children aboard and brought them to a home where they fed them supper and made them rest.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After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dark, they brought the children home.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did Tom and Becky need before they could go home?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291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291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619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Before day break, Judge Thatcher and a handful of other searchers made their way out of the cave and heard the good news that the children had come home.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Where was Judge Thatcher when he heard that the children were safe?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89" y="4800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619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Tom and Becky were exhausted from their time in the cave, and were bedridden all of Wednesday and Thursday.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On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Friday Tom began to feel better and on Saturday he was completely recovered.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Becky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began to recover on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Sunday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, but still did not feel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very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well.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children were safe, but how did they feel?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89" y="4800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95982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619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Judge Thatcher explained to Tom that no one could enter the cave again.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He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had covered the door with a big piece of iron and had triple locked it with a set of keys.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Why had the Judge locked the cave?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89" y="4800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619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Two weeks later, Tom wanted to go see his friend Huck.  On his way, Tom stopped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in at Judge Thatcher’s house to check on Becky.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At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their house, Tom was asked if he would ever go into the cave again.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Tom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said yes, he would.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Was Tom scared by the idea of going back in the cave?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89" y="47244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619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Tom turned as white as a sheet.  “Oh, Judge,” he cried, “Injun Joe’s in the cave!”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The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Judge had sealed Injun Joe inside.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Why was Tom worried about Injun Joe?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1" y="4738255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89" y="4738255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2741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We are going to read a chapter from Tom Sawyer.  </a:t>
            </a:r>
          </a:p>
          <a:p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In this chapter listen for:</a:t>
            </a:r>
            <a:endParaRPr lang="en-US" sz="28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4" name="Oval 3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04800" y="3733800"/>
            <a:ext cx="2667000" cy="2667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48400" y="3733800"/>
            <a:ext cx="2667000" cy="2667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3733800"/>
            <a:ext cx="2667000" cy="2667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46482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2" y="46482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4648199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3962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setting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3962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plot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399" y="3962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emotion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4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PREDICTION</a:t>
            </a:r>
          </a:p>
          <a:p>
            <a:pPr algn="ctr"/>
            <a:endParaRPr lang="en-US" sz="2800" b="1" dirty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What will happen next?</a:t>
            </a:r>
            <a:endParaRPr lang="en-US" sz="4000" b="1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4" name="Oval 3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2400" y="19050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" y="31242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43434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6687" y="55626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1941493"/>
            <a:ext cx="7223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Tom and Becky will go on a new adventure.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177242"/>
            <a:ext cx="721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Tom and Judge Thatcher will go back to the cave to look for Injun Joe.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379893"/>
            <a:ext cx="723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The village will have a party for Becky and Tom.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5629930"/>
            <a:ext cx="7220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Becky will whitewash Aunt Polly’s Fence.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453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421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44341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566261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999" y="1676400"/>
            <a:ext cx="5410200" cy="502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3999" y="1988403"/>
            <a:ext cx="541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Why were, Mrs</a:t>
            </a:r>
            <a:r>
              <a:rPr lang="en-US" sz="2400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Thatcher, Judge Thatcher, Aunt Polly, and the villagers so excited?</a:t>
            </a:r>
            <a:endParaRPr lang="en-US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670"/>
            <a:ext cx="754380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tang" pitchFamily="18" charset="-127"/>
                <a:ea typeface="Batang" pitchFamily="18" charset="-127"/>
              </a:rPr>
              <a:t>COMPREHENSION QUESTION 1:</a:t>
            </a:r>
            <a:endParaRPr lang="en-US" sz="36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6" name="Oval 5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1" y="3276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08404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999" y="1676400"/>
            <a:ext cx="5410200" cy="502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3999" y="1988403"/>
            <a:ext cx="541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What setting plays an important role in this chapter?</a:t>
            </a:r>
            <a:endParaRPr lang="en-US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670"/>
            <a:ext cx="754380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tang" pitchFamily="18" charset="-127"/>
                <a:ea typeface="Batang" pitchFamily="18" charset="-127"/>
              </a:rPr>
              <a:t>COMPREHENSION QUESTION 2:</a:t>
            </a:r>
            <a:endParaRPr lang="en-US" sz="36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6" name="Oval 5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22" y="3098223"/>
            <a:ext cx="1397577" cy="139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199"/>
            <a:ext cx="1404505" cy="14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6" y="3098224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0292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999" y="1676400"/>
            <a:ext cx="5410200" cy="502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3999" y="1988403"/>
            <a:ext cx="541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When Tom and Becky came home, how did they feel?</a:t>
            </a:r>
            <a:endParaRPr lang="en-US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670"/>
            <a:ext cx="754380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tang" pitchFamily="18" charset="-127"/>
                <a:ea typeface="Batang" pitchFamily="18" charset="-127"/>
              </a:rPr>
              <a:t>COMPREHENSION QUESTION 3:</a:t>
            </a:r>
            <a:endParaRPr lang="en-US" sz="36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6" name="Oval 5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6354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19" y="3031836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64" y="485775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999" y="1676400"/>
            <a:ext cx="5410200" cy="502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3999" y="1988403"/>
            <a:ext cx="541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What happened after the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children were found?</a:t>
            </a:r>
            <a:endParaRPr lang="en-US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670"/>
            <a:ext cx="754380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tang" pitchFamily="18" charset="-127"/>
                <a:ea typeface="Batang" pitchFamily="18" charset="-127"/>
              </a:rPr>
              <a:t>COMPREHENSION QUESTION 4:</a:t>
            </a:r>
            <a:endParaRPr lang="en-US" sz="36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6" name="Oval 5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77" y="485775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85775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9718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77" y="29718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364" y="2286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The End!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33514" y="1383191"/>
            <a:ext cx="762000" cy="772886"/>
            <a:chOff x="7924800" y="1436914"/>
            <a:chExt cx="762000" cy="772886"/>
          </a:xfrm>
        </p:grpSpPr>
        <p:sp>
          <p:nvSpPr>
            <p:cNvPr id="4" name="Oval 3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hlinkClick r:id="" action="ppaction://hlinkshowjump?jump=endshow"/>
            </p:cNvPr>
            <p:cNvSpPr txBox="1"/>
            <p:nvPr/>
          </p:nvSpPr>
          <p:spPr>
            <a:xfrm>
              <a:off x="7924800" y="1436914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End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Show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5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2741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tang" pitchFamily="18" charset="-127"/>
                <a:ea typeface="Batang" pitchFamily="18" charset="-127"/>
              </a:rPr>
              <a:t>On Tuesday evening, the village of St. Petersburg was still sad, because Tom and Becky had not been found.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Most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of the people had given up on searching the cave and had gone back to work.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Why had the people gone back to work?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786372"/>
            <a:ext cx="1287857" cy="128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8143"/>
            <a:ext cx="1287857" cy="128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821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4676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Becky’s mother, Mrs. Thatcher was so worried about her daughter that she had become sick.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Tom’s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Aunt Polly was quiet and sad and her worry had turned her grey hair white.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Why was Mrs. Thatcher sick and Aunt Polly’s hair white?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4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PREDICTION</a:t>
            </a:r>
          </a:p>
          <a:p>
            <a:pPr algn="ctr"/>
            <a:endParaRPr lang="en-US" sz="2800" b="1" dirty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What will happen </a:t>
            </a:r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to Tom and Becky?</a:t>
            </a:r>
            <a:endParaRPr lang="en-US" sz="4000" b="1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4" name="Oval 3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2400" y="19050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" y="31242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43434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6687" y="5562600"/>
            <a:ext cx="8824114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2143780"/>
            <a:ext cx="722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They will never be found.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177242"/>
            <a:ext cx="721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They will escape the cave and will learn how to live in the forest.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379893"/>
            <a:ext cx="723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They will escape the cave and be rescued by men on a river boat.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5725180"/>
            <a:ext cx="72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Injun Joe will catch them and hurt them. </a:t>
            </a:r>
            <a:endParaRPr lang="en-US" sz="2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453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421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44341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566261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391400" cy="604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In the middle of the night the village bells began to 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peal.  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In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moments the streets were full of excited people, still wearing their pajamas.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“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Turn out!  Turn out! They’re found!  They’re found!”  People blew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horns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and banged on pots to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add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to the celebration.  </a:t>
            </a:r>
          </a:p>
          <a:p>
            <a:pPr marL="0" indent="0">
              <a:buNone/>
            </a:pPr>
            <a:endParaRPr lang="en-US" sz="26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</a:t>
            </a:r>
            <a:r>
              <a:rPr lang="en-US" sz="2000" dirty="0" smtClean="0">
                <a:solidFill>
                  <a:schemeClr val="bg1"/>
                </a:solidFill>
              </a:rPr>
              <a:t>does the word “peal” mean?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82" y="4619625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26" y="4619624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The people made their way to the river, where they met Tom and Becky who were being brought in an open carriage.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Everyone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was too excited to go back to sleep.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Where did the people go to meet Tom and Becky?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5438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A messenger was sent to the cave to tell Judge Thatcher, that his daughter, Becky, had been found.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Mrs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. Thatcher and Aunt Polly’s happiness was complete.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How did Judge Thatcher find out that the Becky had been found?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731943"/>
            <a:ext cx="1364057" cy="13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39" y="4731943"/>
            <a:ext cx="1364057" cy="13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3429000"/>
            <a:ext cx="3352800" cy="3352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14514" y="228600"/>
            <a:ext cx="762000" cy="762000"/>
            <a:chOff x="7924800" y="1447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7924800" y="1447800"/>
              <a:ext cx="7620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64742" y="1971020"/>
              <a:ext cx="117258" cy="16258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7924800" y="1447800"/>
              <a:ext cx="76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Next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page</a:t>
              </a:r>
            </a:p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31702"/>
            <a:ext cx="7924800" cy="566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tang" pitchFamily="18" charset="-127"/>
                <a:ea typeface="Batang" pitchFamily="18" charset="-127"/>
              </a:rPr>
              <a:t>Tom lay on the sofa and told the people around him about their wonderful adventure. 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n-US" sz="28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He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exaggerated the story to make it 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seem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even more exciting and finished with a description of how he had left 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Becky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and went exploring as 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far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as his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kite 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string would reach.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33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did Tom use to find his way through the cave?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39" y="4560493"/>
            <a:ext cx="1364057" cy="13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60493"/>
            <a:ext cx="1364057" cy="13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uter_Magic-Microsift-19012999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7BE1E150E3045B7247896291BEC53" ma:contentTypeVersion="2" ma:contentTypeDescription="Create a new document." ma:contentTypeScope="" ma:versionID="9457d928d4f1ff55e97c11bcc73d3df8">
  <xsd:schema xmlns:xsd="http://www.w3.org/2001/XMLSchema" xmlns:xs="http://www.w3.org/2001/XMLSchema" xmlns:p="http://schemas.microsoft.com/office/2006/metadata/properties" xmlns:ns2="48bff152-fc1d-4b46-a56c-9c4cc01d4290" xmlns:ns3="b8db566d-f744-4bc3-8c93-5698bb6c2e70" targetNamespace="http://schemas.microsoft.com/office/2006/metadata/properties" ma:root="true" ma:fieldsID="96c8e0dea7c2c806f92be5e55135aa0f" ns2:_="" ns3:_="">
    <xsd:import namespace="48bff152-fc1d-4b46-a56c-9c4cc01d4290"/>
    <xsd:import namespace="b8db566d-f744-4bc3-8c93-5698bb6c2e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alu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ff152-fc1d-4b46-a56c-9c4cc01d42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b566d-f744-4bc3-8c93-5698bb6c2e70" elementFormDefault="qualified">
    <xsd:import namespace="http://schemas.microsoft.com/office/2006/documentManagement/types"/>
    <xsd:import namespace="http://schemas.microsoft.com/office/infopath/2007/PartnerControls"/>
    <xsd:element name="Value" ma:index="11" nillable="true" ma:displayName="Value" ma:internalName="Val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ue xmlns="b8db566d-f744-4bc3-8c93-5698bb6c2e70" xsi:nil="true"/>
    <_dlc_DocId xmlns="48bff152-fc1d-4b46-a56c-9c4cc01d4290">3E53UHVFEWHR-36-1077</_dlc_DocId>
    <_dlc_DocIdUrl xmlns="48bff152-fc1d-4b46-a56c-9c4cc01d4290">
      <Url>https://intranet.hdiuk.org/sites/ilssa/ncsc/_layouts/DocIdRedir.aspx?ID=3E53UHVFEWHR-36-1077</Url>
      <Description>3E53UHVFEWHR-36-1077</Description>
    </_dlc_DocIdUrl>
  </documentManagement>
</p:properties>
</file>

<file path=customXml/itemProps1.xml><?xml version="1.0" encoding="utf-8"?>
<ds:datastoreItem xmlns:ds="http://schemas.openxmlformats.org/officeDocument/2006/customXml" ds:itemID="{454131D1-23D0-4185-BFEA-659EE9CE5FA5}"/>
</file>

<file path=customXml/itemProps2.xml><?xml version="1.0" encoding="utf-8"?>
<ds:datastoreItem xmlns:ds="http://schemas.openxmlformats.org/officeDocument/2006/customXml" ds:itemID="{C427CAAD-B0E0-42E7-86A7-4D57DCC86A53}"/>
</file>

<file path=customXml/itemProps3.xml><?xml version="1.0" encoding="utf-8"?>
<ds:datastoreItem xmlns:ds="http://schemas.openxmlformats.org/officeDocument/2006/customXml" ds:itemID="{39BBB406-66A1-4EBD-8180-78F05194595A}"/>
</file>

<file path=customXml/itemProps4.xml><?xml version="1.0" encoding="utf-8"?>
<ds:datastoreItem xmlns:ds="http://schemas.openxmlformats.org/officeDocument/2006/customXml" ds:itemID="{DD4A7362-BB28-4371-87AA-EC3591346909}"/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1093</Words>
  <Application>Microsoft Office PowerPoint</Application>
  <PresentationFormat>On-screen Show (4:3)</PresentationFormat>
  <Paragraphs>148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Adventures of Tom Sawyer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 Development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Adventures of Tom Sawyer</dc:title>
  <dc:creator>Goldstein, Penina F</dc:creator>
  <cp:lastModifiedBy>Goldstein, Penina F</cp:lastModifiedBy>
  <cp:revision>33</cp:revision>
  <dcterms:created xsi:type="dcterms:W3CDTF">2013-02-28T17:02:41Z</dcterms:created>
  <dcterms:modified xsi:type="dcterms:W3CDTF">2013-03-21T18:28:13Z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0x010100CB27BE1E150E3045B7247896291BEC53</vt:lpwstr>
  </property>
  <property fmtid="{D5CDD505-2E9C-101B-9397-08002B2CF9AE}" pid="3" name="_dlc_DocIdItemGuid">
    <vt:lpwstr>ff621163-55fa-412c-889e-fe9ddf746567</vt:lpwstr>
  </property>
</Properties>
</file>