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1" r:id="rId5"/>
    <p:sldId id="265" r:id="rId6"/>
    <p:sldId id="266" r:id="rId7"/>
    <p:sldId id="267" r:id="rId8"/>
    <p:sldId id="260" r:id="rId9"/>
    <p:sldId id="264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tx1">
                    <a:lumMod val="50000"/>
                    <a:lumOff val="50000"/>
                  </a:schemeClr>
                </a:solidFill>
                <a:latin typeface="Myriad Pro"/>
                <a:cs typeface="Myriad Pro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rmAutofit/>
          </a:bodyPr>
          <a:lstStyle>
            <a:lvl1pPr>
              <a:defRPr sz="3800" b="1" i="0">
                <a:solidFill>
                  <a:srgbClr val="1B77BC"/>
                </a:solidFill>
                <a:latin typeface="Myriad Pro"/>
                <a:cs typeface="Myriad Pro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124183-95CE-4DFE-A77C-8CCAF58D92ED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68005-16F9-4E92-8E9A-EC08A655B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124183-95CE-4DFE-A77C-8CCAF58D92ED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68005-16F9-4E92-8E9A-EC08A655B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 i="0">
                <a:solidFill>
                  <a:srgbClr val="1B77BC"/>
                </a:solidFill>
                <a:latin typeface="Myriad Pro"/>
                <a:cs typeface="Myriad Pro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Myriad Pro"/>
                <a:cs typeface="Myriad Pro"/>
              </a:defRPr>
            </a:lvl1pPr>
            <a:lvl2pPr>
              <a:defRPr b="0" i="0">
                <a:latin typeface="Myriad Pro"/>
                <a:cs typeface="Myriad Pro"/>
              </a:defRPr>
            </a:lvl2pPr>
            <a:lvl3pPr>
              <a:defRPr b="0" i="0">
                <a:latin typeface="Myriad Pro"/>
                <a:cs typeface="Myriad Pro"/>
              </a:defRPr>
            </a:lvl3pPr>
            <a:lvl4pPr>
              <a:defRPr b="0" i="0">
                <a:latin typeface="Myriad Pro"/>
                <a:cs typeface="Myriad Pro"/>
              </a:defRPr>
            </a:lvl4pPr>
            <a:lvl5pPr>
              <a:defRPr b="0" i="0">
                <a:latin typeface="Myriad Pro"/>
                <a:cs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124183-95CE-4DFE-A77C-8CCAF58D92ED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68005-16F9-4E92-8E9A-EC08A655B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124183-95CE-4DFE-A77C-8CCAF58D92ED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68005-16F9-4E92-8E9A-EC08A655B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124183-95CE-4DFE-A77C-8CCAF58D92ED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68005-16F9-4E92-8E9A-EC08A655B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124183-95CE-4DFE-A77C-8CCAF58D92ED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68005-16F9-4E92-8E9A-EC08A655B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124183-95CE-4DFE-A77C-8CCAF58D92ED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68005-16F9-4E92-8E9A-EC08A655B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124183-95CE-4DFE-A77C-8CCAF58D92ED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68005-16F9-4E92-8E9A-EC08A655B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124183-95CE-4DFE-A77C-8CCAF58D92ED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68005-16F9-4E92-8E9A-EC08A655B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0124183-95CE-4DFE-A77C-8CCAF58D92ED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03E68005-16F9-4E92-8E9A-EC08A655B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990" y="228600"/>
            <a:ext cx="844402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Person Point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character in the story is the narrator who tells the story. The narrator uses the pronouns </a:t>
            </a:r>
            <a:r>
              <a:rPr lang="en-US" dirty="0" smtClean="0">
                <a:solidFill>
                  <a:srgbClr val="FF0000"/>
                </a:solidFill>
              </a:rPr>
              <a:t>I, me </a:t>
            </a:r>
            <a:r>
              <a:rPr lang="en-US" dirty="0" smtClean="0"/>
              <a:t>and</a:t>
            </a:r>
            <a:r>
              <a:rPr lang="en-US" dirty="0" smtClean="0">
                <a:solidFill>
                  <a:srgbClr val="FF0000"/>
                </a:solidFill>
              </a:rPr>
              <a:t> we.</a:t>
            </a:r>
          </a:p>
          <a:p>
            <a:endParaRPr lang="en-US" sz="1400" dirty="0" smtClean="0"/>
          </a:p>
          <a:p>
            <a:r>
              <a:rPr lang="en-US" dirty="0" smtClean="0"/>
              <a:t>In first-person point of view, readers learn about events as the narrator learns about them.</a:t>
            </a:r>
          </a:p>
          <a:p>
            <a:endParaRPr lang="en-US" dirty="0" smtClean="0"/>
          </a:p>
          <a:p>
            <a:r>
              <a:rPr lang="en-US" i="1" dirty="0" smtClean="0"/>
              <a:t>When </a:t>
            </a:r>
            <a:r>
              <a:rPr lang="en-US" i="1" dirty="0" smtClean="0">
                <a:solidFill>
                  <a:srgbClr val="FF0000"/>
                </a:solidFill>
              </a:rPr>
              <a:t>I</a:t>
            </a:r>
            <a:r>
              <a:rPr lang="en-US" i="1" dirty="0" smtClean="0"/>
              <a:t> got up this morning </a:t>
            </a:r>
            <a:r>
              <a:rPr lang="en-US" i="1" dirty="0" smtClean="0">
                <a:solidFill>
                  <a:srgbClr val="FF0000"/>
                </a:solidFill>
              </a:rPr>
              <a:t>I</a:t>
            </a:r>
            <a:r>
              <a:rPr lang="en-US" i="1" dirty="0" smtClean="0"/>
              <a:t> brushed </a:t>
            </a:r>
            <a:r>
              <a:rPr lang="en-US" i="1" dirty="0" smtClean="0">
                <a:solidFill>
                  <a:srgbClr val="FF0000"/>
                </a:solidFill>
              </a:rPr>
              <a:t>my</a:t>
            </a:r>
            <a:r>
              <a:rPr lang="en-US" i="1" dirty="0" smtClean="0"/>
              <a:t> teeth. Then </a:t>
            </a:r>
            <a:r>
              <a:rPr lang="en-US" i="1" dirty="0" smtClean="0">
                <a:solidFill>
                  <a:srgbClr val="FF0000"/>
                </a:solidFill>
              </a:rPr>
              <a:t>I</a:t>
            </a:r>
            <a:r>
              <a:rPr lang="en-US" i="1" dirty="0" smtClean="0"/>
              <a:t> got dressed and ate </a:t>
            </a:r>
            <a:r>
              <a:rPr lang="en-US" i="1" dirty="0" smtClean="0">
                <a:solidFill>
                  <a:srgbClr val="FF0000"/>
                </a:solidFill>
              </a:rPr>
              <a:t>my</a:t>
            </a:r>
            <a:r>
              <a:rPr lang="en-US" i="1" dirty="0" smtClean="0"/>
              <a:t> breakfast.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Person Point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story is being told by an outside observer </a:t>
            </a:r>
            <a:br>
              <a:rPr lang="en-US" dirty="0" smtClean="0"/>
            </a:br>
            <a:r>
              <a:rPr lang="en-US" dirty="0" smtClean="0"/>
              <a:t> (someone who is not in the story). The author uses the pronouns </a:t>
            </a:r>
            <a:r>
              <a:rPr lang="en-US" dirty="0" smtClean="0">
                <a:solidFill>
                  <a:srgbClr val="FF0000"/>
                </a:solidFill>
              </a:rPr>
              <a:t>he, she, </a:t>
            </a:r>
            <a:r>
              <a:rPr lang="en-US" dirty="0" smtClean="0"/>
              <a:t>and</a:t>
            </a:r>
            <a:r>
              <a:rPr lang="en-US" dirty="0" smtClean="0">
                <a:solidFill>
                  <a:srgbClr val="FF0000"/>
                </a:solidFill>
              </a:rPr>
              <a:t> they</a:t>
            </a:r>
            <a:r>
              <a:rPr lang="en-US" dirty="0" smtClean="0"/>
              <a:t>.</a:t>
            </a:r>
          </a:p>
          <a:p>
            <a:endParaRPr lang="en-US" sz="1400" dirty="0" smtClean="0"/>
          </a:p>
          <a:p>
            <a:r>
              <a:rPr lang="en-US" dirty="0" smtClean="0"/>
              <a:t>In third-person point of view, the author can tell about the thoughts, actions, and feelings of the other characters. </a:t>
            </a:r>
          </a:p>
          <a:p>
            <a:endParaRPr lang="en-US" sz="1400" dirty="0" smtClean="0"/>
          </a:p>
          <a:p>
            <a:r>
              <a:rPr lang="en-US" i="1" dirty="0" smtClean="0"/>
              <a:t>The princess was locked in the tower. </a:t>
            </a:r>
            <a:r>
              <a:rPr lang="en-US" i="1" dirty="0" smtClean="0">
                <a:solidFill>
                  <a:srgbClr val="FF0000"/>
                </a:solidFill>
              </a:rPr>
              <a:t>She</a:t>
            </a:r>
            <a:r>
              <a:rPr lang="en-US" i="1" dirty="0" smtClean="0"/>
              <a:t> had no way to escape. </a:t>
            </a:r>
            <a:r>
              <a:rPr lang="en-US" i="1" dirty="0" smtClean="0">
                <a:solidFill>
                  <a:srgbClr val="FF0000"/>
                </a:solidFill>
              </a:rPr>
              <a:t>She</a:t>
            </a:r>
            <a:r>
              <a:rPr lang="en-US" i="1" dirty="0" smtClean="0"/>
              <a:t> hoped that a prince would rescue </a:t>
            </a:r>
            <a:r>
              <a:rPr lang="en-US" i="1" dirty="0" smtClean="0">
                <a:solidFill>
                  <a:srgbClr val="FF0000"/>
                </a:solidFill>
              </a:rPr>
              <a:t>her</a:t>
            </a:r>
            <a:r>
              <a:rPr lang="en-US" i="1" dirty="0" smtClean="0"/>
              <a:t>. </a:t>
            </a:r>
            <a:r>
              <a:rPr lang="en-US" i="1" dirty="0" smtClean="0">
                <a:solidFill>
                  <a:srgbClr val="FF0000"/>
                </a:solidFill>
              </a:rPr>
              <a:t>Her</a:t>
            </a:r>
            <a:r>
              <a:rPr lang="en-US" i="1" dirty="0" smtClean="0"/>
              <a:t> wish came true. </a:t>
            </a:r>
            <a:r>
              <a:rPr lang="en-US" i="1" dirty="0" smtClean="0">
                <a:solidFill>
                  <a:srgbClr val="FF0000"/>
                </a:solidFill>
              </a:rPr>
              <a:t>He</a:t>
            </a:r>
            <a:r>
              <a:rPr lang="en-US" i="1" dirty="0" smtClean="0"/>
              <a:t> came and took </a:t>
            </a:r>
            <a:r>
              <a:rPr lang="en-US" i="1" dirty="0" smtClean="0">
                <a:solidFill>
                  <a:srgbClr val="FF0000"/>
                </a:solidFill>
              </a:rPr>
              <a:t>her</a:t>
            </a:r>
            <a:r>
              <a:rPr lang="en-US" i="1" dirty="0" smtClean="0"/>
              <a:t> to </a:t>
            </a:r>
            <a:r>
              <a:rPr lang="en-US" i="1" dirty="0" smtClean="0">
                <a:solidFill>
                  <a:srgbClr val="FF0000"/>
                </a:solidFill>
              </a:rPr>
              <a:t>his</a:t>
            </a:r>
            <a:r>
              <a:rPr lang="en-US" i="1" dirty="0" smtClean="0"/>
              <a:t> castle.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Point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715000" cy="5257800"/>
          </a:xfrm>
        </p:spPr>
        <p:txBody>
          <a:bodyPr>
            <a:normAutofit/>
          </a:bodyPr>
          <a:lstStyle/>
          <a:p>
            <a:r>
              <a:rPr lang="en-US" sz="2800" i="1" dirty="0" smtClean="0"/>
              <a:t>The True Story of the Three Pigs </a:t>
            </a:r>
            <a:r>
              <a:rPr lang="en-US" sz="2800" dirty="0" smtClean="0"/>
              <a:t>by Jon </a:t>
            </a:r>
            <a:r>
              <a:rPr lang="en-US" sz="2800" dirty="0" err="1" smtClean="0"/>
              <a:t>Scieszka</a:t>
            </a:r>
            <a:r>
              <a:rPr lang="en-US" sz="2800" dirty="0" smtClean="0"/>
              <a:t> - told from the point of view of the big bad wolf.  </a:t>
            </a:r>
          </a:p>
          <a:p>
            <a:r>
              <a:rPr lang="en-US" sz="2800" dirty="0" smtClean="0"/>
              <a:t>After reading, have students determine who is telling the truth and write a paragraph supporting why they believe them.</a:t>
            </a:r>
          </a:p>
          <a:p>
            <a:r>
              <a:rPr lang="en-US" sz="2800" dirty="0" smtClean="0"/>
              <a:t>Then, have students participate in a debate between the wolf and the three pigs.</a:t>
            </a:r>
            <a:endParaRPr lang="en-US" sz="2800" dirty="0"/>
          </a:p>
        </p:txBody>
      </p:sp>
      <p:pic>
        <p:nvPicPr>
          <p:cNvPr id="1026" name="Picture 2" descr="http://ecx.images-amazon.com/images/I/6135HaPHP3L._SX260_PJlook-inside-v2,TopRight,1,0_SH20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2209800"/>
            <a:ext cx="2476500" cy="3133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884238"/>
          </a:xfrm>
        </p:spPr>
        <p:txBody>
          <a:bodyPr>
            <a:noAutofit/>
          </a:bodyPr>
          <a:lstStyle/>
          <a:p>
            <a:r>
              <a:rPr lang="en-US" sz="3400" dirty="0" smtClean="0"/>
              <a:t>Examining Point of View with </a:t>
            </a:r>
            <a:br>
              <a:rPr lang="en-US" sz="3400" dirty="0" smtClean="0"/>
            </a:br>
            <a:r>
              <a:rPr lang="en-US" sz="3400" i="1" dirty="0" smtClean="0"/>
              <a:t>Where the Wild Things Are </a:t>
            </a:r>
            <a:r>
              <a:rPr lang="en-US" sz="3400" dirty="0" smtClean="0"/>
              <a:t>by Maurice </a:t>
            </a:r>
            <a:r>
              <a:rPr lang="en-US" sz="3400" dirty="0" err="1" smtClean="0"/>
              <a:t>Sendak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57912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Before Reading: Look at the title, pictures, and skim the words. What do you think the story might be about?</a:t>
            </a:r>
          </a:p>
          <a:p>
            <a:endParaRPr lang="en-US" sz="1500" dirty="0" smtClean="0"/>
          </a:p>
          <a:p>
            <a:r>
              <a:rPr lang="en-US" dirty="0" smtClean="0"/>
              <a:t>During Reading: How does Max get the Wild Things to be still?</a:t>
            </a:r>
          </a:p>
          <a:p>
            <a:endParaRPr lang="en-US" sz="1400" dirty="0" smtClean="0"/>
          </a:p>
          <a:p>
            <a:r>
              <a:rPr lang="en-US" dirty="0" smtClean="0"/>
              <a:t>After Reading: What point of view is the story being told from?</a:t>
            </a:r>
            <a:endParaRPr lang="en-US" dirty="0"/>
          </a:p>
        </p:txBody>
      </p:sp>
      <p:pic>
        <p:nvPicPr>
          <p:cNvPr id="4" name="Picture 3" descr="senda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1676400"/>
            <a:ext cx="2480930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of 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told the story? Was the narrator a character in the story? How did the narrator affect your reading of the story?</a:t>
            </a:r>
          </a:p>
          <a:p>
            <a:r>
              <a:rPr lang="en-US" dirty="0" smtClean="0"/>
              <a:t>How would the text have changed if a different character told the story?</a:t>
            </a:r>
          </a:p>
          <a:p>
            <a:r>
              <a:rPr lang="en-US" dirty="0" smtClean="0"/>
              <a:t>Why do you think the author chose the narrator he/she did to tell the story?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Now ask yourself: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is point of view?</a:t>
            </a:r>
          </a:p>
          <a:p>
            <a:endParaRPr lang="en-US" dirty="0" smtClean="0"/>
          </a:p>
          <a:p>
            <a:r>
              <a:rPr lang="en-US" dirty="0" smtClean="0"/>
              <a:t>What is the difference between first person and third person?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Users\Katie\AppData\Local\Microsoft\Windows\Temporary Internet Files\Content.IE5\5HUJEXYR\MC9000787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228600"/>
            <a:ext cx="1313694" cy="3186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for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010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What is point of view?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Who is telling the story.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What is the difference between first person and third person?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First person: A character tells the story.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Third person: The story is told by an outside observer.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5" name="Picture 2" descr="C:\Users\Katie\AppData\Local\Microsoft\Windows\Temporary Internet Files\Content.IE5\6T8GK2LX\MC90007862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990600"/>
            <a:ext cx="1982335" cy="2012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NCSC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EA3B4BEBF43C4E9307A9D9FFBE64DB" ma:contentTypeVersion="0" ma:contentTypeDescription="Create a new document." ma:contentTypeScope="" ma:versionID="a61b928dcf51223c359341f5cb5ab50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328AA3-1207-4555-BCC0-0D69378C13D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9F05EA7-9BFF-4A6D-87C6-82D0823D004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A7C441-7280-4A5B-838B-FAD408B9A6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NCSC theme</Template>
  <TotalTime>1844</TotalTime>
  <Words>240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NCSC theme</vt:lpstr>
      <vt:lpstr>Slide 1</vt:lpstr>
      <vt:lpstr>First Person Point of View</vt:lpstr>
      <vt:lpstr>Third Person Point of View</vt:lpstr>
      <vt:lpstr>Teaching Point of View</vt:lpstr>
      <vt:lpstr>Examining Point of View with  Where the Wild Things Are by Maurice Sendak</vt:lpstr>
      <vt:lpstr>Point of View Questions</vt:lpstr>
      <vt:lpstr>Your Turn!</vt:lpstr>
      <vt:lpstr>Check for Understanding</vt:lpstr>
    </vt:vector>
  </TitlesOfParts>
  <Company>Horry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the Wild Things Are by Maurice Sendak</dc:title>
  <dc:creator>pmcalpine</dc:creator>
  <cp:lastModifiedBy>edCount</cp:lastModifiedBy>
  <cp:revision>36</cp:revision>
  <dcterms:created xsi:type="dcterms:W3CDTF">2011-10-03T15:46:17Z</dcterms:created>
  <dcterms:modified xsi:type="dcterms:W3CDTF">2013-07-30T13:30:29Z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0x01010026EA3B4BEBF43C4E9307A9D9FFBE64DB</vt:lpwstr>
  </property>
</Properties>
</file>