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7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61DA536-0E42-493D-AC03-44E84718E09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1B6976B-E317-4E23-B318-D95F33CB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is Summarizing?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summarizing, readers reduce larger selections of </a:t>
            </a:r>
            <a:r>
              <a:rPr lang="en-US" dirty="0" smtClean="0"/>
              <a:t>text to </a:t>
            </a:r>
            <a:r>
              <a:rPr lang="en-US" dirty="0" smtClean="0"/>
              <a:t>their bare essentials: the gist, the key ideas, the main points that are worth noting and remembering. </a:t>
            </a:r>
          </a:p>
          <a:p>
            <a:endParaRPr lang="en-US" sz="2000" dirty="0" smtClean="0"/>
          </a:p>
          <a:p>
            <a:r>
              <a:rPr lang="en-US" dirty="0" smtClean="0"/>
              <a:t>Webster's calls a summary the "general idea in brief form"; it's the distillation, condensation, or reduction of a larger work into its key ideas.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ask yourself: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summarizing?</a:t>
            </a:r>
          </a:p>
          <a:p>
            <a:endParaRPr lang="en-US" dirty="0" smtClean="0"/>
          </a:p>
          <a:p>
            <a:r>
              <a:rPr lang="en-US" dirty="0" smtClean="0"/>
              <a:t>What are some effective ways to teach students to summarize a text?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Katie\AppData\Local\Microsoft\Windows\Temporary Internet Files\Content.IE5\5HUJEXYR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313694" cy="3186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summarizing?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condensation or reduction of a larger work into its key ideas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are some effective ways to teach students to summarize a text?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Graphic Organizers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Headlines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SWBST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0000"/>
                </a:solidFill>
              </a:rPr>
              <a:t>*** Keep in mind there are numerous effective teaching strategies but we just highlighted two here. We encourage you to continue exploring other possible strategies.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Katie\AppData\Local\Microsoft\Windows\Temporary Internet Files\Content.IE5\6T8GK2LX\MC9000786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62200"/>
            <a:ext cx="2251963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Summarize?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 skill for readers of all levels and abilities</a:t>
            </a:r>
          </a:p>
          <a:p>
            <a:r>
              <a:rPr lang="en-US" dirty="0"/>
              <a:t>G</a:t>
            </a:r>
            <a:r>
              <a:rPr lang="en-US" dirty="0" smtClean="0"/>
              <a:t>oes beyond retelling to demonstrate strong understanding of the text</a:t>
            </a:r>
          </a:p>
          <a:p>
            <a:r>
              <a:rPr lang="en-US" dirty="0"/>
              <a:t>R</a:t>
            </a:r>
            <a:r>
              <a:rPr lang="en-US" dirty="0" smtClean="0"/>
              <a:t>equires readers to comprehend, analyze, and synthesize ideas</a:t>
            </a:r>
          </a:p>
          <a:p>
            <a:r>
              <a:rPr lang="en-US" dirty="0"/>
              <a:t>R</a:t>
            </a:r>
            <a:r>
              <a:rPr lang="en-US" dirty="0" smtClean="0"/>
              <a:t>equires a higher level of thinking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Do Readers Summarize?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Good readers…</a:t>
            </a:r>
          </a:p>
          <a:p>
            <a:r>
              <a:rPr lang="en-US" dirty="0" smtClean="0"/>
              <a:t>Reduce the extraneous verbiage and examples. </a:t>
            </a:r>
          </a:p>
          <a:p>
            <a:r>
              <a:rPr lang="en-US" dirty="0" smtClean="0"/>
              <a:t>Focus on the heart of the matter. </a:t>
            </a:r>
          </a:p>
          <a:p>
            <a:r>
              <a:rPr lang="en-US" dirty="0" smtClean="0"/>
              <a:t>Find key words/phrases that capture the main idea of what was read. </a:t>
            </a:r>
          </a:p>
          <a:p>
            <a:r>
              <a:rPr lang="en-US" dirty="0" smtClean="0"/>
              <a:t>Find the main ideas and the essential details that support the main idea.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Teaching 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 </a:t>
            </a:r>
            <a:r>
              <a:rPr lang="en-US" dirty="0" smtClean="0"/>
              <a:t>Organizers</a:t>
            </a:r>
          </a:p>
          <a:p>
            <a:r>
              <a:rPr lang="en-US" dirty="0" smtClean="0"/>
              <a:t>Headlines</a:t>
            </a:r>
          </a:p>
          <a:p>
            <a:r>
              <a:rPr lang="en-US" dirty="0" smtClean="0"/>
              <a:t>GIST</a:t>
            </a:r>
          </a:p>
          <a:p>
            <a:r>
              <a:rPr lang="en-US" dirty="0" smtClean="0"/>
              <a:t>SWBST – Somebody, Wanted, But, So, Then</a:t>
            </a:r>
            <a:endParaRPr lang="en-US" dirty="0"/>
          </a:p>
        </p:txBody>
      </p:sp>
      <p:pic>
        <p:nvPicPr>
          <p:cNvPr id="4097" name="Picture 1" descr="C:\Users\Katie\AppData\Local\Microsoft\Windows\Temporary Internet Files\Content.IE5\O3IBEASL\MC9002320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72000"/>
            <a:ext cx="1786550" cy="185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elect key words or phrases to identify the 5 W’s and H: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How</a:t>
            </a:r>
          </a:p>
          <a:p>
            <a:endParaRPr lang="en-US" dirty="0"/>
          </a:p>
        </p:txBody>
      </p:sp>
      <p:pic>
        <p:nvPicPr>
          <p:cNvPr id="3074" name="Picture 2" descr="http://i.infopls.com/images/tv/printables/5W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352800" cy="4337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the headlines from articles from the newspaper. Have students practice writing headlines for (or matching the removed headlines to) the appropriate text. </a:t>
            </a:r>
          </a:p>
          <a:p>
            <a:endParaRPr lang="en-US" dirty="0"/>
          </a:p>
        </p:txBody>
      </p:sp>
      <p:pic>
        <p:nvPicPr>
          <p:cNvPr id="1026" name="Picture 2" descr="C:\Users\Katie\AppData\Local\Microsoft\Windows\Temporary Internet Files\Content.IE5\0APHHYDN\MC9003710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267200"/>
            <a:ext cx="1899209" cy="1670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20-word summary of a reading selection by answering the "five Ws and H" questions -- who, what, when, where, why and how. </a:t>
            </a:r>
          </a:p>
          <a:p>
            <a:pPr lvl="1"/>
            <a:r>
              <a:rPr lang="en-US" dirty="0" smtClean="0"/>
              <a:t>"Who is the main character of this story?" </a:t>
            </a:r>
          </a:p>
          <a:p>
            <a:pPr lvl="1"/>
            <a:r>
              <a:rPr lang="en-US" dirty="0" smtClean="0"/>
              <a:t>"When/where does the story take place?" </a:t>
            </a:r>
          </a:p>
          <a:p>
            <a:pPr lvl="1"/>
            <a:r>
              <a:rPr lang="en-US" dirty="0" smtClean="0"/>
              <a:t>"What happened in the story?" </a:t>
            </a:r>
          </a:p>
          <a:p>
            <a:pPr lvl="1"/>
            <a:r>
              <a:rPr lang="en-US" dirty="0" smtClean="0"/>
              <a:t>"Why do you think the characters did what they did?" </a:t>
            </a:r>
          </a:p>
          <a:p>
            <a:pPr lvl="1"/>
            <a:r>
              <a:rPr lang="en-US" dirty="0" smtClean="0"/>
              <a:t>"How did the character's actions impact the story?"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SWBST:</a:t>
            </a:r>
            <a:br>
              <a:rPr lang="en-US" dirty="0" smtClean="0"/>
            </a:br>
            <a:r>
              <a:rPr lang="en-US" dirty="0" smtClean="0"/>
              <a:t>Somebody, Wanted, But, So, 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Read a text and decide…</a:t>
            </a:r>
          </a:p>
          <a:p>
            <a:r>
              <a:rPr lang="en-US" dirty="0" smtClean="0"/>
              <a:t>Who the </a:t>
            </a:r>
            <a:r>
              <a:rPr lang="en-US" dirty="0" smtClean="0">
                <a:solidFill>
                  <a:srgbClr val="FF0000"/>
                </a:solidFill>
              </a:rPr>
              <a:t>somebody</a:t>
            </a:r>
            <a:r>
              <a:rPr lang="en-US" dirty="0" smtClean="0"/>
              <a:t> is (characters)</a:t>
            </a:r>
          </a:p>
          <a:p>
            <a:r>
              <a:rPr lang="en-US" dirty="0" smtClean="0"/>
              <a:t>What that somebody </a:t>
            </a:r>
            <a:r>
              <a:rPr lang="en-US" dirty="0" smtClean="0">
                <a:solidFill>
                  <a:srgbClr val="FF0000"/>
                </a:solidFill>
              </a:rPr>
              <a:t>wanted</a:t>
            </a:r>
            <a:r>
              <a:rPr lang="en-US" dirty="0" smtClean="0"/>
              <a:t> (events in the plot)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what happened to keep something from happening (conflict or problem)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, finally, how everything works out (solutions)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SWBST: </a:t>
            </a:r>
            <a:br>
              <a:rPr lang="en-US" dirty="0" smtClean="0"/>
            </a:br>
            <a:r>
              <a:rPr lang="en-US" dirty="0" smtClean="0"/>
              <a:t>Somebody, Wanted, But, So, 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Model </a:t>
            </a:r>
            <a:r>
              <a:rPr lang="en-US" dirty="0"/>
              <a:t>the </a:t>
            </a:r>
            <a:r>
              <a:rPr lang="en-US" dirty="0" smtClean="0"/>
              <a:t>strategy. </a:t>
            </a:r>
            <a:r>
              <a:rPr lang="en-US" dirty="0"/>
              <a:t>Explain </a:t>
            </a:r>
            <a:r>
              <a:rPr lang="en-US" dirty="0" smtClean="0"/>
              <a:t>the basic </a:t>
            </a:r>
            <a:r>
              <a:rPr lang="en-US" dirty="0"/>
              <a:t>definitions for the categories depending on which variation of the chart you are using.</a:t>
            </a:r>
          </a:p>
          <a:p>
            <a:pPr>
              <a:buNone/>
            </a:pPr>
            <a:r>
              <a:rPr lang="en-US" dirty="0" smtClean="0"/>
              <a:t>2. Practice </a:t>
            </a:r>
            <a:r>
              <a:rPr lang="en-US" dirty="0"/>
              <a:t>using a sample text where you provide students with the information for </a:t>
            </a:r>
            <a:r>
              <a:rPr lang="en-US" dirty="0" smtClean="0"/>
              <a:t>the Somebody/Someone </a:t>
            </a:r>
            <a:r>
              <a:rPr lang="en-US" dirty="0"/>
              <a:t>column.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. After </a:t>
            </a:r>
            <a:r>
              <a:rPr lang="en-US" dirty="0"/>
              <a:t>practicing as a class, allow students to work independently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9C52D9-3108-4033-A305-850A726E57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D032AF-8CF2-45B4-99EC-0A15E4CEA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02DD3C-3CEC-40F5-BDB8-8F45204AC5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1466</TotalTime>
  <Words>496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NCSC theme</vt:lpstr>
      <vt:lpstr>What is Summarizing?</vt:lpstr>
      <vt:lpstr>Why Summarize?</vt:lpstr>
      <vt:lpstr>How Do Readers Summarize?</vt:lpstr>
      <vt:lpstr>Strategies for Teaching Summarizing</vt:lpstr>
      <vt:lpstr>Graphic Organizers</vt:lpstr>
      <vt:lpstr>Headlines</vt:lpstr>
      <vt:lpstr>GIST</vt:lpstr>
      <vt:lpstr>SWBST: Somebody, Wanted, But, So, Then</vt:lpstr>
      <vt:lpstr>Teaching SWBST:  Somebody, Wanted, But, So, Then</vt:lpstr>
      <vt:lpstr>Your Turn!</vt:lpstr>
      <vt:lpstr>Check for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Summarizing?</dc:title>
  <dc:creator>Katie Stover</dc:creator>
  <cp:lastModifiedBy>edCount</cp:lastModifiedBy>
  <cp:revision>15</cp:revision>
  <dcterms:created xsi:type="dcterms:W3CDTF">2013-06-01T15:05:24Z</dcterms:created>
  <dcterms:modified xsi:type="dcterms:W3CDTF">2013-07-24T19:18:35Z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