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0" r:id="rId2"/>
    <p:sldId id="268" r:id="rId3"/>
    <p:sldId id="271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FFC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32" autoAdjust="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F6BEE-3911-4F22-97FC-E2B4E473276E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D10AE-CC9D-4A7C-B970-130998D5B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3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1 TD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D10AE-CC9D-4A7C-B970-130998D5BE3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1 TD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D10AE-CC9D-4A7C-B970-130998D5BE3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1 TD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D10AE-CC9D-4A7C-B970-130998D5BE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1 TD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D10AE-CC9D-4A7C-B970-130998D5BE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– Mathematics Lesson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– Mathematics Lesson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– Mathematics Lesson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– Mathematics Lesson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– Mathematics Lesson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– Mathematics Lesson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– Mathematics Lesson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– Mathematics Lesson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76833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NCSC – Mathematics Lesson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– Mathematics Lesson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– Mathematics Lesson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NCSC – Mathematics Lesson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66800" y="209550"/>
          <a:ext cx="4398264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</a:tblGrid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115704" y="2045303"/>
            <a:ext cx="623668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752600" y="1672850"/>
            <a:ext cx="1362559" cy="1905118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Times New Roman" pitchFamily="18" charset="0"/>
              </a:rPr>
              <a:t>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1200" y="3941002"/>
            <a:ext cx="101822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4 units</a:t>
            </a:r>
            <a:endParaRPr lang="en-US" sz="2000" dirty="0"/>
          </a:p>
        </p:txBody>
      </p:sp>
      <p:grpSp>
        <p:nvGrpSpPr>
          <p:cNvPr id="2" name="Group 62"/>
          <p:cNvGrpSpPr/>
          <p:nvPr/>
        </p:nvGrpSpPr>
        <p:grpSpPr>
          <a:xfrm>
            <a:off x="1718438" y="1674112"/>
            <a:ext cx="460423" cy="2325599"/>
            <a:chOff x="6158552" y="2506640"/>
            <a:chExt cx="394648" cy="2238891"/>
          </a:xfrm>
        </p:grpSpPr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6158552" y="2506640"/>
              <a:ext cx="304800" cy="1827656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172200" y="4419600"/>
              <a:ext cx="381000" cy="3259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5</a:t>
              </a:r>
              <a:endParaRPr lang="en-US" sz="1600" dirty="0"/>
            </a:p>
          </p:txBody>
        </p:sp>
      </p:grpSp>
      <p:grpSp>
        <p:nvGrpSpPr>
          <p:cNvPr id="3" name="Group 63"/>
          <p:cNvGrpSpPr/>
          <p:nvPr/>
        </p:nvGrpSpPr>
        <p:grpSpPr>
          <a:xfrm>
            <a:off x="2057993" y="1750312"/>
            <a:ext cx="533400" cy="2272984"/>
            <a:chOff x="6477000" y="2514600"/>
            <a:chExt cx="457200" cy="2213014"/>
          </a:xfrm>
        </p:grpSpPr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6490648" y="2514600"/>
              <a:ext cx="304800" cy="1827656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477000" y="4397992"/>
              <a:ext cx="457200" cy="3296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10</a:t>
              </a:r>
              <a:endParaRPr lang="en-US" sz="1600" dirty="0"/>
            </a:p>
          </p:txBody>
        </p:sp>
      </p:grpSp>
      <p:grpSp>
        <p:nvGrpSpPr>
          <p:cNvPr id="4" name="Group 64"/>
          <p:cNvGrpSpPr/>
          <p:nvPr/>
        </p:nvGrpSpPr>
        <p:grpSpPr>
          <a:xfrm>
            <a:off x="2362200" y="1750312"/>
            <a:ext cx="533400" cy="2213912"/>
            <a:chOff x="6858000" y="2511783"/>
            <a:chExt cx="457200" cy="2236518"/>
          </a:xfrm>
        </p:grpSpPr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6937686" y="2511783"/>
              <a:ext cx="304800" cy="1827656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858000" y="4419600"/>
              <a:ext cx="457200" cy="3287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15</a:t>
              </a:r>
              <a:endParaRPr lang="en-US" sz="1600" dirty="0"/>
            </a:p>
          </p:txBody>
        </p:sp>
      </p:grpSp>
      <p:grpSp>
        <p:nvGrpSpPr>
          <p:cNvPr id="5" name="Group 65"/>
          <p:cNvGrpSpPr/>
          <p:nvPr/>
        </p:nvGrpSpPr>
        <p:grpSpPr>
          <a:xfrm>
            <a:off x="2759559" y="1750312"/>
            <a:ext cx="533400" cy="2246421"/>
            <a:chOff x="7162800" y="2514600"/>
            <a:chExt cx="457200" cy="2229688"/>
          </a:xfrm>
        </p:grpSpPr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7162800" y="2514600"/>
              <a:ext cx="304800" cy="1827656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62800" y="4419600"/>
              <a:ext cx="457200" cy="3246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20</a:t>
              </a:r>
              <a:endParaRPr lang="en-US" sz="1600" dirty="0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676400" y="6019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5u x 4u =</a:t>
            </a:r>
            <a:endParaRPr lang="en-US" sz="2400" dirty="0"/>
          </a:p>
        </p:txBody>
      </p:sp>
      <p:sp>
        <p:nvSpPr>
          <p:cNvPr id="87" name="TextBox 86"/>
          <p:cNvSpPr txBox="1"/>
          <p:nvPr/>
        </p:nvSpPr>
        <p:spPr>
          <a:xfrm>
            <a:off x="1066800" y="54864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Determine the area of rectangle A.</a:t>
            </a:r>
            <a:endParaRPr lang="en-US" sz="2400" dirty="0"/>
          </a:p>
        </p:txBody>
      </p:sp>
      <p:grpSp>
        <p:nvGrpSpPr>
          <p:cNvPr id="7" name="Group 108"/>
          <p:cNvGrpSpPr/>
          <p:nvPr/>
        </p:nvGrpSpPr>
        <p:grpSpPr>
          <a:xfrm>
            <a:off x="6019800" y="381000"/>
            <a:ext cx="2895600" cy="2659797"/>
            <a:chOff x="6019800" y="381000"/>
            <a:chExt cx="2895600" cy="2659797"/>
          </a:xfrm>
        </p:grpSpPr>
        <p:sp>
          <p:nvSpPr>
            <p:cNvPr id="100" name="TextBox 99"/>
            <p:cNvSpPr txBox="1"/>
            <p:nvPr/>
          </p:nvSpPr>
          <p:spPr>
            <a:xfrm>
              <a:off x="6019800" y="381000"/>
              <a:ext cx="2895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What is the ratio of Area to Width of rectangle A?</a:t>
              </a:r>
              <a:endParaRPr lang="en-US" sz="2400" dirty="0"/>
            </a:p>
          </p:txBody>
        </p:sp>
        <p:grpSp>
          <p:nvGrpSpPr>
            <p:cNvPr id="8" name="Group 94"/>
            <p:cNvGrpSpPr/>
            <p:nvPr/>
          </p:nvGrpSpPr>
          <p:grpSpPr>
            <a:xfrm>
              <a:off x="6019800" y="2209800"/>
              <a:ext cx="1752600" cy="830997"/>
              <a:chOff x="6019800" y="2209800"/>
              <a:chExt cx="1752600" cy="830997"/>
            </a:xfrm>
          </p:grpSpPr>
          <p:sp>
            <p:nvSpPr>
              <p:cNvPr id="102" name="TextBox 101"/>
              <p:cNvSpPr txBox="1"/>
              <p:nvPr/>
            </p:nvSpPr>
            <p:spPr>
              <a:xfrm>
                <a:off x="6019800" y="2209800"/>
                <a:ext cx="1752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A      </a:t>
                </a:r>
              </a:p>
              <a:p>
                <a:r>
                  <a:rPr lang="en-US" sz="2400" dirty="0" smtClean="0"/>
                  <a:t>W     4 u</a:t>
                </a:r>
                <a:endParaRPr lang="en-US" sz="2400" dirty="0"/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>
                <a:off x="6096000" y="2590800"/>
                <a:ext cx="304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6754907" y="2604247"/>
                <a:ext cx="53339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TextBox 104"/>
              <p:cNvSpPr txBox="1"/>
              <p:nvPr/>
            </p:nvSpPr>
            <p:spPr>
              <a:xfrm>
                <a:off x="6414247" y="2371165"/>
                <a:ext cx="3810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=</a:t>
                </a:r>
                <a:endParaRPr lang="en-US" sz="2000" dirty="0"/>
              </a:p>
            </p:txBody>
          </p:sp>
        </p:grpSp>
      </p:grpSp>
      <p:sp>
        <p:nvSpPr>
          <p:cNvPr id="106" name="Rectangle 105"/>
          <p:cNvSpPr/>
          <p:nvPr/>
        </p:nvSpPr>
        <p:spPr>
          <a:xfrm>
            <a:off x="1371600" y="6019800"/>
            <a:ext cx="304800" cy="457200"/>
          </a:xfrm>
          <a:prstGeom prst="rect">
            <a:avLst/>
          </a:prstGeom>
          <a:solidFill>
            <a:srgbClr val="FF000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048000" y="6019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 u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705600" y="2133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 u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NCSC – Mathematics Lesson 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12" grpId="0" animBg="1"/>
      <p:bldP spid="107" grpId="0"/>
      <p:bldP spid="1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797" y="209550"/>
          <a:ext cx="714756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</a:tblGrid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126372" y="1742352"/>
            <a:ext cx="2717980" cy="1905000"/>
          </a:xfrm>
          <a:prstGeom prst="rect">
            <a:avLst/>
          </a:prstGeom>
          <a:solidFill>
            <a:srgbClr val="FFFF00">
              <a:alpha val="30196"/>
            </a:srgbClr>
          </a:solidFill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00" name="Group 62"/>
          <p:cNvGrpSpPr/>
          <p:nvPr/>
        </p:nvGrpSpPr>
        <p:grpSpPr>
          <a:xfrm>
            <a:off x="1371605" y="1742352"/>
            <a:ext cx="457201" cy="2237961"/>
            <a:chOff x="6161314" y="2506640"/>
            <a:chExt cx="391886" cy="2253930"/>
          </a:xfrm>
        </p:grpSpPr>
        <p:sp>
          <p:nvSpPr>
            <p:cNvPr id="101" name="Rectangle 13"/>
            <p:cNvSpPr>
              <a:spLocks noChangeArrowheads="1"/>
            </p:cNvSpPr>
            <p:nvPr/>
          </p:nvSpPr>
          <p:spPr bwMode="auto">
            <a:xfrm>
              <a:off x="6161314" y="2506640"/>
              <a:ext cx="302037" cy="1921756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172200" y="4419600"/>
              <a:ext cx="381000" cy="3409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5</a:t>
              </a:r>
              <a:endParaRPr lang="en-US" sz="1600" dirty="0"/>
            </a:p>
          </p:txBody>
        </p:sp>
      </p:grpSp>
      <p:grpSp>
        <p:nvGrpSpPr>
          <p:cNvPr id="103" name="Group 63"/>
          <p:cNvGrpSpPr/>
          <p:nvPr/>
        </p:nvGrpSpPr>
        <p:grpSpPr>
          <a:xfrm>
            <a:off x="1676400" y="1742352"/>
            <a:ext cx="533400" cy="2215699"/>
            <a:chOff x="6477000" y="2514600"/>
            <a:chExt cx="457200" cy="2223073"/>
          </a:xfrm>
        </p:grpSpPr>
        <p:sp>
          <p:nvSpPr>
            <p:cNvPr id="104" name="Rectangle 13"/>
            <p:cNvSpPr>
              <a:spLocks noChangeArrowheads="1"/>
            </p:cNvSpPr>
            <p:nvPr/>
          </p:nvSpPr>
          <p:spPr bwMode="auto">
            <a:xfrm>
              <a:off x="6477000" y="2514600"/>
              <a:ext cx="318448" cy="1903264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477000" y="4397992"/>
              <a:ext cx="457200" cy="3396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10</a:t>
              </a:r>
              <a:endParaRPr lang="en-US" sz="1600" dirty="0"/>
            </a:p>
          </p:txBody>
        </p:sp>
      </p:grpSp>
      <p:grpSp>
        <p:nvGrpSpPr>
          <p:cNvPr id="106" name="Group 64"/>
          <p:cNvGrpSpPr/>
          <p:nvPr/>
        </p:nvGrpSpPr>
        <p:grpSpPr>
          <a:xfrm>
            <a:off x="2043757" y="1742352"/>
            <a:ext cx="533400" cy="2222329"/>
            <a:chOff x="6846302" y="2522560"/>
            <a:chExt cx="457200" cy="2221111"/>
          </a:xfrm>
        </p:grpSpPr>
        <p:sp>
          <p:nvSpPr>
            <p:cNvPr id="107" name="Rectangle 13"/>
            <p:cNvSpPr>
              <a:spLocks noChangeArrowheads="1"/>
            </p:cNvSpPr>
            <p:nvPr/>
          </p:nvSpPr>
          <p:spPr bwMode="auto">
            <a:xfrm>
              <a:off x="6857999" y="2522560"/>
              <a:ext cx="276376" cy="1905836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846302" y="4405303"/>
              <a:ext cx="457200" cy="3383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15</a:t>
              </a:r>
              <a:endParaRPr lang="en-US" sz="1600" dirty="0"/>
            </a:p>
          </p:txBody>
        </p:sp>
      </p:grpSp>
      <p:grpSp>
        <p:nvGrpSpPr>
          <p:cNvPr id="109" name="Group 65"/>
          <p:cNvGrpSpPr/>
          <p:nvPr/>
        </p:nvGrpSpPr>
        <p:grpSpPr>
          <a:xfrm>
            <a:off x="2362200" y="1742352"/>
            <a:ext cx="533400" cy="2224974"/>
            <a:chOff x="7162800" y="2514600"/>
            <a:chExt cx="457200" cy="2246888"/>
          </a:xfrm>
        </p:grpSpPr>
        <p:sp>
          <p:nvSpPr>
            <p:cNvPr id="110" name="Rectangle 13"/>
            <p:cNvSpPr>
              <a:spLocks noChangeArrowheads="1"/>
            </p:cNvSpPr>
            <p:nvPr/>
          </p:nvSpPr>
          <p:spPr bwMode="auto">
            <a:xfrm>
              <a:off x="7162800" y="2514600"/>
              <a:ext cx="304800" cy="1920689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162800" y="4419600"/>
              <a:ext cx="457200" cy="341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20</a:t>
              </a:r>
              <a:endParaRPr lang="en-US" sz="1600" dirty="0"/>
            </a:p>
          </p:txBody>
        </p:sp>
      </p:grpSp>
      <p:sp>
        <p:nvSpPr>
          <p:cNvPr id="115" name="Text Box 11"/>
          <p:cNvSpPr txBox="1">
            <a:spLocks noChangeArrowheads="1"/>
          </p:cNvSpPr>
          <p:nvPr/>
        </p:nvSpPr>
        <p:spPr bwMode="auto">
          <a:xfrm>
            <a:off x="766324" y="2220026"/>
            <a:ext cx="623668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6" name="Rectangle 13"/>
          <p:cNvSpPr>
            <a:spLocks noChangeArrowheads="1"/>
          </p:cNvSpPr>
          <p:nvPr/>
        </p:nvSpPr>
        <p:spPr bwMode="auto">
          <a:xfrm>
            <a:off x="1371600" y="1742352"/>
            <a:ext cx="1371600" cy="1903856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b="1" dirty="0"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Times New Roman" pitchFamily="18" charset="0"/>
              </a:rPr>
              <a:t>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600200" y="4009242"/>
            <a:ext cx="101822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4 units</a:t>
            </a:r>
            <a:endParaRPr lang="en-US" sz="2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685800" y="5257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to the area of rectangle A if we double the width?</a:t>
            </a:r>
            <a:endParaRPr lang="en-US" dirty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414932" y="2201828"/>
            <a:ext cx="623668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9" name="Rectangle 13"/>
          <p:cNvSpPr>
            <a:spLocks noChangeArrowheads="1"/>
          </p:cNvSpPr>
          <p:nvPr/>
        </p:nvSpPr>
        <p:spPr bwMode="auto">
          <a:xfrm>
            <a:off x="4126372" y="1708623"/>
            <a:ext cx="1362269" cy="1917504"/>
          </a:xfrm>
          <a:prstGeom prst="rect">
            <a:avLst/>
          </a:prstGeom>
          <a:solidFill>
            <a:srgbClr val="FF0000">
              <a:alpha val="30196"/>
            </a:srgbClr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9200" y="3958051"/>
            <a:ext cx="101822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8 units</a:t>
            </a:r>
            <a:endParaRPr lang="en-US" sz="2000" dirty="0"/>
          </a:p>
        </p:txBody>
      </p:sp>
      <p:sp>
        <p:nvSpPr>
          <p:cNvPr id="120" name="Rectangle 13"/>
          <p:cNvSpPr>
            <a:spLocks noChangeArrowheads="1"/>
          </p:cNvSpPr>
          <p:nvPr/>
        </p:nvSpPr>
        <p:spPr bwMode="auto">
          <a:xfrm>
            <a:off x="5472752" y="1699234"/>
            <a:ext cx="1371600" cy="1917504"/>
          </a:xfrm>
          <a:prstGeom prst="rect">
            <a:avLst/>
          </a:prstGeom>
          <a:solidFill>
            <a:srgbClr val="FF0000">
              <a:alpha val="30196"/>
            </a:srgbClr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685800" y="5533698"/>
            <a:ext cx="6019800" cy="707886"/>
            <a:chOff x="685800" y="5533698"/>
            <a:chExt cx="6019800" cy="707886"/>
          </a:xfrm>
        </p:grpSpPr>
        <p:sp>
          <p:nvSpPr>
            <p:cNvPr id="123" name="TextBox 122"/>
            <p:cNvSpPr txBox="1"/>
            <p:nvPr/>
          </p:nvSpPr>
          <p:spPr>
            <a:xfrm>
              <a:off x="685800" y="5715000"/>
              <a:ext cx="4495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If the ratio of Area to Width of rectangle A is </a:t>
              </a:r>
              <a:endParaRPr lang="en-US" dirty="0"/>
            </a:p>
          </p:txBody>
        </p:sp>
        <p:grpSp>
          <p:nvGrpSpPr>
            <p:cNvPr id="124" name="Group 88"/>
            <p:cNvGrpSpPr/>
            <p:nvPr/>
          </p:nvGrpSpPr>
          <p:grpSpPr>
            <a:xfrm>
              <a:off x="4953000" y="5533698"/>
              <a:ext cx="1752600" cy="707886"/>
              <a:chOff x="6019800" y="2209800"/>
              <a:chExt cx="1752600" cy="707886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6019800" y="2209800"/>
                <a:ext cx="1752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 A         20 u</a:t>
                </a:r>
                <a:r>
                  <a:rPr lang="en-US" sz="2000" baseline="30000" dirty="0" smtClean="0"/>
                  <a:t>2</a:t>
                </a:r>
                <a:r>
                  <a:rPr lang="en-US" sz="2000" dirty="0" smtClean="0"/>
                  <a:t> </a:t>
                </a:r>
              </a:p>
              <a:p>
                <a:r>
                  <a:rPr lang="en-US" sz="2000" dirty="0" smtClean="0"/>
                  <a:t>W         4 u</a:t>
                </a:r>
                <a:endParaRPr lang="en-US" sz="2000" dirty="0"/>
              </a:p>
            </p:txBody>
          </p:sp>
          <p:cxnSp>
            <p:nvCxnSpPr>
              <p:cNvPr id="126" name="Straight Connector 125"/>
              <p:cNvCxnSpPr/>
              <p:nvPr/>
            </p:nvCxnSpPr>
            <p:spPr>
              <a:xfrm>
                <a:off x="6096000" y="2590800"/>
                <a:ext cx="304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6754907" y="2604247"/>
                <a:ext cx="53339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TextBox 127"/>
              <p:cNvSpPr txBox="1"/>
              <p:nvPr/>
            </p:nvSpPr>
            <p:spPr>
              <a:xfrm>
                <a:off x="6364941" y="2371165"/>
                <a:ext cx="3810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= </a:t>
                </a:r>
                <a:endParaRPr lang="en-US" sz="2000" dirty="0"/>
              </a:p>
            </p:txBody>
          </p:sp>
        </p:grpSp>
      </p:grpSp>
      <p:grpSp>
        <p:nvGrpSpPr>
          <p:cNvPr id="139" name="Group 138"/>
          <p:cNvGrpSpPr/>
          <p:nvPr/>
        </p:nvGrpSpPr>
        <p:grpSpPr>
          <a:xfrm>
            <a:off x="685800" y="6135469"/>
            <a:ext cx="7924800" cy="646331"/>
            <a:chOff x="685800" y="6004034"/>
            <a:chExt cx="7924800" cy="646331"/>
          </a:xfrm>
        </p:grpSpPr>
        <p:sp>
          <p:nvSpPr>
            <p:cNvPr id="129" name="TextBox 128"/>
            <p:cNvSpPr txBox="1"/>
            <p:nvPr/>
          </p:nvSpPr>
          <p:spPr>
            <a:xfrm>
              <a:off x="685800" y="6096000"/>
              <a:ext cx="792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Use the ratio                                            to figure the Area of rectangle B? </a:t>
              </a:r>
              <a:endParaRPr lang="en-US" dirty="0"/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2209800" y="6004034"/>
              <a:ext cx="1828800" cy="646331"/>
              <a:chOff x="4114800" y="6019800"/>
              <a:chExt cx="1828800" cy="646331"/>
            </a:xfrm>
          </p:grpSpPr>
          <p:grpSp>
            <p:nvGrpSpPr>
              <p:cNvPr id="131" name="Group 60"/>
              <p:cNvGrpSpPr/>
              <p:nvPr/>
            </p:nvGrpSpPr>
            <p:grpSpPr>
              <a:xfrm>
                <a:off x="4504764" y="6019800"/>
                <a:ext cx="1438836" cy="646331"/>
                <a:chOff x="6019799" y="2209800"/>
                <a:chExt cx="1438836" cy="646331"/>
              </a:xfrm>
            </p:grpSpPr>
            <p:sp>
              <p:nvSpPr>
                <p:cNvPr id="134" name="TextBox 133"/>
                <p:cNvSpPr txBox="1"/>
                <p:nvPr/>
              </p:nvSpPr>
              <p:spPr>
                <a:xfrm>
                  <a:off x="6019799" y="2209800"/>
                  <a:ext cx="143883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 A                 A</a:t>
                  </a:r>
                </a:p>
                <a:p>
                  <a:r>
                    <a:rPr lang="en-US" dirty="0" smtClean="0"/>
                    <a:t>W                W</a:t>
                  </a:r>
                  <a:endParaRPr lang="en-US" dirty="0"/>
                </a:p>
              </p:txBody>
            </p: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6042212" y="2510118"/>
                  <a:ext cx="3048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7153835" y="2537012"/>
                  <a:ext cx="304800" cy="98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TextBox 136"/>
                <p:cNvSpPr txBox="1"/>
                <p:nvPr/>
              </p:nvSpPr>
              <p:spPr>
                <a:xfrm>
                  <a:off x="6324600" y="2321859"/>
                  <a:ext cx="381000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=</a:t>
                  </a:r>
                  <a:endParaRPr lang="en-US" sz="2000" dirty="0"/>
                </a:p>
              </p:txBody>
            </p:sp>
          </p:grpSp>
          <p:sp>
            <p:nvSpPr>
              <p:cNvPr id="132" name="Rectangle 131"/>
              <p:cNvSpPr/>
              <p:nvPr/>
            </p:nvSpPr>
            <p:spPr>
              <a:xfrm>
                <a:off x="5105400" y="6124902"/>
                <a:ext cx="457200" cy="457200"/>
              </a:xfrm>
              <a:prstGeom prst="rect">
                <a:avLst/>
              </a:prstGeom>
              <a:solidFill>
                <a:srgbClr val="FFFF00">
                  <a:alpha val="2902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114800" y="6096000"/>
                <a:ext cx="304800" cy="457200"/>
              </a:xfrm>
              <a:prstGeom prst="rect">
                <a:avLst/>
              </a:prstGeom>
              <a:solidFill>
                <a:srgbClr val="FF0000">
                  <a:alpha val="25098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– Mathematics Lesson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/>
      <p:bldP spid="2059" grpId="0" animBg="1"/>
      <p:bldP spid="119" grpId="0" animBg="1"/>
      <p:bldP spid="119" grpId="1" animBg="1"/>
      <p:bldP spid="12" grpId="0" animBg="1"/>
      <p:bldP spid="120" grpId="0" animBg="1"/>
      <p:bldP spid="12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797" y="209550"/>
          <a:ext cx="7147560" cy="488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</a:tblGrid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505200" y="2422737"/>
            <a:ext cx="623668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403834" y="1732004"/>
            <a:ext cx="2745318" cy="19017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46"/>
          <p:cNvGrpSpPr/>
          <p:nvPr/>
        </p:nvGrpSpPr>
        <p:grpSpPr>
          <a:xfrm>
            <a:off x="4403834" y="1756000"/>
            <a:ext cx="457200" cy="2221476"/>
            <a:chOff x="2063088" y="609600"/>
            <a:chExt cx="457200" cy="4393889"/>
          </a:xfrm>
        </p:grpSpPr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2090384" y="609600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063088" y="4333858"/>
              <a:ext cx="457200" cy="6696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5</a:t>
              </a:r>
              <a:endParaRPr lang="en-US" sz="1600" dirty="0"/>
            </a:p>
          </p:txBody>
        </p:sp>
      </p:grpSp>
      <p:grpSp>
        <p:nvGrpSpPr>
          <p:cNvPr id="4" name="Group 47"/>
          <p:cNvGrpSpPr/>
          <p:nvPr/>
        </p:nvGrpSpPr>
        <p:grpSpPr>
          <a:xfrm>
            <a:off x="4750672" y="1728704"/>
            <a:ext cx="457200" cy="2266003"/>
            <a:chOff x="2406868" y="639168"/>
            <a:chExt cx="457200" cy="4444461"/>
          </a:xfrm>
        </p:grpSpPr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2423624" y="639168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06868" y="4419601"/>
              <a:ext cx="457200" cy="6640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10</a:t>
              </a:r>
              <a:endParaRPr lang="en-US" sz="1600" dirty="0"/>
            </a:p>
          </p:txBody>
        </p:sp>
      </p:grpSp>
      <p:grpSp>
        <p:nvGrpSpPr>
          <p:cNvPr id="5" name="Group 48"/>
          <p:cNvGrpSpPr/>
          <p:nvPr/>
        </p:nvGrpSpPr>
        <p:grpSpPr>
          <a:xfrm>
            <a:off x="5076498" y="1715056"/>
            <a:ext cx="457200" cy="2271153"/>
            <a:chOff x="2743200" y="639168"/>
            <a:chExt cx="457200" cy="4313475"/>
          </a:xfrm>
        </p:grpSpPr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2764824" y="639168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43200" y="4309646"/>
              <a:ext cx="457200" cy="642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15</a:t>
              </a:r>
              <a:endParaRPr lang="en-US" sz="1600" dirty="0"/>
            </a:p>
          </p:txBody>
        </p:sp>
      </p:grpSp>
      <p:grpSp>
        <p:nvGrpSpPr>
          <p:cNvPr id="6" name="Group 49"/>
          <p:cNvGrpSpPr/>
          <p:nvPr/>
        </p:nvGrpSpPr>
        <p:grpSpPr>
          <a:xfrm>
            <a:off x="5436472" y="1715056"/>
            <a:ext cx="457200" cy="2282371"/>
            <a:chOff x="3092668" y="609600"/>
            <a:chExt cx="457200" cy="4492601"/>
          </a:xfrm>
        </p:grpSpPr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3124200" y="609600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92668" y="4435794"/>
              <a:ext cx="457200" cy="6664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20</a:t>
              </a:r>
              <a:endParaRPr lang="en-US" sz="1600" dirty="0"/>
            </a:p>
          </p:txBody>
        </p:sp>
      </p:grpSp>
      <p:grpSp>
        <p:nvGrpSpPr>
          <p:cNvPr id="7" name="Group 50"/>
          <p:cNvGrpSpPr/>
          <p:nvPr/>
        </p:nvGrpSpPr>
        <p:grpSpPr>
          <a:xfrm>
            <a:off x="5778538" y="1687760"/>
            <a:ext cx="457200" cy="2287081"/>
            <a:chOff x="3381702" y="609600"/>
            <a:chExt cx="457200" cy="4453077"/>
          </a:xfrm>
        </p:grpSpPr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3442648" y="609600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381702" y="4403493"/>
              <a:ext cx="457200" cy="6591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25</a:t>
              </a:r>
              <a:endParaRPr lang="en-US" sz="1600" dirty="0"/>
            </a:p>
          </p:txBody>
        </p:sp>
      </p:grpSp>
      <p:grpSp>
        <p:nvGrpSpPr>
          <p:cNvPr id="8" name="Group 51"/>
          <p:cNvGrpSpPr/>
          <p:nvPr/>
        </p:nvGrpSpPr>
        <p:grpSpPr>
          <a:xfrm>
            <a:off x="6124902" y="1700835"/>
            <a:ext cx="457200" cy="2281111"/>
            <a:chOff x="3733800" y="623248"/>
            <a:chExt cx="457200" cy="4457989"/>
          </a:xfrm>
        </p:grpSpPr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3788392" y="623248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733800" y="4419599"/>
              <a:ext cx="457200" cy="6616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30</a:t>
              </a:r>
              <a:endParaRPr lang="en-US" sz="1600" dirty="0"/>
            </a:p>
          </p:txBody>
        </p:sp>
      </p:grpSp>
      <p:grpSp>
        <p:nvGrpSpPr>
          <p:cNvPr id="10" name="Group 52"/>
          <p:cNvGrpSpPr/>
          <p:nvPr/>
        </p:nvGrpSpPr>
        <p:grpSpPr>
          <a:xfrm>
            <a:off x="6477001" y="1701408"/>
            <a:ext cx="457200" cy="2281683"/>
            <a:chOff x="4114800" y="609600"/>
            <a:chExt cx="457200" cy="4473821"/>
          </a:xfrm>
        </p:grpSpPr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4128448" y="609600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114800" y="4419600"/>
              <a:ext cx="457200" cy="6638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35</a:t>
              </a:r>
              <a:endParaRPr lang="en-US" sz="1600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5410200" y="3938504"/>
            <a:ext cx="101822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8 units</a:t>
            </a:r>
            <a:endParaRPr lang="en-US" sz="2000" dirty="0"/>
          </a:p>
        </p:txBody>
      </p:sp>
      <p:grpSp>
        <p:nvGrpSpPr>
          <p:cNvPr id="11" name="Group 53"/>
          <p:cNvGrpSpPr/>
          <p:nvPr/>
        </p:nvGrpSpPr>
        <p:grpSpPr>
          <a:xfrm>
            <a:off x="6781800" y="1804904"/>
            <a:ext cx="457200" cy="2167079"/>
            <a:chOff x="4419600" y="623248"/>
            <a:chExt cx="457200" cy="4368941"/>
          </a:xfrm>
        </p:grpSpPr>
        <p:sp>
          <p:nvSpPr>
            <p:cNvPr id="24" name="Rectangle 12"/>
            <p:cNvSpPr>
              <a:spLocks noChangeArrowheads="1"/>
            </p:cNvSpPr>
            <p:nvPr/>
          </p:nvSpPr>
          <p:spPr bwMode="auto">
            <a:xfrm>
              <a:off x="4482152" y="623248"/>
              <a:ext cx="304800" cy="37201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19600" y="4309647"/>
              <a:ext cx="457200" cy="6825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40</a:t>
              </a:r>
              <a:endParaRPr lang="en-US" sz="1600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533400" y="51816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ratios and proportions to find the Area of rectangle B? </a:t>
            </a:r>
            <a:endParaRPr lang="en-US" dirty="0"/>
          </a:p>
        </p:txBody>
      </p:sp>
      <p:grpSp>
        <p:nvGrpSpPr>
          <p:cNvPr id="15" name="Group 80"/>
          <p:cNvGrpSpPr/>
          <p:nvPr/>
        </p:nvGrpSpPr>
        <p:grpSpPr>
          <a:xfrm>
            <a:off x="6477001" y="5105400"/>
            <a:ext cx="1752599" cy="646331"/>
            <a:chOff x="990600" y="6063752"/>
            <a:chExt cx="1752599" cy="646331"/>
          </a:xfrm>
        </p:grpSpPr>
        <p:grpSp>
          <p:nvGrpSpPr>
            <p:cNvPr id="25" name="Group 60"/>
            <p:cNvGrpSpPr/>
            <p:nvPr/>
          </p:nvGrpSpPr>
          <p:grpSpPr>
            <a:xfrm>
              <a:off x="1304364" y="6063752"/>
              <a:ext cx="1438835" cy="646331"/>
              <a:chOff x="6019799" y="2209800"/>
              <a:chExt cx="1438835" cy="646331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6019799" y="2209800"/>
                <a:ext cx="14388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A                 A</a:t>
                </a:r>
              </a:p>
              <a:p>
                <a:r>
                  <a:rPr lang="en-US" dirty="0" smtClean="0"/>
                  <a:t>W                W</a:t>
                </a:r>
                <a:endParaRPr lang="en-US" dirty="0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6042212" y="2510118"/>
                <a:ext cx="304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7122303" y="2530366"/>
                <a:ext cx="304800" cy="98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6324600" y="2321859"/>
                <a:ext cx="3810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=</a:t>
                </a:r>
                <a:endParaRPr lang="en-US" sz="2000" dirty="0"/>
              </a:p>
            </p:txBody>
          </p:sp>
        </p:grpSp>
        <p:sp>
          <p:nvSpPr>
            <p:cNvPr id="94" name="Rectangle 93"/>
            <p:cNvSpPr/>
            <p:nvPr/>
          </p:nvSpPr>
          <p:spPr>
            <a:xfrm>
              <a:off x="1905000" y="6139952"/>
              <a:ext cx="457200" cy="457200"/>
            </a:xfrm>
            <a:prstGeom prst="rect">
              <a:avLst/>
            </a:prstGeom>
            <a:solidFill>
              <a:srgbClr val="FFFF00">
                <a:alpha val="2902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990600" y="6139952"/>
              <a:ext cx="304800" cy="457200"/>
            </a:xfrm>
            <a:prstGeom prst="rect">
              <a:avLst/>
            </a:prstGeom>
            <a:solidFill>
              <a:srgbClr val="FF0000">
                <a:alpha val="25098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62"/>
          <p:cNvGrpSpPr/>
          <p:nvPr/>
        </p:nvGrpSpPr>
        <p:grpSpPr>
          <a:xfrm>
            <a:off x="1371605" y="1728704"/>
            <a:ext cx="457201" cy="2237961"/>
            <a:chOff x="6161314" y="2506640"/>
            <a:chExt cx="391886" cy="2253930"/>
          </a:xfrm>
        </p:grpSpPr>
        <p:sp>
          <p:nvSpPr>
            <p:cNvPr id="101" name="Rectangle 13"/>
            <p:cNvSpPr>
              <a:spLocks noChangeArrowheads="1"/>
            </p:cNvSpPr>
            <p:nvPr/>
          </p:nvSpPr>
          <p:spPr bwMode="auto">
            <a:xfrm>
              <a:off x="6161314" y="2506640"/>
              <a:ext cx="302037" cy="1921756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172200" y="4419600"/>
              <a:ext cx="381000" cy="3409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5</a:t>
              </a:r>
            </a:p>
          </p:txBody>
        </p:sp>
      </p:grpSp>
      <p:grpSp>
        <p:nvGrpSpPr>
          <p:cNvPr id="31" name="Group 63"/>
          <p:cNvGrpSpPr/>
          <p:nvPr/>
        </p:nvGrpSpPr>
        <p:grpSpPr>
          <a:xfrm>
            <a:off x="1676387" y="1728704"/>
            <a:ext cx="574342" cy="2215699"/>
            <a:chOff x="6477000" y="2514600"/>
            <a:chExt cx="492294" cy="2223073"/>
          </a:xfrm>
        </p:grpSpPr>
        <p:sp>
          <p:nvSpPr>
            <p:cNvPr id="104" name="Rectangle 13"/>
            <p:cNvSpPr>
              <a:spLocks noChangeArrowheads="1"/>
            </p:cNvSpPr>
            <p:nvPr/>
          </p:nvSpPr>
          <p:spPr bwMode="auto">
            <a:xfrm>
              <a:off x="6477000" y="2514600"/>
              <a:ext cx="318448" cy="1903264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12094" y="4397992"/>
              <a:ext cx="457200" cy="3396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10</a:t>
              </a:r>
              <a:endParaRPr lang="en-US" sz="1600" dirty="0"/>
            </a:p>
          </p:txBody>
        </p:sp>
      </p:grpSp>
      <p:grpSp>
        <p:nvGrpSpPr>
          <p:cNvPr id="2048" name="Group 64"/>
          <p:cNvGrpSpPr/>
          <p:nvPr/>
        </p:nvGrpSpPr>
        <p:grpSpPr>
          <a:xfrm>
            <a:off x="2057416" y="1728704"/>
            <a:ext cx="533402" cy="2236634"/>
            <a:chOff x="6857999" y="2522560"/>
            <a:chExt cx="457201" cy="2235408"/>
          </a:xfrm>
        </p:grpSpPr>
        <p:sp>
          <p:nvSpPr>
            <p:cNvPr id="107" name="Rectangle 13"/>
            <p:cNvSpPr>
              <a:spLocks noChangeArrowheads="1"/>
            </p:cNvSpPr>
            <p:nvPr/>
          </p:nvSpPr>
          <p:spPr bwMode="auto">
            <a:xfrm>
              <a:off x="6857999" y="2522560"/>
              <a:ext cx="276376" cy="1905836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858000" y="4419600"/>
              <a:ext cx="457200" cy="3383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15</a:t>
              </a:r>
              <a:endParaRPr lang="en-US" sz="1600" dirty="0"/>
            </a:p>
          </p:txBody>
        </p:sp>
      </p:grpSp>
      <p:grpSp>
        <p:nvGrpSpPr>
          <p:cNvPr id="2049" name="Group 65"/>
          <p:cNvGrpSpPr/>
          <p:nvPr/>
        </p:nvGrpSpPr>
        <p:grpSpPr>
          <a:xfrm>
            <a:off x="2362200" y="1728704"/>
            <a:ext cx="533400" cy="2224974"/>
            <a:chOff x="7162800" y="2514600"/>
            <a:chExt cx="457200" cy="2246888"/>
          </a:xfrm>
        </p:grpSpPr>
        <p:sp>
          <p:nvSpPr>
            <p:cNvPr id="110" name="Rectangle 13"/>
            <p:cNvSpPr>
              <a:spLocks noChangeArrowheads="1"/>
            </p:cNvSpPr>
            <p:nvPr/>
          </p:nvSpPr>
          <p:spPr bwMode="auto">
            <a:xfrm>
              <a:off x="7162800" y="2514600"/>
              <a:ext cx="304800" cy="1920689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162800" y="4419600"/>
              <a:ext cx="457200" cy="341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20</a:t>
              </a:r>
              <a:endParaRPr lang="en-US" sz="1600" dirty="0"/>
            </a:p>
          </p:txBody>
        </p:sp>
      </p:grpSp>
      <p:sp>
        <p:nvSpPr>
          <p:cNvPr id="115" name="Text Box 11"/>
          <p:cNvSpPr txBox="1">
            <a:spLocks noChangeArrowheads="1"/>
          </p:cNvSpPr>
          <p:nvPr/>
        </p:nvSpPr>
        <p:spPr bwMode="auto">
          <a:xfrm>
            <a:off x="678766" y="2188192"/>
            <a:ext cx="623668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6" name="Rectangle 13"/>
          <p:cNvSpPr>
            <a:spLocks noChangeArrowheads="1"/>
          </p:cNvSpPr>
          <p:nvPr/>
        </p:nvSpPr>
        <p:spPr bwMode="auto">
          <a:xfrm>
            <a:off x="1371600" y="1732004"/>
            <a:ext cx="1346200" cy="1900556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Times New Roman" pitchFamily="18" charset="0"/>
              </a:rPr>
              <a:t>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600200" y="3995594"/>
            <a:ext cx="101822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5 units</a:t>
            </a:r>
            <a:endParaRPr lang="en-US" sz="2000" dirty="0"/>
          </a:p>
        </p:txBody>
      </p:sp>
      <p:grpSp>
        <p:nvGrpSpPr>
          <p:cNvPr id="87" name="Group 84"/>
          <p:cNvGrpSpPr/>
          <p:nvPr/>
        </p:nvGrpSpPr>
        <p:grpSpPr>
          <a:xfrm>
            <a:off x="990600" y="6172200"/>
            <a:ext cx="3048000" cy="646331"/>
            <a:chOff x="1066800" y="6211669"/>
            <a:chExt cx="2590800" cy="646331"/>
          </a:xfrm>
        </p:grpSpPr>
        <p:grpSp>
          <p:nvGrpSpPr>
            <p:cNvPr id="89" name="Group 68"/>
            <p:cNvGrpSpPr/>
            <p:nvPr/>
          </p:nvGrpSpPr>
          <p:grpSpPr>
            <a:xfrm>
              <a:off x="1371600" y="6211669"/>
              <a:ext cx="2286000" cy="646331"/>
              <a:chOff x="5715000" y="2209800"/>
              <a:chExt cx="2286000" cy="646331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5715000" y="2209800"/>
                <a:ext cx="2286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 u</a:t>
                </a:r>
                <a:r>
                  <a:rPr lang="en-US" baseline="30000" dirty="0" smtClean="0"/>
                  <a:t>2                 </a:t>
                </a:r>
                <a:r>
                  <a:rPr lang="en-US" dirty="0" smtClean="0"/>
                  <a:t>           A</a:t>
                </a:r>
              </a:p>
              <a:p>
                <a:r>
                  <a:rPr lang="en-US" dirty="0" smtClean="0"/>
                  <a:t>4 u                       8 u</a:t>
                </a:r>
                <a:endParaRPr lang="en-US" dirty="0"/>
              </a:p>
            </p:txBody>
          </p:sp>
          <p:cxnSp>
            <p:nvCxnSpPr>
              <p:cNvPr id="109" name="Straight Connector 108"/>
              <p:cNvCxnSpPr>
                <a:endCxn id="118" idx="1"/>
              </p:cNvCxnSpPr>
              <p:nvPr/>
            </p:nvCxnSpPr>
            <p:spPr>
              <a:xfrm>
                <a:off x="5855970" y="2474259"/>
                <a:ext cx="533400" cy="117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086600" y="2514600"/>
                <a:ext cx="304800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6389370" y="2286000"/>
                <a:ext cx="3810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=</a:t>
                </a:r>
                <a:endParaRPr lang="en-US" sz="2000" dirty="0"/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2225566" y="6287869"/>
              <a:ext cx="395714" cy="457200"/>
            </a:xfrm>
            <a:prstGeom prst="rect">
              <a:avLst/>
            </a:prstGeom>
            <a:solidFill>
              <a:srgbClr val="FFFF00">
                <a:alpha val="2902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066800" y="6211669"/>
              <a:ext cx="304800" cy="457200"/>
            </a:xfrm>
            <a:prstGeom prst="rect">
              <a:avLst/>
            </a:prstGeom>
            <a:solidFill>
              <a:srgbClr val="FF0000">
                <a:alpha val="25098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7" name="Rectangle 12"/>
          <p:cNvSpPr>
            <a:spLocks noChangeArrowheads="1"/>
          </p:cNvSpPr>
          <p:nvPr/>
        </p:nvSpPr>
        <p:spPr bwMode="auto">
          <a:xfrm>
            <a:off x="4431130" y="1738712"/>
            <a:ext cx="2745318" cy="1905000"/>
          </a:xfrm>
          <a:prstGeom prst="rect">
            <a:avLst/>
          </a:prstGeom>
          <a:solidFill>
            <a:srgbClr val="FFFF00">
              <a:alpha val="30196"/>
            </a:srgbClr>
          </a:solidFill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8" name="Rectangle 13"/>
          <p:cNvSpPr>
            <a:spLocks noChangeArrowheads="1"/>
          </p:cNvSpPr>
          <p:nvPr/>
        </p:nvSpPr>
        <p:spPr bwMode="auto">
          <a:xfrm>
            <a:off x="4404820" y="1714148"/>
            <a:ext cx="1387366" cy="1914204"/>
          </a:xfrm>
          <a:prstGeom prst="rect">
            <a:avLst/>
          </a:prstGeom>
          <a:solidFill>
            <a:srgbClr val="FF0000">
              <a:alpha val="30196"/>
            </a:srgbClr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9" name="Rectangle 13"/>
          <p:cNvSpPr>
            <a:spLocks noChangeArrowheads="1"/>
          </p:cNvSpPr>
          <p:nvPr/>
        </p:nvSpPr>
        <p:spPr bwMode="auto">
          <a:xfrm>
            <a:off x="5813748" y="1728704"/>
            <a:ext cx="1357952" cy="1884997"/>
          </a:xfrm>
          <a:prstGeom prst="rect">
            <a:avLst/>
          </a:prstGeom>
          <a:solidFill>
            <a:srgbClr val="FF0000">
              <a:alpha val="30196"/>
            </a:srgbClr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828800" y="6400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905000" y="6019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892970" y="6051332"/>
            <a:ext cx="8382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40 u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81000" y="5638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did we do to the width of rectangle A to get rectangle B 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381000" y="5562600"/>
            <a:ext cx="57912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do we need to do to the area in the proportion? 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304800" y="5638800"/>
            <a:ext cx="5791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Check your answer by counting the units within rectangle B.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80496"/>
            <a:ext cx="2895600" cy="365125"/>
          </a:xfrm>
        </p:spPr>
        <p:txBody>
          <a:bodyPr/>
          <a:lstStyle/>
          <a:p>
            <a:r>
              <a:rPr lang="en-US" dirty="0" smtClean="0"/>
              <a:t>NCSC – Mathematics Lesson 2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12" grpId="0" animBg="1"/>
      <p:bldP spid="128" grpId="0" animBg="1"/>
      <p:bldP spid="128" grpId="2" animBg="1"/>
      <p:bldP spid="129" grpId="0" animBg="1"/>
      <p:bldP spid="129" grpId="2" animBg="1"/>
      <p:bldP spid="130" grpId="0"/>
      <p:bldP spid="132" grpId="0"/>
      <p:bldP spid="133" grpId="0" animBg="1"/>
      <p:bldP spid="134" grpId="0"/>
      <p:bldP spid="135" grpId="1" animBg="1"/>
      <p:bldP spid="13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797" y="209550"/>
          <a:ext cx="7147560" cy="488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  <a:gridCol w="340360"/>
              </a:tblGrid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9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429000" y="2057400"/>
            <a:ext cx="623668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10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110567" y="600285"/>
            <a:ext cx="1359909" cy="37338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600" b="1" dirty="0" smtClean="0"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4038601" y="609600"/>
            <a:ext cx="457200" cy="4047573"/>
            <a:chOff x="1676400" y="609600"/>
            <a:chExt cx="457200" cy="4157771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1752600" y="609600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76400" y="4419600"/>
              <a:ext cx="457200" cy="347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10</a:t>
              </a:r>
              <a:endParaRPr lang="en-US" sz="1600" dirty="0"/>
            </a:p>
          </p:txBody>
        </p:sp>
      </p:grpSp>
      <p:grpSp>
        <p:nvGrpSpPr>
          <p:cNvPr id="3" name="Group 46"/>
          <p:cNvGrpSpPr/>
          <p:nvPr/>
        </p:nvGrpSpPr>
        <p:grpSpPr>
          <a:xfrm>
            <a:off x="4403834" y="591204"/>
            <a:ext cx="457200" cy="4047573"/>
            <a:chOff x="2063088" y="609600"/>
            <a:chExt cx="457200" cy="4157771"/>
          </a:xfrm>
        </p:grpSpPr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2090384" y="609600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063088" y="4419600"/>
              <a:ext cx="457200" cy="347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20</a:t>
              </a:r>
              <a:endParaRPr lang="en-US" sz="1600" dirty="0"/>
            </a:p>
          </p:txBody>
        </p:sp>
      </p:grpSp>
      <p:grpSp>
        <p:nvGrpSpPr>
          <p:cNvPr id="4" name="Group 47"/>
          <p:cNvGrpSpPr/>
          <p:nvPr/>
        </p:nvGrpSpPr>
        <p:grpSpPr>
          <a:xfrm>
            <a:off x="4750672" y="623402"/>
            <a:ext cx="457200" cy="4018070"/>
            <a:chOff x="2406868" y="639168"/>
            <a:chExt cx="457200" cy="4128272"/>
          </a:xfrm>
        </p:grpSpPr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2423624" y="639168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06868" y="4419601"/>
              <a:ext cx="457200" cy="3478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30</a:t>
              </a:r>
              <a:endParaRPr lang="en-US" sz="1600" dirty="0"/>
            </a:p>
          </p:txBody>
        </p:sp>
      </p:grpSp>
      <p:grpSp>
        <p:nvGrpSpPr>
          <p:cNvPr id="5" name="Group 48"/>
          <p:cNvGrpSpPr/>
          <p:nvPr/>
        </p:nvGrpSpPr>
        <p:grpSpPr>
          <a:xfrm>
            <a:off x="5076498" y="638502"/>
            <a:ext cx="457200" cy="4009032"/>
            <a:chOff x="2743200" y="639168"/>
            <a:chExt cx="457200" cy="4009032"/>
          </a:xfrm>
        </p:grpSpPr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2764824" y="639168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43200" y="4309646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40</a:t>
              </a:r>
              <a:endParaRPr lang="en-US" sz="1600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272888" y="4668137"/>
            <a:ext cx="101822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4 units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533400" y="51816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ratios and proportions to find the Area of rectangle B? </a:t>
            </a:r>
            <a:endParaRPr lang="en-US" dirty="0"/>
          </a:p>
        </p:txBody>
      </p:sp>
      <p:grpSp>
        <p:nvGrpSpPr>
          <p:cNvPr id="15" name="Group 80"/>
          <p:cNvGrpSpPr/>
          <p:nvPr/>
        </p:nvGrpSpPr>
        <p:grpSpPr>
          <a:xfrm>
            <a:off x="6477001" y="5105400"/>
            <a:ext cx="1752599" cy="646331"/>
            <a:chOff x="990600" y="6063752"/>
            <a:chExt cx="1752599" cy="646331"/>
          </a:xfrm>
        </p:grpSpPr>
        <p:grpSp>
          <p:nvGrpSpPr>
            <p:cNvPr id="25" name="Group 60"/>
            <p:cNvGrpSpPr/>
            <p:nvPr/>
          </p:nvGrpSpPr>
          <p:grpSpPr>
            <a:xfrm>
              <a:off x="1304364" y="6063752"/>
              <a:ext cx="1438835" cy="646331"/>
              <a:chOff x="6019799" y="2209800"/>
              <a:chExt cx="1438835" cy="646331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6019799" y="2209800"/>
                <a:ext cx="14388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A                 A</a:t>
                </a:r>
              </a:p>
              <a:p>
                <a:r>
                  <a:rPr lang="en-US" dirty="0" smtClean="0"/>
                  <a:t> L                  L</a:t>
                </a:r>
                <a:endParaRPr lang="en-US" dirty="0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6042212" y="2510118"/>
                <a:ext cx="304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7122303" y="2530366"/>
                <a:ext cx="304800" cy="98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6324600" y="2321859"/>
                <a:ext cx="3810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=</a:t>
                </a:r>
                <a:endParaRPr lang="en-US" sz="2000" dirty="0"/>
              </a:p>
            </p:txBody>
          </p:sp>
        </p:grpSp>
        <p:sp>
          <p:nvSpPr>
            <p:cNvPr id="94" name="Rectangle 93"/>
            <p:cNvSpPr/>
            <p:nvPr/>
          </p:nvSpPr>
          <p:spPr>
            <a:xfrm>
              <a:off x="1905000" y="6139952"/>
              <a:ext cx="457200" cy="457200"/>
            </a:xfrm>
            <a:prstGeom prst="rect">
              <a:avLst/>
            </a:prstGeom>
            <a:solidFill>
              <a:srgbClr val="FFFF00">
                <a:alpha val="2902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990600" y="6139952"/>
              <a:ext cx="304800" cy="457200"/>
            </a:xfrm>
            <a:prstGeom prst="rect">
              <a:avLst/>
            </a:prstGeom>
            <a:solidFill>
              <a:srgbClr val="FF0000">
                <a:alpha val="25098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8" name="Group 64"/>
          <p:cNvGrpSpPr/>
          <p:nvPr/>
        </p:nvGrpSpPr>
        <p:grpSpPr>
          <a:xfrm>
            <a:off x="2057401" y="2457465"/>
            <a:ext cx="533401" cy="2204573"/>
            <a:chOff x="6857999" y="2522560"/>
            <a:chExt cx="457201" cy="2241222"/>
          </a:xfrm>
        </p:grpSpPr>
        <p:sp>
          <p:nvSpPr>
            <p:cNvPr id="107" name="Rectangle 13"/>
            <p:cNvSpPr>
              <a:spLocks noChangeArrowheads="1"/>
            </p:cNvSpPr>
            <p:nvPr/>
          </p:nvSpPr>
          <p:spPr bwMode="auto">
            <a:xfrm>
              <a:off x="6857999" y="2522560"/>
              <a:ext cx="276376" cy="1905836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858000" y="4419600"/>
              <a:ext cx="457200" cy="3441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15</a:t>
              </a:r>
              <a:endParaRPr lang="en-US" sz="16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71605" y="2469775"/>
            <a:ext cx="1523995" cy="2194589"/>
            <a:chOff x="1371605" y="594069"/>
            <a:chExt cx="1523995" cy="4412941"/>
          </a:xfrm>
        </p:grpSpPr>
        <p:grpSp>
          <p:nvGrpSpPr>
            <p:cNvPr id="30" name="Group 62"/>
            <p:cNvGrpSpPr/>
            <p:nvPr/>
          </p:nvGrpSpPr>
          <p:grpSpPr>
            <a:xfrm>
              <a:off x="1371605" y="594069"/>
              <a:ext cx="457201" cy="4412941"/>
              <a:chOff x="6161314" y="2506640"/>
              <a:chExt cx="391886" cy="2261897"/>
            </a:xfrm>
          </p:grpSpPr>
          <p:sp>
            <p:nvSpPr>
              <p:cNvPr id="101" name="Rectangle 13"/>
              <p:cNvSpPr>
                <a:spLocks noChangeArrowheads="1"/>
              </p:cNvSpPr>
              <p:nvPr/>
            </p:nvSpPr>
            <p:spPr bwMode="auto">
              <a:xfrm>
                <a:off x="6161314" y="2506640"/>
                <a:ext cx="302037" cy="1921756"/>
              </a:xfrm>
              <a:prstGeom prst="rect">
                <a:avLst/>
              </a:prstGeom>
              <a:solidFill>
                <a:srgbClr val="FF6600">
                  <a:alpha val="9000"/>
                </a:srgbClr>
              </a:solidFill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6172200" y="4419600"/>
                <a:ext cx="381000" cy="3489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5</a:t>
                </a:r>
                <a:endParaRPr lang="en-US" sz="1600" dirty="0"/>
              </a:p>
            </p:txBody>
          </p:sp>
        </p:grpSp>
        <p:grpSp>
          <p:nvGrpSpPr>
            <p:cNvPr id="31" name="Group 63"/>
            <p:cNvGrpSpPr/>
            <p:nvPr/>
          </p:nvGrpSpPr>
          <p:grpSpPr>
            <a:xfrm>
              <a:off x="1676400" y="630148"/>
              <a:ext cx="533400" cy="4355254"/>
              <a:chOff x="6477000" y="2514600"/>
              <a:chExt cx="457200" cy="2232329"/>
            </a:xfrm>
          </p:grpSpPr>
          <p:sp>
            <p:nvSpPr>
              <p:cNvPr id="104" name="Rectangle 13"/>
              <p:cNvSpPr>
                <a:spLocks noChangeArrowheads="1"/>
              </p:cNvSpPr>
              <p:nvPr/>
            </p:nvSpPr>
            <p:spPr bwMode="auto">
              <a:xfrm>
                <a:off x="6477000" y="2514600"/>
                <a:ext cx="318448" cy="1903264"/>
              </a:xfrm>
              <a:prstGeom prst="rect">
                <a:avLst/>
              </a:prstGeom>
              <a:solidFill>
                <a:srgbClr val="FF6600">
                  <a:alpha val="9000"/>
                </a:srgbClr>
              </a:solidFill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477000" y="4397992"/>
                <a:ext cx="457200" cy="3489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10</a:t>
                </a:r>
                <a:endParaRPr lang="en-US" sz="1600" dirty="0"/>
              </a:p>
            </p:txBody>
          </p:sp>
        </p:grpSp>
        <p:grpSp>
          <p:nvGrpSpPr>
            <p:cNvPr id="2049" name="Group 65"/>
            <p:cNvGrpSpPr/>
            <p:nvPr/>
          </p:nvGrpSpPr>
          <p:grpSpPr>
            <a:xfrm>
              <a:off x="2362200" y="596152"/>
              <a:ext cx="533400" cy="4397411"/>
              <a:chOff x="7162800" y="2514600"/>
              <a:chExt cx="457200" cy="2253937"/>
            </a:xfrm>
          </p:grpSpPr>
          <p:sp>
            <p:nvSpPr>
              <p:cNvPr id="110" name="Rectangle 13"/>
              <p:cNvSpPr>
                <a:spLocks noChangeArrowheads="1"/>
              </p:cNvSpPr>
              <p:nvPr/>
            </p:nvSpPr>
            <p:spPr bwMode="auto">
              <a:xfrm>
                <a:off x="7162800" y="2514600"/>
                <a:ext cx="304800" cy="1920689"/>
              </a:xfrm>
              <a:prstGeom prst="rect">
                <a:avLst/>
              </a:prstGeom>
              <a:solidFill>
                <a:srgbClr val="FF6600">
                  <a:alpha val="9000"/>
                </a:srgbClr>
              </a:solidFill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7162800" y="4419600"/>
                <a:ext cx="457200" cy="3489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20</a:t>
                </a:r>
                <a:endParaRPr lang="en-US" sz="1600" dirty="0"/>
              </a:p>
            </p:txBody>
          </p:sp>
        </p:grpSp>
      </p:grpSp>
      <p:sp>
        <p:nvSpPr>
          <p:cNvPr id="115" name="Text Box 11"/>
          <p:cNvSpPr txBox="1">
            <a:spLocks noChangeArrowheads="1"/>
          </p:cNvSpPr>
          <p:nvPr/>
        </p:nvSpPr>
        <p:spPr bwMode="auto">
          <a:xfrm>
            <a:off x="678766" y="2902451"/>
            <a:ext cx="623668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6" name="Rectangle 13"/>
          <p:cNvSpPr>
            <a:spLocks noChangeArrowheads="1"/>
          </p:cNvSpPr>
          <p:nvPr/>
        </p:nvSpPr>
        <p:spPr bwMode="auto">
          <a:xfrm>
            <a:off x="1371600" y="2457466"/>
            <a:ext cx="1346200" cy="188479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Times New Roman" pitchFamily="18" charset="0"/>
              </a:rPr>
              <a:t>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600200" y="4705290"/>
            <a:ext cx="101822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4 units</a:t>
            </a:r>
            <a:endParaRPr lang="en-US" sz="2000" dirty="0"/>
          </a:p>
        </p:txBody>
      </p:sp>
      <p:grpSp>
        <p:nvGrpSpPr>
          <p:cNvPr id="87" name="Group 84"/>
          <p:cNvGrpSpPr/>
          <p:nvPr/>
        </p:nvGrpSpPr>
        <p:grpSpPr>
          <a:xfrm>
            <a:off x="963304" y="6076664"/>
            <a:ext cx="3048000" cy="646331"/>
            <a:chOff x="1066800" y="6211669"/>
            <a:chExt cx="2590800" cy="646331"/>
          </a:xfrm>
        </p:grpSpPr>
        <p:grpSp>
          <p:nvGrpSpPr>
            <p:cNvPr id="89" name="Group 68"/>
            <p:cNvGrpSpPr/>
            <p:nvPr/>
          </p:nvGrpSpPr>
          <p:grpSpPr>
            <a:xfrm>
              <a:off x="1371600" y="6211669"/>
              <a:ext cx="2286000" cy="646331"/>
              <a:chOff x="5715000" y="2209800"/>
              <a:chExt cx="2286000" cy="646331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5715000" y="2209800"/>
                <a:ext cx="2286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 u</a:t>
                </a:r>
                <a:r>
                  <a:rPr lang="en-US" baseline="30000" dirty="0" smtClean="0"/>
                  <a:t>2                 </a:t>
                </a:r>
                <a:r>
                  <a:rPr lang="en-US" dirty="0" smtClean="0"/>
                  <a:t>           A</a:t>
                </a:r>
              </a:p>
              <a:p>
                <a:r>
                  <a:rPr lang="en-US" dirty="0" smtClean="0"/>
                  <a:t> 5 u                       10 u</a:t>
                </a:r>
                <a:endParaRPr lang="en-US" dirty="0"/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>
                <a:off x="5855970" y="2501555"/>
                <a:ext cx="533400" cy="117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109801" y="2541896"/>
                <a:ext cx="426209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6389370" y="2286000"/>
                <a:ext cx="3810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=</a:t>
                </a:r>
                <a:endParaRPr lang="en-US" sz="2000" dirty="0"/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2329975" y="6287869"/>
              <a:ext cx="395714" cy="457200"/>
            </a:xfrm>
            <a:prstGeom prst="rect">
              <a:avLst/>
            </a:prstGeom>
            <a:solidFill>
              <a:srgbClr val="FFFF00">
                <a:alpha val="2902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066800" y="6211669"/>
              <a:ext cx="304800" cy="457200"/>
            </a:xfrm>
            <a:prstGeom prst="rect">
              <a:avLst/>
            </a:prstGeom>
            <a:solidFill>
              <a:srgbClr val="FF0000">
                <a:alpha val="25098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7" name="Rectangle 12"/>
          <p:cNvSpPr>
            <a:spLocks noChangeArrowheads="1"/>
          </p:cNvSpPr>
          <p:nvPr/>
        </p:nvSpPr>
        <p:spPr bwMode="auto">
          <a:xfrm>
            <a:off x="4098728" y="616334"/>
            <a:ext cx="1371600" cy="3733800"/>
          </a:xfrm>
          <a:prstGeom prst="rect">
            <a:avLst/>
          </a:prstGeom>
          <a:solidFill>
            <a:srgbClr val="FFFF00">
              <a:alpha val="30196"/>
            </a:srgbClr>
          </a:solidFill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Rectangle 13"/>
          <p:cNvSpPr>
            <a:spLocks noChangeArrowheads="1"/>
          </p:cNvSpPr>
          <p:nvPr/>
        </p:nvSpPr>
        <p:spPr bwMode="auto">
          <a:xfrm>
            <a:off x="4125708" y="626824"/>
            <a:ext cx="1353204" cy="1914204"/>
          </a:xfrm>
          <a:prstGeom prst="rect">
            <a:avLst/>
          </a:prstGeom>
          <a:solidFill>
            <a:srgbClr val="FF0000">
              <a:alpha val="30196"/>
            </a:srgbClr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9" name="Rectangle 13"/>
          <p:cNvSpPr>
            <a:spLocks noChangeArrowheads="1"/>
          </p:cNvSpPr>
          <p:nvPr/>
        </p:nvSpPr>
        <p:spPr bwMode="auto">
          <a:xfrm>
            <a:off x="4098728" y="2496872"/>
            <a:ext cx="1374024" cy="1860176"/>
          </a:xfrm>
          <a:prstGeom prst="rect">
            <a:avLst/>
          </a:prstGeom>
          <a:solidFill>
            <a:srgbClr val="FF0000">
              <a:alpha val="30196"/>
            </a:srgbClr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856096" y="6346208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905000" y="6019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933914" y="5996740"/>
            <a:ext cx="8382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0 u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40056" y="5638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did we do to the length of rectangle A to get rectangle B 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381000" y="5564580"/>
            <a:ext cx="59436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do we need to do to the area in the proportion? 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381972" y="5541395"/>
            <a:ext cx="590880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Check your answer by counting the units within rectangle B.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86017"/>
            <a:ext cx="2895600" cy="365125"/>
          </a:xfrm>
        </p:spPr>
        <p:txBody>
          <a:bodyPr/>
          <a:lstStyle/>
          <a:p>
            <a:r>
              <a:rPr lang="en-US" dirty="0" smtClean="0"/>
              <a:t>NCSC – Mathematics Lesson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5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12" grpId="0" animBg="1"/>
      <p:bldP spid="128" grpId="0" animBg="1"/>
      <p:bldP spid="128" grpId="1" animBg="1"/>
      <p:bldP spid="129" grpId="0" animBg="1"/>
      <p:bldP spid="129" grpId="1" animBg="1"/>
      <p:bldP spid="130" grpId="0"/>
      <p:bldP spid="132" grpId="0"/>
      <p:bldP spid="133" grpId="0" animBg="1"/>
      <p:bldP spid="134" grpId="0"/>
      <p:bldP spid="135" grpId="0" animBg="1"/>
      <p:bldP spid="1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7BE1E150E3045B7247896291BEC53" ma:contentTypeVersion="2" ma:contentTypeDescription="Create a new document." ma:contentTypeScope="" ma:versionID="9457d928d4f1ff55e97c11bcc73d3df8">
  <xsd:schema xmlns:xsd="http://www.w3.org/2001/XMLSchema" xmlns:xs="http://www.w3.org/2001/XMLSchema" xmlns:p="http://schemas.microsoft.com/office/2006/metadata/properties" xmlns:ns2="48bff152-fc1d-4b46-a56c-9c4cc01d4290" xmlns:ns3="b8db566d-f744-4bc3-8c93-5698bb6c2e70" targetNamespace="http://schemas.microsoft.com/office/2006/metadata/properties" ma:root="true" ma:fieldsID="96c8e0dea7c2c806f92be5e55135aa0f" ns2:_="" ns3:_="">
    <xsd:import namespace="48bff152-fc1d-4b46-a56c-9c4cc01d4290"/>
    <xsd:import namespace="b8db566d-f744-4bc3-8c93-5698bb6c2e7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alu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bff152-fc1d-4b46-a56c-9c4cc01d429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b566d-f744-4bc3-8c93-5698bb6c2e70" elementFormDefault="qualified">
    <xsd:import namespace="http://schemas.microsoft.com/office/2006/documentManagement/types"/>
    <xsd:import namespace="http://schemas.microsoft.com/office/infopath/2007/PartnerControls"/>
    <xsd:element name="Value" ma:index="11" nillable="true" ma:displayName="Value" ma:internalName="Valu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lue xmlns="b8db566d-f744-4bc3-8c93-5698bb6c2e70" xsi:nil="true"/>
    <_dlc_DocId xmlns="48bff152-fc1d-4b46-a56c-9c4cc01d4290">3E53UHVFEWHR-36-929</_dlc_DocId>
    <_dlc_DocIdUrl xmlns="48bff152-fc1d-4b46-a56c-9c4cc01d4290">
      <Url>https://intranet.hdiuk.org/sites/ilssa/ncsc/_layouts/DocIdRedir.aspx?ID=3E53UHVFEWHR-36-929</Url>
      <Description>3E53UHVFEWHR-36-929</Description>
    </_dlc_DocIdUrl>
  </documentManagement>
</p:properties>
</file>

<file path=customXml/itemProps1.xml><?xml version="1.0" encoding="utf-8"?>
<ds:datastoreItem xmlns:ds="http://schemas.openxmlformats.org/officeDocument/2006/customXml" ds:itemID="{B3454ABD-3145-41A5-90CE-1396AD50E77B}"/>
</file>

<file path=customXml/itemProps2.xml><?xml version="1.0" encoding="utf-8"?>
<ds:datastoreItem xmlns:ds="http://schemas.openxmlformats.org/officeDocument/2006/customXml" ds:itemID="{DF71B8AF-20ED-4CAC-AE4C-8ADC2072F0F9}"/>
</file>

<file path=customXml/itemProps3.xml><?xml version="1.0" encoding="utf-8"?>
<ds:datastoreItem xmlns:ds="http://schemas.openxmlformats.org/officeDocument/2006/customXml" ds:itemID="{5B443596-C474-458E-9FD9-7AA97F1DB4A7}"/>
</file>

<file path=customXml/itemProps4.xml><?xml version="1.0" encoding="utf-8"?>
<ds:datastoreItem xmlns:ds="http://schemas.openxmlformats.org/officeDocument/2006/customXml" ds:itemID="{094DEB9A-A725-4B2A-97F9-AA47B69A2FFD}"/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346</Words>
  <Application>Microsoft Office PowerPoint</Application>
  <PresentationFormat>On-screen Show (4:3)</PresentationFormat>
  <Paragraphs>140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 Ann Land</dc:creator>
  <cp:lastModifiedBy>Land, Lou-Ann</cp:lastModifiedBy>
  <cp:revision>85</cp:revision>
  <dcterms:created xsi:type="dcterms:W3CDTF">2010-09-20T15:01:15Z</dcterms:created>
  <dcterms:modified xsi:type="dcterms:W3CDTF">2010-10-28T21:02:07Z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0x010100CB27BE1E150E3045B7247896291BEC53</vt:lpwstr>
  </property>
  <property fmtid="{D5CDD505-2E9C-101B-9397-08002B2CF9AE}" pid="3" name="_dlc_DocIdItemGuid">
    <vt:lpwstr>66ebaefb-545e-43eb-951c-98e008191726</vt:lpwstr>
  </property>
</Properties>
</file>