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42D8597-E774-406D-90E6-64814AB6CBD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0566844-F571-4729-B84D-09D28E33E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yriad Pro"/>
                <a:cs typeface="Myriad Pro"/>
              </a:defRPr>
            </a:lvl1pPr>
            <a:lvl2pPr>
              <a:defRPr b="0" i="0">
                <a:latin typeface="Myriad Pro"/>
                <a:cs typeface="Myriad Pro"/>
              </a:defRPr>
            </a:lvl2pPr>
            <a:lvl3pPr>
              <a:defRPr b="0" i="0">
                <a:latin typeface="Myriad Pro"/>
                <a:cs typeface="Myriad Pro"/>
              </a:defRPr>
            </a:lvl3pPr>
            <a:lvl4pPr>
              <a:defRPr b="0" i="0">
                <a:latin typeface="Myriad Pro"/>
                <a:cs typeface="Myriad Pro"/>
              </a:defRPr>
            </a:lvl4pPr>
            <a:lvl5pPr>
              <a:defRPr b="0" i="0"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san.Weigert@Ed.go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Weigert@Ed.gov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san.Weigert@Ed.go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usan.Weigert@Ed.gov" TargetMode="Externa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with Fractions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and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Before you begin instruction, you may need to review the different ways the operation of addition is referred to in word problems</a:t>
            </a:r>
          </a:p>
          <a:p>
            <a:endParaRPr lang="en-US" sz="2800" dirty="0" smtClean="0"/>
          </a:p>
          <a:p>
            <a:r>
              <a:rPr lang="en-US" sz="2800" dirty="0" smtClean="0"/>
              <a:t>Some key phrases to look for include:</a:t>
            </a:r>
          </a:p>
          <a:p>
            <a:pPr lvl="1"/>
            <a:r>
              <a:rPr lang="en-US" sz="2400" dirty="0" smtClean="0"/>
              <a:t>Added to</a:t>
            </a:r>
          </a:p>
          <a:p>
            <a:pPr lvl="1"/>
            <a:r>
              <a:rPr lang="en-US" sz="2400" dirty="0" smtClean="0"/>
              <a:t>Plus</a:t>
            </a:r>
          </a:p>
          <a:p>
            <a:pPr lvl="1"/>
            <a:r>
              <a:rPr lang="en-US" sz="2400" dirty="0" smtClean="0"/>
              <a:t>Sum</a:t>
            </a:r>
          </a:p>
          <a:p>
            <a:pPr lvl="1"/>
            <a:r>
              <a:rPr lang="en-US" sz="2400" dirty="0" smtClean="0"/>
              <a:t>More than</a:t>
            </a:r>
            <a:endParaRPr lang="en-US" sz="2400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248400"/>
            <a:ext cx="6477000" cy="3810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fractions with the same denominator: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 add fractions with the same denominator, you add the numerators together while keeping the denominator</a:t>
            </a:r>
          </a:p>
          <a:p>
            <a:pPr marL="514350" indent="-514350" algn="ctr">
              <a:buNone/>
            </a:pPr>
            <a:endParaRPr lang="en-US" u="sng" dirty="0" smtClean="0"/>
          </a:p>
          <a:p>
            <a:pPr marL="514350" indent="-514350">
              <a:buAutoNum type="arabicPlain" startAt="7"/>
            </a:pPr>
            <a:endParaRPr lang="en-US" u="sng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3657600"/>
            <a:ext cx="2705100" cy="1047750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4800" y="4953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An improper fraction</a:t>
            </a:r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05000" y="51054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81600" y="2895600"/>
            <a:ext cx="3733800" cy="2185214"/>
          </a:xfrm>
          <a:prstGeom prst="rect">
            <a:avLst/>
          </a:prstGeom>
          <a:ln w="60325" cmpd="sng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Myriad Pro"/>
                <a:cs typeface="Arial" pitchFamily="34" charset="0"/>
              </a:rPr>
              <a:t>To </a:t>
            </a:r>
            <a:r>
              <a:rPr lang="en-US" sz="1700" b="1" dirty="0" smtClean="0">
                <a:latin typeface="Myriad Pro"/>
                <a:cs typeface="Arial" pitchFamily="34" charset="0"/>
              </a:rPr>
              <a:t>simplify </a:t>
            </a:r>
            <a:r>
              <a:rPr lang="en-US" sz="1700" b="1" dirty="0" smtClean="0">
                <a:latin typeface="Myriad Pro"/>
                <a:cs typeface="Arial" pitchFamily="34" charset="0"/>
              </a:rPr>
              <a:t>the improper fraction</a:t>
            </a:r>
          </a:p>
          <a:p>
            <a:pPr marL="342900" indent="-342900">
              <a:buAutoNum type="arabicPeriod"/>
            </a:pPr>
            <a:r>
              <a:rPr lang="en-US" sz="1700" dirty="0" smtClean="0">
                <a:latin typeface="Myriad Pro"/>
                <a:cs typeface="Arial" pitchFamily="34" charset="0"/>
              </a:rPr>
              <a:t>Divide 18 by 13</a:t>
            </a:r>
          </a:p>
          <a:p>
            <a:pPr marL="342900" indent="-342900">
              <a:buAutoNum type="arabicPeriod"/>
            </a:pPr>
            <a:r>
              <a:rPr lang="en-US" sz="1700" dirty="0" smtClean="0">
                <a:latin typeface="Myriad Pro"/>
                <a:cs typeface="Arial" pitchFamily="34" charset="0"/>
              </a:rPr>
              <a:t>Record the whole number (the number before the decimal)</a:t>
            </a:r>
          </a:p>
          <a:p>
            <a:pPr marL="342900" indent="-342900">
              <a:buAutoNum type="arabicPeriod"/>
            </a:pPr>
            <a:r>
              <a:rPr lang="en-US" sz="1700" dirty="0" smtClean="0">
                <a:latin typeface="Myriad Pro"/>
                <a:cs typeface="Arial" pitchFamily="34" charset="0"/>
              </a:rPr>
              <a:t>Subtract 13 from 18 to find what is left over</a:t>
            </a:r>
          </a:p>
          <a:p>
            <a:pPr marL="342900" indent="-342900">
              <a:buAutoNum type="arabicPeriod"/>
            </a:pPr>
            <a:r>
              <a:rPr lang="en-US" sz="1700" dirty="0" smtClean="0">
                <a:latin typeface="Myriad Pro"/>
                <a:cs typeface="Arial" pitchFamily="34" charset="0"/>
              </a:rPr>
              <a:t>Record that number as the new numerator for the fraction</a:t>
            </a:r>
            <a:endParaRPr lang="en-US" sz="1700" dirty="0">
              <a:latin typeface="Myriad Pro"/>
              <a:cs typeface="Arial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953000"/>
            <a:ext cx="1295400" cy="1047750"/>
          </a:xfrm>
          <a:prstGeom prst="rect">
            <a:avLst/>
          </a:prstGeom>
          <a:noFill/>
        </p:spPr>
      </p:pic>
      <p:sp>
        <p:nvSpPr>
          <p:cNvPr id="13" name="Footer Placeholder 3"/>
          <p:cNvSpPr>
            <a:spLocks noGrp="1"/>
          </p:cNvSpPr>
          <p:nvPr/>
        </p:nvSpPr>
        <p:spPr>
          <a:xfrm>
            <a:off x="457200" y="6096000"/>
            <a:ext cx="6553200" cy="6096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4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fractions with different denominators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Step 1:  find a common denominator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Method 1- multiply one denominator by the other</a:t>
            </a:r>
          </a:p>
          <a:p>
            <a:pPr lvl="2"/>
            <a:r>
              <a:rPr lang="en-US" sz="2000" dirty="0" smtClean="0"/>
              <a:t>If you use this method, after you finishing adding, you may need to reduce the fraction to it’s simplest form</a:t>
            </a:r>
          </a:p>
          <a:p>
            <a:pPr lvl="2"/>
            <a:r>
              <a:rPr lang="en-US" sz="2000" dirty="0" smtClean="0"/>
              <a:t>For example, </a:t>
            </a:r>
          </a:p>
          <a:p>
            <a:pPr lvl="2"/>
            <a:endParaRPr lang="en-US" sz="1800" dirty="0" smtClean="0"/>
          </a:p>
          <a:p>
            <a:pPr lvl="2">
              <a:buNone/>
            </a:pPr>
            <a:endParaRPr lang="en-US" sz="1800" dirty="0" smtClean="0"/>
          </a:p>
          <a:p>
            <a:pPr lvl="1"/>
            <a:r>
              <a:rPr lang="en-US" sz="2000" dirty="0" smtClean="0"/>
              <a:t>Method 2- find the least common denominator</a:t>
            </a:r>
          </a:p>
          <a:p>
            <a:pPr lvl="2"/>
            <a:r>
              <a:rPr lang="en-US" sz="2000" dirty="0" smtClean="0"/>
              <a:t>If you use this method, students may benefit from having a chart already showing multiples of numbers 1-10 so they can select the correct multiple</a:t>
            </a:r>
            <a:endParaRPr lang="en-US" sz="20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3657600"/>
            <a:ext cx="904875" cy="1047750"/>
          </a:xfrm>
          <a:prstGeom prst="rect">
            <a:avLst/>
          </a:prstGeom>
          <a:noFill/>
        </p:spPr>
      </p:pic>
      <p:sp>
        <p:nvSpPr>
          <p:cNvPr id="7" name="Footer Placeholder 3"/>
          <p:cNvSpPr>
            <a:spLocks noGrp="1"/>
          </p:cNvSpPr>
          <p:nvPr/>
        </p:nvSpPr>
        <p:spPr>
          <a:xfrm>
            <a:off x="533400" y="6248400"/>
            <a:ext cx="6629400" cy="3810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3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fractions with different denominators: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Using method 1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667000"/>
            <a:ext cx="1419225" cy="1047750"/>
          </a:xfrm>
          <a:prstGeom prst="rect">
            <a:avLst/>
          </a:prstGeom>
          <a:noFill/>
        </p:spPr>
      </p:pic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4038600"/>
            <a:ext cx="1838325" cy="104775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39624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riad Pro"/>
              </a:rPr>
              <a:t>In this case, the sum cannot be simplified further so there is no need to reduce the fraction</a:t>
            </a:r>
            <a:endParaRPr lang="en-US" dirty="0">
              <a:latin typeface="Myriad Pro"/>
            </a:endParaRP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 flipV="1">
            <a:off x="4800600" y="4419600"/>
            <a:ext cx="685800" cy="281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" y="3581400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yriad Pro"/>
              </a:rPr>
              <a:t>Multiply 5 by 6 to get new denominator</a:t>
            </a:r>
            <a:endParaRPr lang="en-US" sz="1400" dirty="0">
              <a:latin typeface="Myriad Pro"/>
            </a:endParaRPr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 flipV="1">
            <a:off x="1905000" y="3276600"/>
            <a:ext cx="1143000" cy="674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3"/>
          </p:cNvCxnSpPr>
          <p:nvPr/>
        </p:nvCxnSpPr>
        <p:spPr>
          <a:xfrm>
            <a:off x="1905000" y="3950732"/>
            <a:ext cx="914400" cy="69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Footer Placeholder 3"/>
          <p:cNvSpPr>
            <a:spLocks noGrp="1"/>
          </p:cNvSpPr>
          <p:nvPr/>
        </p:nvSpPr>
        <p:spPr>
          <a:xfrm>
            <a:off x="533400" y="6248400"/>
            <a:ext cx="6629400" cy="3810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4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fractions with different denominators: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Using method 2</a:t>
            </a:r>
            <a:endParaRPr lang="en-US" sz="2800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209800"/>
            <a:ext cx="1447800" cy="1047750"/>
          </a:xfrm>
          <a:prstGeom prst="rect">
            <a:avLst/>
          </a:prstGeom>
          <a:noFill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429000"/>
            <a:ext cx="866775" cy="1047750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405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510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4495800"/>
            <a:ext cx="3000375" cy="104775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5638800" y="2667000"/>
            <a:ext cx="2362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Step 1:</a:t>
            </a:r>
            <a:r>
              <a:rPr lang="en-US" sz="1400" dirty="0" smtClean="0">
                <a:latin typeface="Myriad Pro"/>
              </a:rPr>
              <a:t> Convert mixed numbers to improper fractions</a:t>
            </a:r>
            <a:endParaRPr lang="en-US" sz="1400" dirty="0">
              <a:latin typeface="Myriad Pr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810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Step 2:</a:t>
            </a:r>
            <a:r>
              <a:rPr lang="en-US" sz="1400" dirty="0" smtClean="0">
                <a:latin typeface="Myriad Pro"/>
              </a:rPr>
              <a:t> 8 is the least common denominator</a:t>
            </a:r>
            <a:endParaRPr lang="en-US" sz="1400" dirty="0">
              <a:latin typeface="Myriad Pro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600" y="57912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Step 4: </a:t>
            </a:r>
            <a:r>
              <a:rPr lang="en-US" sz="1400" dirty="0" smtClean="0">
                <a:latin typeface="Myriad Pro"/>
              </a:rPr>
              <a:t>Convert improper fraction back to a mixed number (See slide 3)</a:t>
            </a:r>
            <a:endParaRPr lang="en-US" sz="1400" dirty="0">
              <a:latin typeface="Myriad Pro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81200" y="57150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Step 3: </a:t>
            </a:r>
            <a:r>
              <a:rPr lang="en-US" sz="1400" dirty="0" smtClean="0">
                <a:latin typeface="Myriad Pro"/>
              </a:rPr>
              <a:t>add numerators</a:t>
            </a:r>
            <a:endParaRPr lang="en-US" sz="1400" dirty="0">
              <a:latin typeface="Myriad Pro"/>
            </a:endParaRPr>
          </a:p>
        </p:txBody>
      </p:sp>
      <p:cxnSp>
        <p:nvCxnSpPr>
          <p:cNvPr id="23" name="Straight Arrow Connector 22"/>
          <p:cNvCxnSpPr>
            <a:stCxn id="18" idx="1"/>
          </p:cNvCxnSpPr>
          <p:nvPr/>
        </p:nvCxnSpPr>
        <p:spPr>
          <a:xfrm flipH="1">
            <a:off x="4724400" y="3036332"/>
            <a:ext cx="914400" cy="69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1"/>
          </p:cNvCxnSpPr>
          <p:nvPr/>
        </p:nvCxnSpPr>
        <p:spPr>
          <a:xfrm flipH="1" flipV="1">
            <a:off x="4800600" y="2743200"/>
            <a:ext cx="838200" cy="293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3562" idx="1"/>
          </p:cNvCxnSpPr>
          <p:nvPr/>
        </p:nvCxnSpPr>
        <p:spPr>
          <a:xfrm>
            <a:off x="2209800" y="4343400"/>
            <a:ext cx="762000" cy="676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505200" y="4800600"/>
            <a:ext cx="914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6019800" y="5181600"/>
            <a:ext cx="381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Footer Placeholder 3"/>
          <p:cNvSpPr>
            <a:spLocks noGrp="1"/>
          </p:cNvSpPr>
          <p:nvPr/>
        </p:nvSpPr>
        <p:spPr>
          <a:xfrm>
            <a:off x="304800" y="6492875"/>
            <a:ext cx="67818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5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Ideas for application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Begin adding my manipulating concrete objects</a:t>
            </a:r>
          </a:p>
          <a:p>
            <a:endParaRPr lang="en-US" sz="1800" dirty="0" smtClean="0"/>
          </a:p>
          <a:p>
            <a:r>
              <a:rPr lang="en-US" sz="2800" dirty="0" smtClean="0"/>
              <a:t>Use measuring cups in the context of cooking</a:t>
            </a:r>
          </a:p>
          <a:p>
            <a:pPr lvl="1"/>
            <a:r>
              <a:rPr lang="en-US" sz="2400" dirty="0" smtClean="0"/>
              <a:t>Fill the 2/3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measuring cup with water, fill the ¼ measuring cup with water, and pour into one of the large measuring cups to see how much water there was after adding them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165858" y="53340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ooter Placeholder 3"/>
          <p:cNvSpPr>
            <a:spLocks noGrp="1"/>
          </p:cNvSpPr>
          <p:nvPr/>
        </p:nvSpPr>
        <p:spPr>
          <a:xfrm>
            <a:off x="457200" y="6324601"/>
            <a:ext cx="6705600" cy="3048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pic>
        <p:nvPicPr>
          <p:cNvPr id="1026" name="Picture 2" descr="C:\Users\Angel\AppData\Local\Microsoft\Windows\Temporary Internet Files\Content.IE5\RFA6GMH0\photo.JPG"/>
          <p:cNvPicPr>
            <a:picLocks noChangeAspect="1" noChangeArrowheads="1"/>
          </p:cNvPicPr>
          <p:nvPr/>
        </p:nvPicPr>
        <p:blipFill>
          <a:blip r:embed="rId3" cstate="print"/>
          <a:srcRect t="5000" b="15000"/>
          <a:stretch>
            <a:fillRect/>
          </a:stretch>
        </p:blipFill>
        <p:spPr bwMode="auto">
          <a:xfrm>
            <a:off x="1727458" y="4663440"/>
            <a:ext cx="1752600" cy="1051560"/>
          </a:xfrm>
          <a:prstGeom prst="rect">
            <a:avLst/>
          </a:prstGeom>
          <a:noFill/>
        </p:spPr>
      </p:pic>
      <p:pic>
        <p:nvPicPr>
          <p:cNvPr id="1027" name="Picture 3" descr="C:\Users\Angel\AppData\Local\Microsoft\Windows\Temporary Internet Files\Content.IE5\I4161A95\photo.JPG"/>
          <p:cNvPicPr>
            <a:picLocks noChangeAspect="1" noChangeArrowheads="1"/>
          </p:cNvPicPr>
          <p:nvPr/>
        </p:nvPicPr>
        <p:blipFill>
          <a:blip r:embed="rId4" cstate="print"/>
          <a:srcRect l="12216" t="40303" r="13011"/>
          <a:stretch>
            <a:fillRect/>
          </a:stretch>
        </p:blipFill>
        <p:spPr bwMode="auto">
          <a:xfrm>
            <a:off x="5715000" y="4648200"/>
            <a:ext cx="2260858" cy="1353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Adding fractions address the following 4</a:t>
            </a:r>
            <a:r>
              <a:rPr lang="en-US" baseline="30000" dirty="0" smtClean="0"/>
              <a:t>th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grade Core Content Connectors</a:t>
            </a:r>
          </a:p>
          <a:p>
            <a:pPr lvl="1"/>
            <a:r>
              <a:rPr lang="en-US" dirty="0" smtClean="0"/>
              <a:t>4.NO.2h1 Add and subtract fractions with like denominators of (</a:t>
            </a:r>
            <a:r>
              <a:rPr lang="en-US" dirty="0" smtClean="0"/>
              <a:t>2,3,4 or </a:t>
            </a:r>
            <a:r>
              <a:rPr lang="en-US" dirty="0" smtClean="0"/>
              <a:t>8)</a:t>
            </a:r>
          </a:p>
          <a:p>
            <a:pPr lvl="1"/>
            <a:r>
              <a:rPr lang="en-US" dirty="0" smtClean="0"/>
              <a:t>4.NO.2h2 Add and subtract fractions with like denominators (</a:t>
            </a:r>
            <a:r>
              <a:rPr lang="en-US" dirty="0" smtClean="0"/>
              <a:t>2,3,4 </a:t>
            </a:r>
            <a:r>
              <a:rPr lang="en-US" dirty="0" smtClean="0"/>
              <a:t>or 8) using representations</a:t>
            </a:r>
          </a:p>
          <a:p>
            <a:pPr lvl="1"/>
            <a:r>
              <a:rPr lang="en-US" dirty="0" smtClean="0"/>
              <a:t>4.NO.2h3 Solve word problems involving addition and subtraction of fractions with like denominators (</a:t>
            </a:r>
            <a:r>
              <a:rPr lang="en-US" dirty="0" smtClean="0"/>
              <a:t>2,3,4 </a:t>
            </a:r>
            <a:r>
              <a:rPr lang="en-US" dirty="0" smtClean="0"/>
              <a:t>or 8) </a:t>
            </a:r>
          </a:p>
          <a:p>
            <a:pPr lvl="1"/>
            <a:r>
              <a:rPr lang="en-US" dirty="0" smtClean="0"/>
              <a:t>5.NO.2b1 Add and subtract fractions with unlike denominators by replacing fractions with equivalent fractions (identical denominators)</a:t>
            </a:r>
          </a:p>
          <a:p>
            <a:pPr lvl="1"/>
            <a:r>
              <a:rPr lang="en-US" dirty="0" smtClean="0"/>
              <a:t>5.NO.2b2 Add or subtract fractions with unlike denominators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248400"/>
            <a:ext cx="6629400" cy="3810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7C80D-4AB3-431C-91DC-6D3BE2EC192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C8A1671-FA86-4E13-AD55-6E4DD447AA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55757C-A024-460D-B753-3DF9FAF99A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NCSC theme</Template>
  <TotalTime>385</TotalTime>
  <Words>949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NCSC theme</vt:lpstr>
      <vt:lpstr>Addition with Fractions</vt:lpstr>
      <vt:lpstr>Words and Math</vt:lpstr>
      <vt:lpstr>Adding fractions with the same denominator: An example</vt:lpstr>
      <vt:lpstr>Adding fractions with different denominators</vt:lpstr>
      <vt:lpstr>Adding fractions with different denominators: An example</vt:lpstr>
      <vt:lpstr>Adding fractions with different denominators: An example</vt:lpstr>
      <vt:lpstr>Ideas for application 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in the Coordinate Plane</dc:title>
  <dc:creator>bsmit224</dc:creator>
  <cp:lastModifiedBy>edCount</cp:lastModifiedBy>
  <cp:revision>58</cp:revision>
  <dcterms:created xsi:type="dcterms:W3CDTF">2011-10-26T16:18:28Z</dcterms:created>
  <dcterms:modified xsi:type="dcterms:W3CDTF">2013-11-06T15:49:15Z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