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13"/>
  </p:handoutMasterIdLst>
  <p:sldIdLst>
    <p:sldId id="256" r:id="rId5"/>
    <p:sldId id="257" r:id="rId6"/>
    <p:sldId id="258" r:id="rId7"/>
    <p:sldId id="261" r:id="rId8"/>
    <p:sldId id="259" r:id="rId9"/>
    <p:sldId id="260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D8597-E774-406D-90E6-64814AB6CBD8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66844-F571-4729-B84D-09D28E33E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/>
          </a:bodyPr>
          <a:lstStyle>
            <a:lvl1pPr>
              <a:defRPr sz="38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yriad Pro"/>
                <a:cs typeface="Myriad Pro"/>
              </a:defRPr>
            </a:lvl1pPr>
            <a:lvl2pPr>
              <a:defRPr b="0" i="0">
                <a:latin typeface="Myriad Pro"/>
                <a:cs typeface="Myriad Pro"/>
              </a:defRPr>
            </a:lvl2pPr>
            <a:lvl3pPr>
              <a:defRPr b="0" i="0">
                <a:latin typeface="Myriad Pro"/>
                <a:cs typeface="Myriad Pro"/>
              </a:defRPr>
            </a:lvl3pPr>
            <a:lvl4pPr>
              <a:defRPr b="0" i="0">
                <a:latin typeface="Myriad Pro"/>
                <a:cs typeface="Myriad Pro"/>
              </a:defRPr>
            </a:lvl4pPr>
            <a:lvl5pPr>
              <a:defRPr b="0" i="0">
                <a:latin typeface="Myriad Pro"/>
                <a:cs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7446913-FB50-4FDE-9AFD-724BFD6693F3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7C6F54E-D98B-471B-BB30-E5416C03A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san.Weigert@Ed.go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san.Weigert@Ed.go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usan.Weigert@Ed.gov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with Fractions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and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Before you begin instruction, you may need to review the different ways the operation of division is referred to in word problems</a:t>
            </a:r>
          </a:p>
          <a:p>
            <a:endParaRPr lang="en-US" dirty="0" smtClean="0"/>
          </a:p>
          <a:p>
            <a:r>
              <a:rPr lang="en-US" dirty="0" smtClean="0"/>
              <a:t>Some key phrases to look for include:</a:t>
            </a:r>
          </a:p>
          <a:p>
            <a:pPr lvl="1"/>
            <a:r>
              <a:rPr lang="en-US" dirty="0" smtClean="0"/>
              <a:t>Divided by</a:t>
            </a:r>
          </a:p>
          <a:p>
            <a:pPr lvl="1"/>
            <a:r>
              <a:rPr lang="en-US" dirty="0" smtClean="0"/>
              <a:t>Quotient</a:t>
            </a:r>
          </a:p>
          <a:p>
            <a:pPr lvl="1"/>
            <a:r>
              <a:rPr lang="en-US" dirty="0" smtClean="0"/>
              <a:t>Divided into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172200"/>
            <a:ext cx="6553200" cy="457200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</a:t>
            </a:r>
            <a:r>
              <a:rPr lang="en-US" sz="800" dirty="0" err="1" smtClean="0"/>
              <a:t>MEd</a:t>
            </a:r>
            <a:r>
              <a:rPr lang="en-US" sz="800" dirty="0" smtClean="0"/>
              <a:t>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Rules for dividing two rational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Before you begin, you should review rules for dividing positive and negative rational numbers</a:t>
            </a:r>
          </a:p>
          <a:p>
            <a:pPr lvl="1"/>
            <a:r>
              <a:rPr lang="en-US" dirty="0" smtClean="0"/>
              <a:t>Positive * Positive =Positive  (1 *1=1)</a:t>
            </a:r>
          </a:p>
          <a:p>
            <a:pPr lvl="1"/>
            <a:r>
              <a:rPr lang="en-US" dirty="0" smtClean="0"/>
              <a:t>Negative * Negative = Positive (-1 *-1=1)</a:t>
            </a:r>
          </a:p>
          <a:p>
            <a:pPr lvl="1"/>
            <a:r>
              <a:rPr lang="en-US" dirty="0" smtClean="0"/>
              <a:t>Positive * Negative = Negative (1*-1</a:t>
            </a:r>
            <a:r>
              <a:rPr lang="en-US" dirty="0" smtClean="0"/>
              <a:t>= -</a:t>
            </a:r>
            <a:r>
              <a:rPr lang="en-US" dirty="0" smtClean="0"/>
              <a:t>1)</a:t>
            </a:r>
          </a:p>
          <a:p>
            <a:pPr lvl="1"/>
            <a:r>
              <a:rPr lang="en-US" dirty="0" smtClean="0"/>
              <a:t>Negative * Positive = Negative (-1*1</a:t>
            </a:r>
            <a:r>
              <a:rPr lang="en-US" dirty="0" smtClean="0"/>
              <a:t>= -</a:t>
            </a:r>
            <a:r>
              <a:rPr lang="en-US" dirty="0" smtClean="0"/>
              <a:t>1)</a:t>
            </a:r>
          </a:p>
          <a:p>
            <a:endParaRPr lang="en-US" dirty="0" smtClean="0"/>
          </a:p>
          <a:p>
            <a:r>
              <a:rPr lang="en-US" dirty="0" smtClean="0"/>
              <a:t>To divide fractions, you will use the reciprocal or multiplicative inverse of the fractions</a:t>
            </a:r>
          </a:p>
          <a:p>
            <a:endParaRPr lang="en-US" dirty="0" smtClean="0"/>
          </a:p>
          <a:p>
            <a:pPr marL="514350" indent="-514350" algn="ctr">
              <a:buNone/>
            </a:pPr>
            <a:endParaRPr lang="en-US" u="sng" dirty="0" smtClean="0"/>
          </a:p>
          <a:p>
            <a:pPr marL="514350" indent="-514350">
              <a:buAutoNum type="arabicPlain" startAt="7"/>
            </a:pPr>
            <a:endParaRPr lang="en-US" u="sng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150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Footer Placeholder 3"/>
          <p:cNvSpPr>
            <a:spLocks noGrp="1"/>
          </p:cNvSpPr>
          <p:nvPr/>
        </p:nvSpPr>
        <p:spPr>
          <a:xfrm>
            <a:off x="533400" y="6248400"/>
            <a:ext cx="66294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</a:t>
            </a:r>
            <a:r>
              <a:rPr lang="en-US" sz="800" dirty="0" err="1" smtClean="0"/>
              <a:t>MEd</a:t>
            </a:r>
            <a:r>
              <a:rPr lang="en-US" sz="800" dirty="0" smtClean="0"/>
              <a:t>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Reciprocals or Multiplicative inverse</a:t>
            </a:r>
            <a:endParaRPr lang="en-US" dirty="0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50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4057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510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048000"/>
            <a:ext cx="3067050" cy="962025"/>
          </a:xfrm>
          <a:prstGeom prst="rect">
            <a:avLst/>
          </a:prstGeom>
          <a:noFill/>
        </p:spPr>
      </p:pic>
      <p:sp>
        <p:nvSpPr>
          <p:cNvPr id="60" name="TextBox 59"/>
          <p:cNvSpPr txBox="1"/>
          <p:nvPr/>
        </p:nvSpPr>
        <p:spPr>
          <a:xfrm>
            <a:off x="609600" y="21336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yriad Pro"/>
              </a:rPr>
              <a:t>To find the reciprocal of a fraction, switch the numerator and denominator. </a:t>
            </a:r>
            <a:endParaRPr lang="en-US" dirty="0">
              <a:latin typeface="Myriad Pro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4343400"/>
            <a:ext cx="2971800" cy="962025"/>
          </a:xfrm>
          <a:prstGeom prst="rect">
            <a:avLst/>
          </a:prstGeom>
          <a:noFill/>
        </p:spPr>
      </p:pic>
      <p:sp>
        <p:nvSpPr>
          <p:cNvPr id="63" name="TextBox 62"/>
          <p:cNvSpPr txBox="1"/>
          <p:nvPr/>
        </p:nvSpPr>
        <p:spPr>
          <a:xfrm>
            <a:off x="5715000" y="2895600"/>
            <a:ext cx="3276600" cy="175432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Myriad Pro"/>
              </a:rPr>
              <a:t>Note:  </a:t>
            </a:r>
            <a:r>
              <a:rPr lang="en-US" dirty="0" smtClean="0">
                <a:latin typeface="Myriad Pro"/>
              </a:rPr>
              <a:t>Whole numbers have a denominator of 1. Most often, this is not written, for students that are confused by this, please add the denominator of 1 for clarification. </a:t>
            </a:r>
            <a:endParaRPr lang="en-US" dirty="0">
              <a:latin typeface="Myriad Pro"/>
            </a:endParaRPr>
          </a:p>
        </p:txBody>
      </p:sp>
      <p:sp>
        <p:nvSpPr>
          <p:cNvPr id="23" name="Footer Placeholder 3"/>
          <p:cNvSpPr>
            <a:spLocks noGrp="1"/>
          </p:cNvSpPr>
          <p:nvPr/>
        </p:nvSpPr>
        <p:spPr>
          <a:xfrm>
            <a:off x="533400" y="6248400"/>
            <a:ext cx="6553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</a:t>
            </a:r>
            <a:r>
              <a:rPr lang="en-US" sz="800" dirty="0" err="1" smtClean="0"/>
              <a:t>MEd</a:t>
            </a:r>
            <a:r>
              <a:rPr lang="en-US" sz="800" dirty="0" smtClean="0"/>
              <a:t>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4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Dividing fractions</a:t>
            </a:r>
            <a:endParaRPr lang="en-US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-76200" y="-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-76200" y="-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-76200" y="-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150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43400" y="19050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Myriad Pro"/>
              </a:rPr>
              <a:t>Step 1: </a:t>
            </a:r>
            <a:r>
              <a:rPr lang="en-US" sz="1400" dirty="0" smtClean="0">
                <a:latin typeface="Myriad Pro"/>
              </a:rPr>
              <a:t>find the reciprocal of original problem</a:t>
            </a:r>
            <a:endParaRPr lang="en-US" sz="1400" dirty="0">
              <a:latin typeface="Myriad Pro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19800" y="4572000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Myriad Pro"/>
              </a:rPr>
              <a:t>Step 2: </a:t>
            </a:r>
            <a:r>
              <a:rPr lang="en-US" sz="1400" dirty="0" smtClean="0">
                <a:latin typeface="Myriad Pro"/>
              </a:rPr>
              <a:t>multiply numerators and denominators </a:t>
            </a:r>
            <a:endParaRPr lang="en-US" sz="1400" dirty="0">
              <a:latin typeface="Myriad Pro"/>
            </a:endParaRPr>
          </a:p>
        </p:txBody>
      </p:sp>
      <p:cxnSp>
        <p:nvCxnSpPr>
          <p:cNvPr id="21" name="Straight Arrow Connector 20"/>
          <p:cNvCxnSpPr>
            <a:stCxn id="17" idx="2"/>
          </p:cNvCxnSpPr>
          <p:nvPr/>
        </p:nvCxnSpPr>
        <p:spPr>
          <a:xfrm flipH="1">
            <a:off x="5334000" y="2428220"/>
            <a:ext cx="495300" cy="772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9" idx="1"/>
          </p:cNvCxnSpPr>
          <p:nvPr/>
        </p:nvCxnSpPr>
        <p:spPr>
          <a:xfrm flipH="1" flipV="1">
            <a:off x="4953000" y="4191000"/>
            <a:ext cx="1066800" cy="750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9" idx="1"/>
          </p:cNvCxnSpPr>
          <p:nvPr/>
        </p:nvCxnSpPr>
        <p:spPr>
          <a:xfrm flipH="1" flipV="1">
            <a:off x="5029200" y="4648200"/>
            <a:ext cx="990600" cy="293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-76200" y="-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2819400"/>
            <a:ext cx="1714500" cy="1047750"/>
          </a:xfrm>
          <a:prstGeom prst="rect">
            <a:avLst/>
          </a:prstGeom>
          <a:noFill/>
        </p:spPr>
      </p:pic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-76200" y="-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-76200" y="-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3962400"/>
            <a:ext cx="1352550" cy="1047750"/>
          </a:xfrm>
          <a:prstGeom prst="rect">
            <a:avLst/>
          </a:prstGeom>
          <a:noFill/>
        </p:spPr>
      </p:pic>
      <p:sp>
        <p:nvSpPr>
          <p:cNvPr id="20" name="Footer Placeholder 3"/>
          <p:cNvSpPr>
            <a:spLocks noGrp="1"/>
          </p:cNvSpPr>
          <p:nvPr/>
        </p:nvSpPr>
        <p:spPr>
          <a:xfrm>
            <a:off x="533400" y="62484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</a:t>
            </a:r>
            <a:r>
              <a:rPr lang="en-US" sz="800" dirty="0" err="1" smtClean="0"/>
              <a:t>MEd</a:t>
            </a:r>
            <a:r>
              <a:rPr lang="en-US" sz="800" dirty="0" smtClean="0"/>
              <a:t>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4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Dividing an integer by a mixed number</a:t>
            </a:r>
            <a:endParaRPr lang="en-US" dirty="0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1504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4305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52400" y="31242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Myriad Pro"/>
              </a:rPr>
              <a:t>Step 1: </a:t>
            </a:r>
            <a:r>
              <a:rPr lang="en-US" sz="1600" dirty="0" smtClean="0">
                <a:latin typeface="Myriad Pro"/>
              </a:rPr>
              <a:t>convert mixed number to an improper fraction</a:t>
            </a:r>
            <a:endParaRPr lang="en-US" sz="1600" dirty="0">
              <a:latin typeface="Myriad Pro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05400" y="4114800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Myriad Pro"/>
              </a:rPr>
              <a:t>Step 2: </a:t>
            </a:r>
            <a:r>
              <a:rPr lang="en-US" sz="1600" dirty="0" smtClean="0">
                <a:latin typeface="Myriad Pro"/>
              </a:rPr>
              <a:t>find the reciprocal</a:t>
            </a:r>
            <a:endParaRPr lang="en-US" sz="1600" dirty="0">
              <a:latin typeface="Myriad Pro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29200" y="51054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Myriad Pro"/>
              </a:rPr>
              <a:t>Step 3: </a:t>
            </a:r>
            <a:r>
              <a:rPr lang="en-US" sz="1600" dirty="0" smtClean="0">
                <a:latin typeface="Myriad Pro"/>
              </a:rPr>
              <a:t>multiply numerators and denominators</a:t>
            </a:r>
            <a:endParaRPr lang="en-US" sz="1600" dirty="0">
              <a:latin typeface="Myriad Pro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057400" y="3962400"/>
            <a:ext cx="533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0" idx="1"/>
          </p:cNvCxnSpPr>
          <p:nvPr/>
        </p:nvCxnSpPr>
        <p:spPr>
          <a:xfrm flipH="1">
            <a:off x="3886200" y="4284077"/>
            <a:ext cx="1219200" cy="2879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30" idx="1"/>
          </p:cNvCxnSpPr>
          <p:nvPr/>
        </p:nvCxnSpPr>
        <p:spPr>
          <a:xfrm flipH="1">
            <a:off x="3733800" y="4284077"/>
            <a:ext cx="1371600" cy="10499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3124200"/>
            <a:ext cx="1114425" cy="962025"/>
          </a:xfrm>
          <a:prstGeom prst="rect">
            <a:avLst/>
          </a:prstGeom>
          <a:noFill/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4267200"/>
            <a:ext cx="1352550" cy="962025"/>
          </a:xfrm>
          <a:prstGeom prst="rect">
            <a:avLst/>
          </a:prstGeom>
          <a:noFill/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5029200"/>
            <a:ext cx="2076450" cy="1047750"/>
          </a:xfrm>
          <a:prstGeom prst="rect">
            <a:avLst/>
          </a:prstGeom>
          <a:noFill/>
        </p:spPr>
      </p:pic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2381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4" name="Straight Arrow Connector 53"/>
          <p:cNvCxnSpPr>
            <a:stCxn id="31" idx="1"/>
          </p:cNvCxnSpPr>
          <p:nvPr/>
        </p:nvCxnSpPr>
        <p:spPr>
          <a:xfrm flipH="1">
            <a:off x="4648200" y="5397788"/>
            <a:ext cx="381000" cy="124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Explosion 1 54"/>
          <p:cNvSpPr/>
          <p:nvPr/>
        </p:nvSpPr>
        <p:spPr>
          <a:xfrm>
            <a:off x="4267200" y="914400"/>
            <a:ext cx="4038600" cy="3048000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5181600" y="1828800"/>
            <a:ext cx="2438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yriad Pro"/>
              </a:rPr>
              <a:t>Don’t forget to review the rules for multiplying positive and negative numbers</a:t>
            </a:r>
            <a:endParaRPr lang="en-US" sz="1600" dirty="0">
              <a:latin typeface="Myriad Pro"/>
            </a:endParaRPr>
          </a:p>
        </p:txBody>
      </p:sp>
      <p:sp>
        <p:nvSpPr>
          <p:cNvPr id="32" name="Footer Placeholder 3"/>
          <p:cNvSpPr>
            <a:spLocks noGrp="1"/>
          </p:cNvSpPr>
          <p:nvPr/>
        </p:nvSpPr>
        <p:spPr>
          <a:xfrm>
            <a:off x="533400" y="6248400"/>
            <a:ext cx="64008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</a:t>
            </a:r>
            <a:r>
              <a:rPr lang="en-US" sz="800" dirty="0" err="1" smtClean="0"/>
              <a:t>MEd</a:t>
            </a:r>
            <a:r>
              <a:rPr lang="en-US" sz="800" dirty="0" smtClean="0"/>
              <a:t>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5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Begin instruction using visual models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Start with a recipe, identify how many portions the recipe makes (For example, this makes enough for 4). Create a word problem or scenario that requires students to divide the recipe in half for fewer people.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248400"/>
            <a:ext cx="64008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</a:t>
            </a:r>
            <a:r>
              <a:rPr lang="en-US" sz="800" dirty="0" err="1" smtClean="0"/>
              <a:t>MEd</a:t>
            </a:r>
            <a:r>
              <a:rPr lang="en-US" sz="800" dirty="0" smtClean="0"/>
              <a:t>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Dividing fractions address the following 5</a:t>
            </a:r>
            <a:r>
              <a:rPr lang="en-US" baseline="30000" dirty="0" smtClean="0"/>
              <a:t>th</a:t>
            </a:r>
            <a:r>
              <a:rPr lang="en-US" dirty="0" smtClean="0"/>
              <a:t> grade Core Content Connectors</a:t>
            </a:r>
          </a:p>
          <a:p>
            <a:pPr lvl="1"/>
            <a:r>
              <a:rPr lang="en-US" smtClean="0"/>
              <a:t>5.NO.2b3 </a:t>
            </a:r>
            <a:r>
              <a:rPr lang="en-US" dirty="0" smtClean="0"/>
              <a:t>Multiply or divide fractions</a:t>
            </a:r>
          </a:p>
          <a:p>
            <a:pPr lvl="1"/>
            <a:r>
              <a:rPr lang="en-US" dirty="0" smtClean="0"/>
              <a:t>5.NO.2c2 Solve word problems involving the addition, subtraction, multiplication, or division of fractions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/>
        </p:nvSpPr>
        <p:spPr>
          <a:xfrm>
            <a:off x="533400" y="6248400"/>
            <a:ext cx="6553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</a:t>
            </a:r>
            <a:r>
              <a:rPr lang="en-US" sz="800" dirty="0" err="1" smtClean="0"/>
              <a:t>MEd</a:t>
            </a:r>
            <a:r>
              <a:rPr lang="en-US" sz="800" dirty="0" smtClean="0"/>
              <a:t>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CSC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55D2FD-56A4-4261-86F3-FB5AC77E35B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83D81D1-CA2B-48E5-B8CD-48855CBDB2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7F0091-2084-456E-961E-6EB7891AD6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NCSC theme</Template>
  <TotalTime>656</TotalTime>
  <Words>849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NCSC theme</vt:lpstr>
      <vt:lpstr>Division with Fractions</vt:lpstr>
      <vt:lpstr>Words and Math</vt:lpstr>
      <vt:lpstr>Rules for dividing two rational numbers</vt:lpstr>
      <vt:lpstr>Reciprocals or Multiplicative inverse</vt:lpstr>
      <vt:lpstr>Dividing fractions</vt:lpstr>
      <vt:lpstr>Dividing an integer by a mixed number</vt:lpstr>
      <vt:lpstr>Ideas for application</vt:lpstr>
      <vt:lpstr>Making connections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 in the Coordinate Plane</dc:title>
  <dc:creator>bsmit224</dc:creator>
  <cp:lastModifiedBy>edCount</cp:lastModifiedBy>
  <cp:revision>83</cp:revision>
  <dcterms:created xsi:type="dcterms:W3CDTF">2011-10-26T16:18:28Z</dcterms:created>
  <dcterms:modified xsi:type="dcterms:W3CDTF">2013-11-06T15:59:05Z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