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comments/comment3.xml" ContentType="application/vnd.openxmlformats-officedocument.presentationml.comments+xml"/>
  <Override PartName="/ppt/theme/theme1.xml" ContentType="application/vnd.openxmlformats-officedocument.theme+xml"/>
  <Override PartName="/ppt/commentAuthors.xml" ContentType="application/vnd.openxmlformats-officedocument.presentationml.commentAuthors+xml"/>
  <Override PartName="/ppt/comments/comment2.xml" ContentType="application/vnd.openxmlformats-officedocument.presentationml.comments+xml"/>
  <Override PartName="/ppt/comments/comment1.xml" ContentType="application/vnd.openxmlformats-officedocument.presentationml.comment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4" r:id="rId4"/>
    <p:sldId id="262" r:id="rId5"/>
    <p:sldId id="265" r:id="rId6"/>
    <p:sldId id="263"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polly" initials="a" lastIdx="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2-12T12:04:19.652" idx="4">
    <p:pos x="3334" y="733"/>
    <p:text>this is the same as before... I would just take out the 2nd slide...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1-12-12T12:05:59.055" idx="5">
    <p:pos x="1745" y="733"/>
    <p:text>Setting up proportions to match word problems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1-12-12T12:09:03.501" idx="6">
    <p:pos x="4276" y="1248"/>
    <p:text>manipulatives to act this out... 
diagrams/pictures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0AB05D-DFAB-49E3-99E6-6650C2EA41E9}" type="datetimeFigureOut">
              <a:rPr lang="en-US" smtClean="0"/>
              <a:pPr/>
              <a:t>5/14/2013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BDDB1E-B6DF-45DE-B292-53E77B778A6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0AB05D-DFAB-49E3-99E6-6650C2EA41E9}"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DDB1E-B6DF-45DE-B292-53E77B778A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0AB05D-DFAB-49E3-99E6-6650C2EA41E9}"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DDB1E-B6DF-45DE-B292-53E77B778A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0AB05D-DFAB-49E3-99E6-6650C2EA41E9}"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DDB1E-B6DF-45DE-B292-53E77B778A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0AB05D-DFAB-49E3-99E6-6650C2EA41E9}"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DDB1E-B6DF-45DE-B292-53E77B778A6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0AB05D-DFAB-49E3-99E6-6650C2EA41E9}"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DDB1E-B6DF-45DE-B292-53E77B778A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0AB05D-DFAB-49E3-99E6-6650C2EA41E9}" type="datetimeFigureOut">
              <a:rPr lang="en-US" smtClean="0"/>
              <a:pPr/>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BDDB1E-B6DF-45DE-B292-53E77B778A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0AB05D-DFAB-49E3-99E6-6650C2EA41E9}" type="datetimeFigureOut">
              <a:rPr lang="en-US" smtClean="0"/>
              <a:pPr/>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BDDB1E-B6DF-45DE-B292-53E77B778A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AB05D-DFAB-49E3-99E6-6650C2EA41E9}" type="datetimeFigureOut">
              <a:rPr lang="en-US" smtClean="0"/>
              <a:pPr/>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BDDB1E-B6DF-45DE-B292-53E77B778A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0AB05D-DFAB-49E3-99E6-6650C2EA41E9}"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DDB1E-B6DF-45DE-B292-53E77B778A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0AB05D-DFAB-49E3-99E6-6650C2EA41E9}"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BDDB1E-B6DF-45DE-B292-53E77B778A6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0AB05D-DFAB-49E3-99E6-6650C2EA41E9}" type="datetimeFigureOut">
              <a:rPr lang="en-US" smtClean="0"/>
              <a:pPr/>
              <a:t>5/14/2013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BDDB1E-B6DF-45DE-B292-53E77B778A6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usan.Weigert@Ed.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usan.Weigert@Ed.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Susan.Weigert@Ed.gov"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comments" Target="../comments/commen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hyperlink" Target="mailto:Susan.Weigert@Ed.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usan.Weigert@Ed.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Proportions</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nvSpPr>
        <p:spPr>
          <a:xfrm>
            <a:off x="533400" y="6248400"/>
            <a:ext cx="8077200" cy="365125"/>
          </a:xfrm>
          <a:prstGeom prst="rect">
            <a:avLst/>
          </a:prstGeom>
        </p:spPr>
        <p:txBody>
          <a:bodyPr vert="horz" lIns="0" tIns="0" rIns="0" bIns="0"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2"/>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proportion?</a:t>
            </a:r>
            <a:endParaRPr lang="en-US" dirty="0"/>
          </a:p>
        </p:txBody>
      </p:sp>
      <p:sp>
        <p:nvSpPr>
          <p:cNvPr id="5" name="Content Placeholder 4"/>
          <p:cNvSpPr>
            <a:spLocks noGrp="1"/>
          </p:cNvSpPr>
          <p:nvPr>
            <p:ph idx="1"/>
          </p:nvPr>
        </p:nvSpPr>
        <p:spPr/>
        <p:txBody>
          <a:bodyPr/>
          <a:lstStyle/>
          <a:p>
            <a:r>
              <a:rPr lang="en-US" dirty="0" smtClean="0"/>
              <a:t>A proportion is an equation that says two ratios are equivalent</a:t>
            </a:r>
          </a:p>
          <a:p>
            <a:endParaRPr lang="en-US" dirty="0" smtClean="0"/>
          </a:p>
          <a:p>
            <a:pPr>
              <a:buNone/>
            </a:pPr>
            <a:endParaRPr lang="en-US" dirty="0" smtClean="0"/>
          </a:p>
        </p:txBody>
      </p:sp>
      <p:sp>
        <p:nvSpPr>
          <p:cNvPr id="8" name="Footer Placeholder 3"/>
          <p:cNvSpPr>
            <a:spLocks noGrp="1"/>
          </p:cNvSpPr>
          <p:nvPr/>
        </p:nvSpPr>
        <p:spPr>
          <a:xfrm>
            <a:off x="533400" y="6248400"/>
            <a:ext cx="8077200" cy="365125"/>
          </a:xfrm>
          <a:prstGeom prst="rect">
            <a:avLst/>
          </a:prstGeom>
        </p:spPr>
        <p:txBody>
          <a:bodyPr vert="horz" lIns="0" tIns="0" rIns="0" bIns="0"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2"/>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5"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14800" y="2819400"/>
            <a:ext cx="638175" cy="819150"/>
          </a:xfrm>
          <a:prstGeom prst="rect">
            <a:avLst/>
          </a:prstGeom>
          <a:noFill/>
        </p:spPr>
      </p:pic>
      <p:sp>
        <p:nvSpPr>
          <p:cNvPr id="153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Proportions</a:t>
            </a:r>
            <a:endParaRPr lang="en-US" dirty="0"/>
          </a:p>
        </p:txBody>
      </p:sp>
      <p:sp>
        <p:nvSpPr>
          <p:cNvPr id="3" name="Content Placeholder 2"/>
          <p:cNvSpPr>
            <a:spLocks noGrp="1"/>
          </p:cNvSpPr>
          <p:nvPr>
            <p:ph idx="1"/>
          </p:nvPr>
        </p:nvSpPr>
        <p:spPr/>
        <p:txBody>
          <a:bodyPr/>
          <a:lstStyle/>
          <a:p>
            <a:r>
              <a:rPr lang="en-US" dirty="0" smtClean="0"/>
              <a:t>One way to solve a proportion is to multiply and use the cross products</a:t>
            </a:r>
          </a:p>
          <a:p>
            <a:endParaRPr lang="en-US" dirty="0" smtClean="0"/>
          </a:p>
          <a:p>
            <a:r>
              <a:rPr lang="en-US" dirty="0" smtClean="0"/>
              <a:t>The cross products will always equal each other in a proportion. </a:t>
            </a:r>
          </a:p>
          <a:p>
            <a:endParaRPr lang="en-US" dirty="0" smtClean="0">
              <a:solidFill>
                <a:srgbClr val="FF0000"/>
              </a:solidFill>
            </a:endParaRPr>
          </a:p>
          <a:p>
            <a:endParaRPr lang="en-US" dirty="0" smtClean="0">
              <a:solidFill>
                <a:srgbClr val="FF0000"/>
              </a:solidFill>
            </a:endParaRPr>
          </a:p>
          <a:p>
            <a:endParaRPr lang="en-US" dirty="0"/>
          </a:p>
        </p:txBody>
      </p:sp>
      <p:pic>
        <p:nvPicPr>
          <p:cNvPr id="4"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62400" y="4953000"/>
            <a:ext cx="1543050" cy="600075"/>
          </a:xfrm>
          <a:prstGeom prst="rect">
            <a:avLst/>
          </a:prstGeom>
          <a:noFill/>
        </p:spPr>
      </p:pic>
      <p:sp>
        <p:nvSpPr>
          <p:cNvPr id="5" name="TextBox 4"/>
          <p:cNvSpPr txBox="1"/>
          <p:nvPr/>
        </p:nvSpPr>
        <p:spPr>
          <a:xfrm>
            <a:off x="5334000" y="5715000"/>
            <a:ext cx="2209800" cy="369332"/>
          </a:xfrm>
          <a:prstGeom prst="rect">
            <a:avLst/>
          </a:prstGeom>
          <a:noFill/>
        </p:spPr>
        <p:txBody>
          <a:bodyPr wrap="square" rtlCol="0">
            <a:spAutoFit/>
          </a:bodyPr>
          <a:lstStyle/>
          <a:p>
            <a:r>
              <a:rPr lang="en-US" dirty="0" smtClean="0"/>
              <a:t>Cross products</a:t>
            </a:r>
            <a:endParaRPr lang="en-US" dirty="0"/>
          </a:p>
        </p:txBody>
      </p:sp>
      <p:cxnSp>
        <p:nvCxnSpPr>
          <p:cNvPr id="6" name="Straight Arrow Connector 5"/>
          <p:cNvCxnSpPr/>
          <p:nvPr/>
        </p:nvCxnSpPr>
        <p:spPr>
          <a:xfrm flipH="1" flipV="1">
            <a:off x="5257800" y="5334000"/>
            <a:ext cx="3810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7"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4876800"/>
            <a:ext cx="638175" cy="8191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Solving proportions with a missing variable: An example</a:t>
            </a:r>
            <a:endParaRPr lang="en-US" dirty="0"/>
          </a:p>
        </p:txBody>
      </p:sp>
      <p:pic>
        <p:nvPicPr>
          <p:cNvPr id="19460"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29000" y="3200400"/>
            <a:ext cx="752475" cy="866775"/>
          </a:xfrm>
          <a:prstGeom prst="rect">
            <a:avLst/>
          </a:prstGeom>
          <a:noFill/>
        </p:spPr>
      </p:pic>
      <p:pic>
        <p:nvPicPr>
          <p:cNvPr id="1945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4114800"/>
            <a:ext cx="1676400" cy="600075"/>
          </a:xfrm>
          <a:prstGeom prst="rect">
            <a:avLst/>
          </a:prstGeom>
          <a:noFill/>
        </p:spPr>
      </p:pic>
      <p:pic>
        <p:nvPicPr>
          <p:cNvPr id="1945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76600" y="5105400"/>
            <a:ext cx="895350" cy="600075"/>
          </a:xfrm>
          <a:prstGeom prst="rect">
            <a:avLst/>
          </a:prstGeom>
          <a:noFill/>
        </p:spPr>
      </p:pic>
      <p:pic>
        <p:nvPicPr>
          <p:cNvPr id="19457"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407764" y="5715000"/>
            <a:ext cx="619125" cy="600075"/>
          </a:xfrm>
          <a:prstGeom prst="rect">
            <a:avLst/>
          </a:prstGeom>
          <a:noFill/>
        </p:spPr>
      </p:pic>
      <p:sp>
        <p:nvSpPr>
          <p:cNvPr id="194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2" name="Rectangle 6"/>
          <p:cNvSpPr>
            <a:spLocks noChangeArrowheads="1"/>
          </p:cNvSpPr>
          <p:nvPr/>
        </p:nvSpPr>
        <p:spPr bwMode="auto">
          <a:xfrm>
            <a:off x="0" y="1323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9463" name="Rectangle 7"/>
          <p:cNvSpPr>
            <a:spLocks noChangeArrowheads="1"/>
          </p:cNvSpPr>
          <p:nvPr/>
        </p:nvSpPr>
        <p:spPr bwMode="auto">
          <a:xfrm>
            <a:off x="0" y="1924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9464" name="Rectangle 8"/>
          <p:cNvSpPr>
            <a:spLocks noChangeArrowheads="1"/>
          </p:cNvSpPr>
          <p:nvPr/>
        </p:nvSpPr>
        <p:spPr bwMode="auto">
          <a:xfrm>
            <a:off x="0" y="2524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9465" name="Rectangle 9"/>
          <p:cNvSpPr>
            <a:spLocks noChangeArrowheads="1"/>
          </p:cNvSpPr>
          <p:nvPr/>
        </p:nvSpPr>
        <p:spPr bwMode="auto">
          <a:xfrm>
            <a:off x="0" y="3124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3" name="TextBox 12"/>
          <p:cNvSpPr txBox="1"/>
          <p:nvPr/>
        </p:nvSpPr>
        <p:spPr>
          <a:xfrm>
            <a:off x="152400" y="3581400"/>
            <a:ext cx="2286000" cy="646331"/>
          </a:xfrm>
          <a:prstGeom prst="rect">
            <a:avLst/>
          </a:prstGeom>
          <a:noFill/>
        </p:spPr>
        <p:txBody>
          <a:bodyPr wrap="square" rtlCol="0">
            <a:spAutoFit/>
          </a:bodyPr>
          <a:lstStyle/>
          <a:p>
            <a:r>
              <a:rPr lang="en-US" dirty="0" smtClean="0"/>
              <a:t>Step 1: rewrite using cross products</a:t>
            </a:r>
            <a:endParaRPr lang="en-US" dirty="0"/>
          </a:p>
        </p:txBody>
      </p:sp>
      <p:cxnSp>
        <p:nvCxnSpPr>
          <p:cNvPr id="14" name="Straight Arrow Connector 13"/>
          <p:cNvCxnSpPr>
            <a:stCxn id="13" idx="3"/>
          </p:cNvCxnSpPr>
          <p:nvPr/>
        </p:nvCxnSpPr>
        <p:spPr>
          <a:xfrm flipV="1">
            <a:off x="2438400" y="3581400"/>
            <a:ext cx="914400" cy="3231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2438400" y="3886200"/>
            <a:ext cx="5334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4724400" y="4724400"/>
            <a:ext cx="3657600" cy="646331"/>
          </a:xfrm>
          <a:prstGeom prst="rect">
            <a:avLst/>
          </a:prstGeom>
          <a:noFill/>
        </p:spPr>
        <p:txBody>
          <a:bodyPr wrap="square" rtlCol="0">
            <a:spAutoFit/>
          </a:bodyPr>
          <a:lstStyle/>
          <a:p>
            <a:r>
              <a:rPr lang="en-US" dirty="0" smtClean="0"/>
              <a:t>Step 2: find the products of both sides</a:t>
            </a:r>
            <a:endParaRPr lang="en-US" dirty="0"/>
          </a:p>
        </p:txBody>
      </p:sp>
      <p:sp>
        <p:nvSpPr>
          <p:cNvPr id="19" name="TextBox 18"/>
          <p:cNvSpPr txBox="1"/>
          <p:nvPr/>
        </p:nvSpPr>
        <p:spPr>
          <a:xfrm>
            <a:off x="4953000" y="5562600"/>
            <a:ext cx="3657600" cy="646331"/>
          </a:xfrm>
          <a:prstGeom prst="rect">
            <a:avLst/>
          </a:prstGeom>
          <a:noFill/>
        </p:spPr>
        <p:txBody>
          <a:bodyPr wrap="square" rtlCol="0">
            <a:spAutoFit/>
          </a:bodyPr>
          <a:lstStyle/>
          <a:p>
            <a:r>
              <a:rPr lang="en-US" dirty="0" smtClean="0"/>
              <a:t>Step 3: isolate variable solving for x (dividing both sides by 8)</a:t>
            </a:r>
            <a:endParaRPr lang="en-US" dirty="0"/>
          </a:p>
        </p:txBody>
      </p:sp>
      <p:cxnSp>
        <p:nvCxnSpPr>
          <p:cNvPr id="21" name="Straight Arrow Connector 20"/>
          <p:cNvCxnSpPr/>
          <p:nvPr/>
        </p:nvCxnSpPr>
        <p:spPr>
          <a:xfrm flipH="1">
            <a:off x="4191000" y="5181600"/>
            <a:ext cx="533400" cy="578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H="1" flipV="1">
            <a:off x="4191000" y="5867400"/>
            <a:ext cx="685800" cy="183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Footer Placeholder 3"/>
          <p:cNvSpPr>
            <a:spLocks noGrp="1"/>
          </p:cNvSpPr>
          <p:nvPr/>
        </p:nvSpPr>
        <p:spPr>
          <a:xfrm>
            <a:off x="533400" y="6324600"/>
            <a:ext cx="8077200" cy="365125"/>
          </a:xfrm>
          <a:prstGeom prst="rect">
            <a:avLst/>
          </a:prstGeom>
        </p:spPr>
        <p:txBody>
          <a:bodyPr vert="horz" lIns="0" tIns="0" rIns="0" bIns="0"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6"/>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sp>
        <p:nvSpPr>
          <p:cNvPr id="20" name="TextBox 19"/>
          <p:cNvSpPr txBox="1"/>
          <p:nvPr/>
        </p:nvSpPr>
        <p:spPr>
          <a:xfrm>
            <a:off x="457200" y="1981201"/>
            <a:ext cx="7620000" cy="1015663"/>
          </a:xfrm>
          <a:prstGeom prst="rect">
            <a:avLst/>
          </a:prstGeom>
          <a:noFill/>
        </p:spPr>
        <p:txBody>
          <a:bodyPr wrap="square" rtlCol="0">
            <a:spAutoFit/>
          </a:bodyPr>
          <a:lstStyle/>
          <a:p>
            <a:r>
              <a:rPr lang="en-US" sz="2000" dirty="0" smtClean="0"/>
              <a:t>Problem: 6 cups of flour are needed to make 8 cakes. How many cups of flour are needed to make 12 cakes?</a:t>
            </a:r>
          </a:p>
          <a:p>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Solving Proportions: Using scale factor</a:t>
            </a:r>
            <a:endParaRPr lang="en-US" dirty="0"/>
          </a:p>
        </p:txBody>
      </p:sp>
      <p:sp>
        <p:nvSpPr>
          <p:cNvPr id="3" name="Content Placeholder 2"/>
          <p:cNvSpPr>
            <a:spLocks noGrp="1"/>
          </p:cNvSpPr>
          <p:nvPr>
            <p:ph idx="1"/>
          </p:nvPr>
        </p:nvSpPr>
        <p:spPr/>
        <p:txBody>
          <a:bodyPr/>
          <a:lstStyle/>
          <a:p>
            <a:r>
              <a:rPr lang="en-US" smtClean="0"/>
              <a:t>Problem: </a:t>
            </a:r>
            <a:endParaRPr lang="en-US" dirty="0" smtClean="0"/>
          </a:p>
          <a:p>
            <a:endParaRPr lang="en-US" dirty="0" smtClean="0"/>
          </a:p>
          <a:p>
            <a:r>
              <a:rPr lang="en-US" dirty="0" smtClean="0"/>
              <a:t>Figure out  8 x _ = 12 and using that number in</a:t>
            </a:r>
          </a:p>
          <a:p>
            <a:endParaRPr lang="en-US" dirty="0" smtClean="0"/>
          </a:p>
          <a:p>
            <a:r>
              <a:rPr lang="en-US" dirty="0" smtClean="0"/>
              <a:t>6 x __ = __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Solving proportional word problems</a:t>
            </a:r>
            <a:endParaRPr lang="en-US" dirty="0"/>
          </a:p>
        </p:txBody>
      </p:sp>
      <p:sp>
        <p:nvSpPr>
          <p:cNvPr id="3" name="Content Placeholder 2"/>
          <p:cNvSpPr>
            <a:spLocks noGrp="1"/>
          </p:cNvSpPr>
          <p:nvPr>
            <p:ph idx="1"/>
          </p:nvPr>
        </p:nvSpPr>
        <p:spPr/>
        <p:txBody>
          <a:bodyPr/>
          <a:lstStyle/>
          <a:p>
            <a:pPr>
              <a:buNone/>
            </a:pPr>
            <a:r>
              <a:rPr lang="en-US" dirty="0" smtClean="0"/>
              <a:t>Problem: A bicyclist rides the first 60 km in 1.5 hours, how many miles will he ride in 6 hours?</a:t>
            </a:r>
            <a:endParaRPr lang="en-US" dirty="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5200" y="3048000"/>
            <a:ext cx="1047750" cy="790575"/>
          </a:xfrm>
          <a:prstGeom prst="rect">
            <a:avLst/>
          </a:prstGeom>
          <a:noFill/>
        </p:spPr>
      </p:pic>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33800" y="3886200"/>
            <a:ext cx="1104900" cy="533400"/>
          </a:xfrm>
          <a:prstGeom prst="rect">
            <a:avLst/>
          </a:prstGeom>
          <a:noFill/>
        </p:spPr>
      </p:pic>
      <p:pic>
        <p:nvPicPr>
          <p:cNvPr id="102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33800" y="4648200"/>
            <a:ext cx="809625" cy="533400"/>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9" name="Rectangle 5"/>
          <p:cNvSpPr>
            <a:spLocks noChangeArrowheads="1"/>
          </p:cNvSpPr>
          <p:nvPr/>
        </p:nvSpPr>
        <p:spPr bwMode="auto">
          <a:xfrm>
            <a:off x="0" y="1247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0" name="Rectangle 6"/>
          <p:cNvSpPr>
            <a:spLocks noChangeArrowheads="1"/>
          </p:cNvSpPr>
          <p:nvPr/>
        </p:nvSpPr>
        <p:spPr bwMode="auto">
          <a:xfrm>
            <a:off x="0" y="1781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1" name="Rectangle 7"/>
          <p:cNvSpPr>
            <a:spLocks noChangeArrowheads="1"/>
          </p:cNvSpPr>
          <p:nvPr/>
        </p:nvSpPr>
        <p:spPr bwMode="auto">
          <a:xfrm>
            <a:off x="0" y="2314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1" name="TextBox 10"/>
          <p:cNvSpPr txBox="1"/>
          <p:nvPr/>
        </p:nvSpPr>
        <p:spPr>
          <a:xfrm>
            <a:off x="762000" y="3200400"/>
            <a:ext cx="2438400" cy="381000"/>
          </a:xfrm>
          <a:prstGeom prst="rect">
            <a:avLst/>
          </a:prstGeom>
          <a:noFill/>
        </p:spPr>
        <p:txBody>
          <a:bodyPr wrap="square" rtlCol="0">
            <a:spAutoFit/>
          </a:bodyPr>
          <a:lstStyle/>
          <a:p>
            <a:r>
              <a:rPr lang="en-US" dirty="0" smtClean="0"/>
              <a:t>Step 1: set up the ratios</a:t>
            </a:r>
            <a:endParaRPr lang="en-US" dirty="0"/>
          </a:p>
        </p:txBody>
      </p:sp>
      <p:sp>
        <p:nvSpPr>
          <p:cNvPr id="12" name="TextBox 11"/>
          <p:cNvSpPr txBox="1"/>
          <p:nvPr/>
        </p:nvSpPr>
        <p:spPr>
          <a:xfrm>
            <a:off x="5410200" y="3810000"/>
            <a:ext cx="2438400" cy="646331"/>
          </a:xfrm>
          <a:prstGeom prst="rect">
            <a:avLst/>
          </a:prstGeom>
          <a:noFill/>
        </p:spPr>
        <p:txBody>
          <a:bodyPr wrap="square" rtlCol="0">
            <a:spAutoFit/>
          </a:bodyPr>
          <a:lstStyle/>
          <a:p>
            <a:r>
              <a:rPr lang="en-US" dirty="0" smtClean="0"/>
              <a:t>Step 2: find the cross products</a:t>
            </a:r>
            <a:endParaRPr lang="en-US" dirty="0"/>
          </a:p>
        </p:txBody>
      </p:sp>
      <p:sp>
        <p:nvSpPr>
          <p:cNvPr id="13" name="TextBox 12"/>
          <p:cNvSpPr txBox="1"/>
          <p:nvPr/>
        </p:nvSpPr>
        <p:spPr>
          <a:xfrm>
            <a:off x="5029200" y="4724400"/>
            <a:ext cx="2438400" cy="646331"/>
          </a:xfrm>
          <a:prstGeom prst="rect">
            <a:avLst/>
          </a:prstGeom>
          <a:noFill/>
        </p:spPr>
        <p:txBody>
          <a:bodyPr wrap="square" rtlCol="0">
            <a:spAutoFit/>
          </a:bodyPr>
          <a:lstStyle/>
          <a:p>
            <a:r>
              <a:rPr lang="en-US" dirty="0" smtClean="0"/>
              <a:t>Step 3: complete the operation</a:t>
            </a:r>
            <a:endParaRPr lang="en-US" dirty="0"/>
          </a:p>
        </p:txBody>
      </p:sp>
      <p:cxnSp>
        <p:nvCxnSpPr>
          <p:cNvPr id="15" name="Straight Arrow Connector 14"/>
          <p:cNvCxnSpPr>
            <a:stCxn id="11" idx="3"/>
          </p:cNvCxnSpPr>
          <p:nvPr/>
        </p:nvCxnSpPr>
        <p:spPr>
          <a:xfrm flipV="1">
            <a:off x="3200400" y="3352800"/>
            <a:ext cx="228600" cy="38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12" idx="1"/>
          </p:cNvCxnSpPr>
          <p:nvPr/>
        </p:nvCxnSpPr>
        <p:spPr>
          <a:xfrm flipH="1" flipV="1">
            <a:off x="4876800" y="4114800"/>
            <a:ext cx="533400" cy="183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13" idx="1"/>
          </p:cNvCxnSpPr>
          <p:nvPr/>
        </p:nvCxnSpPr>
        <p:spPr>
          <a:xfrm flipH="1" flipV="1">
            <a:off x="4572000" y="4876800"/>
            <a:ext cx="457200" cy="1707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for application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personally relevant word problems and use manipulatives to solve…</a:t>
            </a:r>
          </a:p>
          <a:p>
            <a:endParaRPr lang="en-US" dirty="0" smtClean="0"/>
          </a:p>
          <a:p>
            <a:pPr lvl="1"/>
            <a:r>
              <a:rPr lang="en-US" dirty="0" smtClean="0"/>
              <a:t>Bethany has 225 boxes to ship at work. She takes 30 minutes to ship the first 25 boxes. If she continues at the same rate, how long will it take her to ship the rest of the boxes</a:t>
            </a:r>
          </a:p>
          <a:p>
            <a:pPr lvl="1"/>
            <a:endParaRPr lang="en-US" dirty="0" smtClean="0"/>
          </a:p>
          <a:p>
            <a:pPr lvl="1"/>
            <a:r>
              <a:rPr lang="en-US" dirty="0" smtClean="0"/>
              <a:t>You need to catch the bus to the mall. The bus travels at a rate of 10 miles in 20 minutes. At that rate of speed, how long will it take to get to the mall 45 miles away?</a:t>
            </a:r>
            <a:endParaRPr lang="en-US" dirty="0"/>
          </a:p>
        </p:txBody>
      </p:sp>
      <p:sp>
        <p:nvSpPr>
          <p:cNvPr id="4" name="Footer Placeholder 3"/>
          <p:cNvSpPr>
            <a:spLocks noGrp="1"/>
          </p:cNvSpPr>
          <p:nvPr/>
        </p:nvSpPr>
        <p:spPr>
          <a:xfrm>
            <a:off x="533400" y="6324600"/>
            <a:ext cx="8077200" cy="365125"/>
          </a:xfrm>
          <a:prstGeom prst="rect">
            <a:avLst/>
          </a:prstGeom>
        </p:spPr>
        <p:txBody>
          <a:bodyPr vert="horz" lIns="0" tIns="0" rIns="0" bIns="0"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2"/>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connections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Solving proportions addresses the following 6</a:t>
            </a:r>
            <a:r>
              <a:rPr lang="en-US" baseline="30000" dirty="0" smtClean="0"/>
              <a:t>th</a:t>
            </a:r>
            <a:r>
              <a:rPr lang="en-US" dirty="0" smtClean="0"/>
              <a:t> and 7</a:t>
            </a:r>
            <a:r>
              <a:rPr lang="en-US" baseline="30000" dirty="0" smtClean="0"/>
              <a:t>th</a:t>
            </a:r>
            <a:r>
              <a:rPr lang="en-US" dirty="0" smtClean="0"/>
              <a:t> grade Core Content Connectors</a:t>
            </a:r>
          </a:p>
          <a:p>
            <a:pPr lvl="1"/>
            <a:r>
              <a:rPr lang="en-US" dirty="0" smtClean="0"/>
              <a:t>6.PRF.2a3 Use variables to represent two quantities in a real-world problem that change in relationship to one another</a:t>
            </a:r>
          </a:p>
          <a:p>
            <a:pPr lvl="1"/>
            <a:r>
              <a:rPr lang="en-US" dirty="0" smtClean="0"/>
              <a:t>6.PRF.2b5 Use ratios and reasoning to solve real-world mathematical problems</a:t>
            </a:r>
          </a:p>
          <a:p>
            <a:pPr lvl="1"/>
            <a:r>
              <a:rPr lang="en-US" dirty="0" smtClean="0"/>
              <a:t>7.ME.1d1 </a:t>
            </a:r>
            <a:r>
              <a:rPr lang="en-US" dirty="0" smtClean="0"/>
              <a:t>Solve problems that use proportional reasoning with ratios of length and area</a:t>
            </a:r>
          </a:p>
          <a:p>
            <a:pPr lvl="1"/>
            <a:r>
              <a:rPr lang="en-US" dirty="0" smtClean="0"/>
              <a:t>7.PRF.1e1 Determine unit rates associated with ratios of lengths, areas, and other quantities measured in like units</a:t>
            </a:r>
          </a:p>
          <a:p>
            <a:pPr lvl="1"/>
            <a:r>
              <a:rPr lang="en-US" dirty="0" smtClean="0"/>
              <a:t>7.PRF.2a5 Use variables to represent two quantities in a real-world problem that change in relationship to one another</a:t>
            </a:r>
          </a:p>
          <a:p>
            <a:pPr lvl="1"/>
            <a:r>
              <a:rPr lang="en-US" dirty="0" smtClean="0"/>
              <a:t>7.PRF.1f1 </a:t>
            </a:r>
            <a:r>
              <a:rPr lang="en-US" dirty="0" smtClean="0"/>
              <a:t>Use proportional relationships to solve multistep percent problems</a:t>
            </a:r>
          </a:p>
          <a:p>
            <a:pPr lvl="1"/>
            <a:r>
              <a:rPr lang="en-US" smtClean="0"/>
              <a:t>7.PRF.1g1 </a:t>
            </a:r>
            <a:r>
              <a:rPr lang="en-US" dirty="0" smtClean="0"/>
              <a:t>Solve real-world multistep problems using whole numbers</a:t>
            </a:r>
          </a:p>
          <a:p>
            <a:pPr lvl="1"/>
            <a:r>
              <a:rPr lang="en-US" dirty="0" smtClean="0"/>
              <a:t>7.PRF.1g2 Use variables to represent quantities in a real-world or mathematical problems, and construct simple equations and inequalities to solve problems by reasoning about the quantities</a:t>
            </a:r>
          </a:p>
          <a:p>
            <a:pPr lvl="1"/>
            <a:endParaRPr lang="en-US" dirty="0" smtClean="0"/>
          </a:p>
          <a:p>
            <a:pPr lvl="1"/>
            <a:endParaRPr lang="en-US" dirty="0" smtClean="0"/>
          </a:p>
          <a:p>
            <a:endParaRPr lang="en-US" dirty="0"/>
          </a:p>
        </p:txBody>
      </p:sp>
      <p:sp>
        <p:nvSpPr>
          <p:cNvPr id="4" name="Footer Placeholder 3"/>
          <p:cNvSpPr>
            <a:spLocks noGrp="1"/>
          </p:cNvSpPr>
          <p:nvPr/>
        </p:nvSpPr>
        <p:spPr>
          <a:xfrm>
            <a:off x="533400" y="6324600"/>
            <a:ext cx="8077200" cy="365125"/>
          </a:xfrm>
          <a:prstGeom prst="rect">
            <a:avLst/>
          </a:prstGeom>
        </p:spPr>
        <p:txBody>
          <a:bodyPr vert="horz" lIns="0" tIns="0" rIns="0" bIns="0"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2"/>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EA3B4BEBF43C4E9307A9D9FFBE64DB" ma:contentTypeVersion="0" ma:contentTypeDescription="Create a new document." ma:contentTypeScope="" ma:versionID="a61b928dcf51223c359341f5cb5ab50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EED083-B88A-4CCA-B2DF-116F191D318D}"/>
</file>

<file path=customXml/itemProps2.xml><?xml version="1.0" encoding="utf-8"?>
<ds:datastoreItem xmlns:ds="http://schemas.openxmlformats.org/officeDocument/2006/customXml" ds:itemID="{3E574CD5-B4DC-4143-9B78-E27DD009520B}"/>
</file>

<file path=customXml/itemProps3.xml><?xml version="1.0" encoding="utf-8"?>
<ds:datastoreItem xmlns:ds="http://schemas.openxmlformats.org/officeDocument/2006/customXml" ds:itemID="{81217D45-3FB1-43D4-A63C-90313768A987}"/>
</file>

<file path=docProps/app.xml><?xml version="1.0" encoding="utf-8"?>
<Properties xmlns="http://schemas.openxmlformats.org/officeDocument/2006/extended-properties" xmlns:vt="http://schemas.openxmlformats.org/officeDocument/2006/docPropsVTypes">
  <Template>Flow</Template>
  <TotalTime>103</TotalTime>
  <Words>798</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Solving Proportions</vt:lpstr>
      <vt:lpstr>What is proportion?</vt:lpstr>
      <vt:lpstr>Solving Proportions</vt:lpstr>
      <vt:lpstr>Solving proportions with a missing variable: An example</vt:lpstr>
      <vt:lpstr>Solving Proportions: Using scale factor</vt:lpstr>
      <vt:lpstr>Solving proportional word problems</vt:lpstr>
      <vt:lpstr>Ideas for application</vt:lpstr>
      <vt:lpstr>Making connections</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Unit Rates</dc:title>
  <dc:creator>bsmit224</dc:creator>
  <cp:lastModifiedBy>test</cp:lastModifiedBy>
  <cp:revision>19</cp:revision>
  <dcterms:created xsi:type="dcterms:W3CDTF">2011-11-30T14:59:54Z</dcterms:created>
  <dcterms:modified xsi:type="dcterms:W3CDTF">2013-05-14T13:48:02Z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0x01010026EA3B4BEBF43C4E9307A9D9FFBE64DB</vt:lpwstr>
  </property>
</Properties>
</file>