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s/slide8.xml" ContentType="application/vnd.openxmlformats-officedocument.presentationml.slide+xml"/>
  <Override PartName="/ppt/slides/slide11.xml" ContentType="application/vnd.openxmlformats-officedocument.presentationml.slide+xml"/>
  <Override PartName="/ppt/slides/slide10.xml" ContentType="application/vnd.openxmlformats-officedocument.presentationml.slide+xml"/>
  <Override PartName="/ppt/slides/slide9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12.xml" ContentType="application/vnd.openxmlformats-officedocument.presentationml.slide+xml"/>
  <Override PartName="/ppt/slides/slide1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63" r:id="rId4"/>
    <p:sldId id="264" r:id="rId5"/>
    <p:sldId id="265" r:id="rId6"/>
    <p:sldId id="258" r:id="rId7"/>
    <p:sldId id="259" r:id="rId8"/>
    <p:sldId id="266" r:id="rId9"/>
    <p:sldId id="267" r:id="rId10"/>
    <p:sldId id="268" r:id="rId11"/>
    <p:sldId id="261" r:id="rId12"/>
    <p:sldId id="262" r:id="rId1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522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ustomXml" Target="../customXml/item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20" Type="http://schemas.openxmlformats.org/officeDocument/2006/relationships/customXml" Target="../customXml/item3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E57EA63-CE8D-4E36-9470-565773115A58}" type="datetimeFigureOut">
              <a:rPr lang="en-US" smtClean="0"/>
              <a:pPr/>
              <a:t>5/24/2012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114B923C-15DE-40A9-97D8-354C7384C372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1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hyperlink" Target="mailto:Susan.Weigert@Ed.gov" TargetMode="External"/><Relationship Id="rId5" Type="http://schemas.openxmlformats.org/officeDocument/2006/relationships/package" Target="../embeddings/Microsoft_Office_Excel_Worksheet3.xlsx"/><Relationship Id="rId4" Type="http://schemas.openxmlformats.org/officeDocument/2006/relationships/package" Target="../embeddings/Microsoft_Office_Excel_Worksheet2.xlsx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Excel_Worksheet4.xls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hyperlink" Target="mailto:Susan.Weigert@Ed.gov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hyperlink" Target="mailto:Susan.Weigert@Ed.gov" TargetMode="External"/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Linear Functions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Is the function </a:t>
            </a:r>
            <a:r>
              <a:rPr lang="en-US" sz="3600" dirty="0" smtClean="0"/>
              <a:t>linear: </a:t>
            </a:r>
            <a:r>
              <a:rPr lang="en-US" sz="3600" dirty="0" smtClean="0"/>
              <a:t>Graphing calculators</a:t>
            </a:r>
            <a:endParaRPr lang="en-US" sz="3600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 most classrooms, students </a:t>
            </a:r>
            <a:r>
              <a:rPr lang="en-US" dirty="0" smtClean="0"/>
              <a:t>may </a:t>
            </a:r>
            <a:r>
              <a:rPr lang="en-US" dirty="0" smtClean="0"/>
              <a:t>not graphs </a:t>
            </a:r>
            <a:r>
              <a:rPr lang="en-US" dirty="0" smtClean="0"/>
              <a:t>functions </a:t>
            </a:r>
            <a:r>
              <a:rPr lang="en-US" dirty="0" smtClean="0"/>
              <a:t>by hand (especially in high school).  Therefore, it may be beneficial to create a task-</a:t>
            </a:r>
            <a:r>
              <a:rPr lang="en-US" dirty="0" err="1" smtClean="0"/>
              <a:t>anlaysis</a:t>
            </a:r>
            <a:r>
              <a:rPr lang="en-US" dirty="0" smtClean="0"/>
              <a:t> for entering these equations.</a:t>
            </a:r>
          </a:p>
          <a:p>
            <a:endParaRPr lang="en-US" dirty="0" smtClean="0"/>
          </a:p>
          <a:p>
            <a:pPr lvl="1"/>
            <a:r>
              <a:rPr lang="en-US" dirty="0" smtClean="0"/>
              <a:t>May also want to consider color-coding buttons and terms in the equation to assist student with limited numeracy skills</a:t>
            </a:r>
            <a:endParaRPr lang="en-US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Ideas for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Create personally-relevant word problems or contexts</a:t>
            </a:r>
          </a:p>
          <a:p>
            <a:pPr lvl="1"/>
            <a:r>
              <a:rPr lang="en-US" dirty="0" smtClean="0"/>
              <a:t>The amount you pay for gas and the number of gallons</a:t>
            </a:r>
          </a:p>
          <a:p>
            <a:pPr lvl="1"/>
            <a:r>
              <a:rPr lang="en-US" dirty="0" smtClean="0"/>
              <a:t>How much electricity you use and the total of your monthly bill</a:t>
            </a:r>
          </a:p>
          <a:p>
            <a:pPr lvl="1"/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Making connections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Linear functions with exponents addresses the middle and high school Core Content Connectors of </a:t>
            </a:r>
          </a:p>
          <a:p>
            <a:pPr lvl="1"/>
            <a:r>
              <a:rPr lang="en-US" dirty="0" smtClean="0"/>
              <a:t>6.PRF.2a4 Analyze the relationship between the dependent and independent variables using graphs and tables, and relate these to the equation</a:t>
            </a:r>
            <a:endParaRPr lang="en-US" sz="3000" dirty="0" smtClean="0"/>
          </a:p>
          <a:p>
            <a:pPr lvl="1"/>
            <a:r>
              <a:rPr lang="en-US" dirty="0" smtClean="0"/>
              <a:t>8.PRF.2c Given two graphs, describe the function as linear and not linear</a:t>
            </a:r>
            <a:endParaRPr lang="en-US" sz="3000" dirty="0" smtClean="0"/>
          </a:p>
          <a:p>
            <a:pPr lvl="1"/>
            <a:r>
              <a:rPr lang="en-US" dirty="0" smtClean="0"/>
              <a:t>8.PRF.2e1 Distinguish between functions and non-functions, using equations, graphs or tables</a:t>
            </a:r>
            <a:endParaRPr lang="en-US" sz="3000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 smtClean="0"/>
              <a:t>A function is a special mathematical operation demonstrating the relationship between the </a:t>
            </a:r>
            <a:r>
              <a:rPr lang="en-US" sz="2400" b="1" dirty="0" smtClean="0"/>
              <a:t>input </a:t>
            </a:r>
            <a:r>
              <a:rPr lang="en-US" sz="2400" dirty="0" smtClean="0"/>
              <a:t>(also called domain</a:t>
            </a:r>
            <a:r>
              <a:rPr lang="en-US" sz="2400" b="1" dirty="0" smtClean="0"/>
              <a:t>)</a:t>
            </a:r>
            <a:r>
              <a:rPr lang="en-US" sz="2400" dirty="0" smtClean="0"/>
              <a:t> and </a:t>
            </a:r>
            <a:r>
              <a:rPr lang="en-US" sz="2400" b="1" dirty="0" smtClean="0"/>
              <a:t>output </a:t>
            </a:r>
            <a:r>
              <a:rPr lang="en-US" sz="2400" dirty="0" smtClean="0"/>
              <a:t>(also called range) of an expression </a:t>
            </a:r>
          </a:p>
          <a:p>
            <a:pPr lvl="1"/>
            <a:r>
              <a:rPr lang="en-US" sz="1600" dirty="0" smtClean="0"/>
              <a:t>For example,</a:t>
            </a:r>
          </a:p>
          <a:p>
            <a:pPr lvl="2"/>
            <a:r>
              <a:rPr lang="en-US" sz="1500" dirty="0" smtClean="0"/>
              <a:t>The relationship between number of gallons of gas purchased and the total cost of the purchase (see the chart below)</a:t>
            </a:r>
          </a:p>
        </p:txBody>
      </p:sp>
      <p:sp>
        <p:nvSpPr>
          <p:cNvPr id="4" name="Footer Placeholder 3"/>
          <p:cNvSpPr>
            <a:spLocks noGrp="1"/>
          </p:cNvSpPr>
          <p:nvPr/>
        </p:nvSpPr>
        <p:spPr>
          <a:xfrm>
            <a:off x="533400" y="62484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2667000" y="4419600"/>
          <a:ext cx="4114800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 of gallons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Relationship: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per gallon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purchase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$6.00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$9.00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$12.00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4343400"/>
            <a:ext cx="16002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Note: the relationship is constant</a:t>
            </a:r>
            <a:endParaRPr lang="en-US" dirty="0">
              <a:solidFill>
                <a:srgbClr val="FF0000"/>
              </a:solidFill>
            </a:endParaRPr>
          </a:p>
        </p:txBody>
      </p:sp>
      <p:cxnSp>
        <p:nvCxnSpPr>
          <p:cNvPr id="9" name="Straight Arrow Connector 8"/>
          <p:cNvCxnSpPr>
            <a:stCxn id="7" idx="3"/>
          </p:cNvCxnSpPr>
          <p:nvPr/>
        </p:nvCxnSpPr>
        <p:spPr>
          <a:xfrm>
            <a:off x="2209800" y="4805065"/>
            <a:ext cx="2057400" cy="5289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>
            <a:stCxn id="7" idx="3"/>
          </p:cNvCxnSpPr>
          <p:nvPr/>
        </p:nvCxnSpPr>
        <p:spPr>
          <a:xfrm>
            <a:off x="2209800" y="4805065"/>
            <a:ext cx="2057400" cy="224135"/>
          </a:xfrm>
          <a:prstGeom prst="straightConnector1">
            <a:avLst/>
          </a:prstGeom>
          <a:ln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Unlike other mathematical relationships, in </a:t>
            </a:r>
            <a:r>
              <a:rPr lang="en-US" b="1" u="sng" dirty="0" smtClean="0"/>
              <a:t>functions</a:t>
            </a:r>
          </a:p>
          <a:p>
            <a:pPr lvl="1"/>
            <a:r>
              <a:rPr lang="en-US" dirty="0" smtClean="0"/>
              <a:t>The relationship must be one, consistent regardless of the input value </a:t>
            </a:r>
          </a:p>
          <a:p>
            <a:pPr lvl="1"/>
            <a:r>
              <a:rPr lang="en-US" dirty="0" smtClean="0"/>
              <a:t>Function must be true for every possible input value</a:t>
            </a:r>
          </a:p>
          <a:p>
            <a:pPr lvl="1">
              <a:buNone/>
            </a:pPr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  <p:grpSp>
        <p:nvGrpSpPr>
          <p:cNvPr id="34" name="Group 33"/>
          <p:cNvGrpSpPr/>
          <p:nvPr/>
        </p:nvGrpSpPr>
        <p:grpSpPr>
          <a:xfrm>
            <a:off x="685800" y="4038600"/>
            <a:ext cx="4267200" cy="2209800"/>
            <a:chOff x="685800" y="4038600"/>
            <a:chExt cx="3276600" cy="2133600"/>
          </a:xfrm>
        </p:grpSpPr>
        <p:sp>
          <p:nvSpPr>
            <p:cNvPr id="5" name="Oval 4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Oval 5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13" name="Flowchart: Connector 12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Connector 13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" name="Flowchart: Connector 14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6" name="Flowchart: Connector 15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Flowchart: Connector 16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8" name="Flowchart: Connector 17"/>
            <p:cNvSpPr/>
            <p:nvPr/>
          </p:nvSpPr>
          <p:spPr>
            <a:xfrm>
              <a:off x="1143000" y="4724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lowchart: Connector 18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lowchart: Connector 19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lowchart: Connector 20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2" name="Flowchart: Connector 21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4" name="Straight Arrow Connector 23"/>
            <p:cNvCxnSpPr>
              <a:stCxn id="13" idx="0"/>
              <a:endCxn id="22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6" name="Straight Arrow Connector 25"/>
            <p:cNvCxnSpPr>
              <a:stCxn id="18" idx="7"/>
            </p:cNvCxnSpPr>
            <p:nvPr/>
          </p:nvCxnSpPr>
          <p:spPr>
            <a:xfrm>
              <a:off x="1273082" y="4746718"/>
              <a:ext cx="1622518" cy="358682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8" name="Straight Arrow Connector 27"/>
            <p:cNvCxnSpPr>
              <a:stCxn id="21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15" idx="4"/>
            </p:cNvCxnSpPr>
            <p:nvPr/>
          </p:nvCxnSpPr>
          <p:spPr>
            <a:xfrm>
              <a:off x="1143000" y="5334000"/>
              <a:ext cx="24384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2" name="Straight Arrow Connector 31"/>
            <p:cNvCxnSpPr>
              <a:stCxn id="17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3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35" name="TextBox 34"/>
          <p:cNvSpPr txBox="1"/>
          <p:nvPr/>
        </p:nvSpPr>
        <p:spPr>
          <a:xfrm>
            <a:off x="5486400" y="4114800"/>
            <a:ext cx="304800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a function because there is only one output for each input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grpSp>
        <p:nvGrpSpPr>
          <p:cNvPr id="24" name="Group 23"/>
          <p:cNvGrpSpPr/>
          <p:nvPr/>
        </p:nvGrpSpPr>
        <p:grpSpPr>
          <a:xfrm>
            <a:off x="762000" y="2286000"/>
            <a:ext cx="4191000" cy="1752600"/>
            <a:chOff x="685800" y="4038600"/>
            <a:chExt cx="3276600" cy="2133600"/>
          </a:xfrm>
        </p:grpSpPr>
        <p:sp>
          <p:nvSpPr>
            <p:cNvPr id="25" name="Oval 24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6" name="Oval 25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7" name="TextBox 26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28" name="TextBox 27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29" name="Flowchart: Connector 28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Flowchart: Connector 29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Flowchart: Connector 30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Flowchart: Connector 31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Flowchart: Connector 32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4" name="Flowchart: Connector 33"/>
            <p:cNvSpPr/>
            <p:nvPr/>
          </p:nvSpPr>
          <p:spPr>
            <a:xfrm>
              <a:off x="1143000" y="4724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Flowchart: Connector 34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6" name="Flowchart: Connector 35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7" name="Flowchart: Connector 36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8" name="Flowchart: Connector 37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9" name="Straight Arrow Connector 38"/>
            <p:cNvCxnSpPr>
              <a:stCxn id="29" idx="0"/>
              <a:endCxn id="38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Straight Arrow Connector 39"/>
            <p:cNvCxnSpPr>
              <a:stCxn id="34" idx="7"/>
            </p:cNvCxnSpPr>
            <p:nvPr/>
          </p:nvCxnSpPr>
          <p:spPr>
            <a:xfrm flipV="1">
              <a:off x="1273081" y="4627179"/>
              <a:ext cx="1460594" cy="11954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1" name="Straight Arrow Connector 40"/>
            <p:cNvCxnSpPr>
              <a:stCxn id="37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2" name="Straight Arrow Connector 41"/>
            <p:cNvCxnSpPr>
              <a:stCxn id="31" idx="4"/>
            </p:cNvCxnSpPr>
            <p:nvPr/>
          </p:nvCxnSpPr>
          <p:spPr>
            <a:xfrm flipV="1">
              <a:off x="1143000" y="4774324"/>
              <a:ext cx="1590675" cy="559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3" name="Straight Arrow Connector 42"/>
            <p:cNvCxnSpPr>
              <a:stCxn id="33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46" name="TextBox 45"/>
          <p:cNvSpPr txBox="1"/>
          <p:nvPr/>
        </p:nvSpPr>
        <p:spPr>
          <a:xfrm>
            <a:off x="5334000" y="2362200"/>
            <a:ext cx="3505200" cy="923330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 a function because there is only one arrow coming from each of the input</a:t>
            </a:r>
            <a:endParaRPr lang="en-US" dirty="0"/>
          </a:p>
        </p:txBody>
      </p:sp>
      <p:grpSp>
        <p:nvGrpSpPr>
          <p:cNvPr id="47" name="Group 46"/>
          <p:cNvGrpSpPr/>
          <p:nvPr/>
        </p:nvGrpSpPr>
        <p:grpSpPr>
          <a:xfrm>
            <a:off x="685800" y="4343400"/>
            <a:ext cx="4191000" cy="1752600"/>
            <a:chOff x="685800" y="4038600"/>
            <a:chExt cx="3276600" cy="2133600"/>
          </a:xfrm>
        </p:grpSpPr>
        <p:sp>
          <p:nvSpPr>
            <p:cNvPr id="48" name="Oval 47"/>
            <p:cNvSpPr/>
            <p:nvPr/>
          </p:nvSpPr>
          <p:spPr>
            <a:xfrm>
              <a:off x="6858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Oval 48"/>
            <p:cNvSpPr/>
            <p:nvPr/>
          </p:nvSpPr>
          <p:spPr>
            <a:xfrm>
              <a:off x="2514600" y="4038600"/>
              <a:ext cx="1447800" cy="2133600"/>
            </a:xfrm>
            <a:prstGeom prst="ellipse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9144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input</a:t>
              </a:r>
              <a:endParaRPr lang="en-US" sz="1400" dirty="0"/>
            </a:p>
          </p:txBody>
        </p:sp>
        <p:sp>
          <p:nvSpPr>
            <p:cNvPr id="51" name="TextBox 50"/>
            <p:cNvSpPr txBox="1"/>
            <p:nvPr/>
          </p:nvSpPr>
          <p:spPr>
            <a:xfrm>
              <a:off x="2743200" y="4114800"/>
              <a:ext cx="10668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output</a:t>
              </a:r>
              <a:endParaRPr lang="en-US" sz="1400" dirty="0"/>
            </a:p>
          </p:txBody>
        </p:sp>
        <p:sp>
          <p:nvSpPr>
            <p:cNvPr id="52" name="Flowchart: Connector 51"/>
            <p:cNvSpPr/>
            <p:nvPr/>
          </p:nvSpPr>
          <p:spPr>
            <a:xfrm>
              <a:off x="9906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Flowchart: Connector 52"/>
            <p:cNvSpPr/>
            <p:nvPr/>
          </p:nvSpPr>
          <p:spPr>
            <a:xfrm>
              <a:off x="2971800" y="51054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Flowchart: Connector 53"/>
            <p:cNvSpPr/>
            <p:nvPr/>
          </p:nvSpPr>
          <p:spPr>
            <a:xfrm>
              <a:off x="10668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lowchart: Connector 54"/>
            <p:cNvSpPr/>
            <p:nvPr/>
          </p:nvSpPr>
          <p:spPr>
            <a:xfrm>
              <a:off x="3581400" y="4800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Flowchart: Connector 55"/>
            <p:cNvSpPr/>
            <p:nvPr/>
          </p:nvSpPr>
          <p:spPr>
            <a:xfrm>
              <a:off x="13716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lowchart: Connector 57"/>
            <p:cNvSpPr/>
            <p:nvPr/>
          </p:nvSpPr>
          <p:spPr>
            <a:xfrm>
              <a:off x="3657600" y="54102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lowchart: Connector 58"/>
            <p:cNvSpPr/>
            <p:nvPr/>
          </p:nvSpPr>
          <p:spPr>
            <a:xfrm>
              <a:off x="3048000" y="56388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Flowchart: Connector 59"/>
            <p:cNvSpPr/>
            <p:nvPr/>
          </p:nvSpPr>
          <p:spPr>
            <a:xfrm>
              <a:off x="1600200" y="51816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Flowchart: Connector 60"/>
            <p:cNvSpPr/>
            <p:nvPr/>
          </p:nvSpPr>
          <p:spPr>
            <a:xfrm>
              <a:off x="2743200" y="4572000"/>
              <a:ext cx="152400" cy="152400"/>
            </a:xfrm>
            <a:prstGeom prst="flowChartConnector">
              <a:avLst/>
            </a:prstGeom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2" name="Straight Arrow Connector 61"/>
            <p:cNvCxnSpPr>
              <a:stCxn id="52" idx="0"/>
              <a:endCxn id="61" idx="2"/>
            </p:cNvCxnSpPr>
            <p:nvPr/>
          </p:nvCxnSpPr>
          <p:spPr>
            <a:xfrm>
              <a:off x="1066800" y="4572000"/>
              <a:ext cx="1676400" cy="76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Arrow Connector 62"/>
            <p:cNvCxnSpPr>
              <a:stCxn id="52" idx="0"/>
            </p:cNvCxnSpPr>
            <p:nvPr/>
          </p:nvCxnSpPr>
          <p:spPr>
            <a:xfrm>
              <a:off x="1066800" y="4572000"/>
              <a:ext cx="1882833" cy="579783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Arrow Connector 63"/>
            <p:cNvCxnSpPr>
              <a:stCxn id="60" idx="6"/>
            </p:cNvCxnSpPr>
            <p:nvPr/>
          </p:nvCxnSpPr>
          <p:spPr>
            <a:xfrm flipV="1">
              <a:off x="1752600" y="4876800"/>
              <a:ext cx="17526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Arrow Connector 64"/>
            <p:cNvCxnSpPr>
              <a:stCxn id="54" idx="4"/>
            </p:cNvCxnSpPr>
            <p:nvPr/>
          </p:nvCxnSpPr>
          <p:spPr>
            <a:xfrm flipV="1">
              <a:off x="1143000" y="4774324"/>
              <a:ext cx="1590675" cy="559676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>
              <a:stCxn id="56" idx="6"/>
            </p:cNvCxnSpPr>
            <p:nvPr/>
          </p:nvCxnSpPr>
          <p:spPr>
            <a:xfrm>
              <a:off x="1524000" y="5715000"/>
              <a:ext cx="1524000" cy="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7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70" name="TextBox 69"/>
          <p:cNvSpPr txBox="1"/>
          <p:nvPr/>
        </p:nvSpPr>
        <p:spPr>
          <a:xfrm>
            <a:off x="5334000" y="4572000"/>
            <a:ext cx="3505200" cy="1200329"/>
          </a:xfrm>
          <a:prstGeom prst="rect">
            <a:avLst/>
          </a:prstGeom>
          <a:noFill/>
          <a:ln>
            <a:solidFill>
              <a:schemeClr val="tx1"/>
            </a:solidFill>
            <a:prstDash val="solid"/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This is  a </a:t>
            </a:r>
            <a:r>
              <a:rPr lang="en-US" b="1" dirty="0" smtClean="0"/>
              <a:t>NOT</a:t>
            </a:r>
            <a:r>
              <a:rPr lang="en-US" dirty="0" smtClean="0"/>
              <a:t> function because there is more than one arrow coming from one of the input values </a:t>
            </a:r>
            <a:endParaRPr lang="en-US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Another method to tell if something is a function is called the “vertical line test”</a:t>
            </a:r>
            <a:endParaRPr lang="en-US" dirty="0"/>
          </a:p>
        </p:txBody>
      </p:sp>
      <p:graphicFrame>
        <p:nvGraphicFramePr>
          <p:cNvPr id="17411" name="Object 3"/>
          <p:cNvGraphicFramePr>
            <a:graphicFrameLocks noChangeAspect="1"/>
          </p:cNvGraphicFramePr>
          <p:nvPr/>
        </p:nvGraphicFramePr>
        <p:xfrm>
          <a:off x="762000" y="2895600"/>
          <a:ext cx="2390775" cy="2419350"/>
        </p:xfrm>
        <a:graphic>
          <a:graphicData uri="http://schemas.openxmlformats.org/presentationml/2006/ole">
            <p:oleObj spid="_x0000_s17411" name="Worksheet" r:id="rId3" imgW="4533710" imgH="4581716" progId="Excel.Sheet.12">
              <p:embed/>
            </p:oleObj>
          </a:graphicData>
        </a:graphic>
      </p:graphicFrame>
      <p:graphicFrame>
        <p:nvGraphicFramePr>
          <p:cNvPr id="17412" name="Object 4"/>
          <p:cNvGraphicFramePr>
            <a:graphicFrameLocks noChangeAspect="1"/>
          </p:cNvGraphicFramePr>
          <p:nvPr/>
        </p:nvGraphicFramePr>
        <p:xfrm>
          <a:off x="3505200" y="2895600"/>
          <a:ext cx="2390775" cy="2419350"/>
        </p:xfrm>
        <a:graphic>
          <a:graphicData uri="http://schemas.openxmlformats.org/presentationml/2006/ole">
            <p:oleObj spid="_x0000_s17412" name="Worksheet" r:id="rId4" imgW="4533710" imgH="4581716" progId="Excel.Sheet.12">
              <p:embed/>
            </p:oleObj>
          </a:graphicData>
        </a:graphic>
      </p:graphicFrame>
      <p:graphicFrame>
        <p:nvGraphicFramePr>
          <p:cNvPr id="17413" name="Object 5"/>
          <p:cNvGraphicFramePr>
            <a:graphicFrameLocks noChangeAspect="1"/>
          </p:cNvGraphicFramePr>
          <p:nvPr/>
        </p:nvGraphicFramePr>
        <p:xfrm>
          <a:off x="6248400" y="2895600"/>
          <a:ext cx="2390775" cy="2419350"/>
        </p:xfrm>
        <a:graphic>
          <a:graphicData uri="http://schemas.openxmlformats.org/presentationml/2006/ole">
            <p:oleObj spid="_x0000_s17413" name="Worksheet" r:id="rId5" imgW="4533710" imgH="4581716" progId="Excel.Sheet.12">
              <p:embed/>
            </p:oleObj>
          </a:graphicData>
        </a:graphic>
      </p:graphicFrame>
      <p:sp>
        <p:nvSpPr>
          <p:cNvPr id="10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6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cxnSp>
        <p:nvCxnSpPr>
          <p:cNvPr id="12" name="Straight Arrow Connector 11"/>
          <p:cNvCxnSpPr/>
          <p:nvPr/>
        </p:nvCxnSpPr>
        <p:spPr>
          <a:xfrm flipV="1">
            <a:off x="1371600" y="3124200"/>
            <a:ext cx="1143000" cy="1447800"/>
          </a:xfrm>
          <a:prstGeom prst="straightConnector1">
            <a:avLst/>
          </a:prstGeom>
          <a:ln w="38100">
            <a:solidFill>
              <a:srgbClr val="0070C0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7414" name="Group 6"/>
          <p:cNvGrpSpPr>
            <a:grpSpLocks/>
          </p:cNvGrpSpPr>
          <p:nvPr/>
        </p:nvGrpSpPr>
        <p:grpSpPr bwMode="auto">
          <a:xfrm>
            <a:off x="4267200" y="3124200"/>
            <a:ext cx="762000" cy="990600"/>
            <a:chOff x="6870" y="4427"/>
            <a:chExt cx="1200" cy="1590"/>
          </a:xfrm>
        </p:grpSpPr>
        <p:sp>
          <p:nvSpPr>
            <p:cNvPr id="17415" name="Arc 7"/>
            <p:cNvSpPr>
              <a:spLocks/>
            </p:cNvSpPr>
            <p:nvPr/>
          </p:nvSpPr>
          <p:spPr bwMode="auto">
            <a:xfrm flipV="1">
              <a:off x="74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416" name="Arc 8"/>
            <p:cNvSpPr>
              <a:spLocks/>
            </p:cNvSpPr>
            <p:nvPr/>
          </p:nvSpPr>
          <p:spPr bwMode="auto">
            <a:xfrm flipH="1" flipV="1">
              <a:off x="68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grpSp>
        <p:nvGrpSpPr>
          <p:cNvPr id="16" name="Group 6"/>
          <p:cNvGrpSpPr>
            <a:grpSpLocks/>
          </p:cNvGrpSpPr>
          <p:nvPr/>
        </p:nvGrpSpPr>
        <p:grpSpPr bwMode="auto">
          <a:xfrm rot="16200000">
            <a:off x="7048500" y="3162300"/>
            <a:ext cx="762000" cy="990600"/>
            <a:chOff x="6870" y="4427"/>
            <a:chExt cx="1200" cy="1590"/>
          </a:xfrm>
        </p:grpSpPr>
        <p:sp>
          <p:nvSpPr>
            <p:cNvPr id="17" name="Arc 7"/>
            <p:cNvSpPr>
              <a:spLocks/>
            </p:cNvSpPr>
            <p:nvPr/>
          </p:nvSpPr>
          <p:spPr bwMode="auto">
            <a:xfrm flipV="1">
              <a:off x="74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Arc 8"/>
            <p:cNvSpPr>
              <a:spLocks/>
            </p:cNvSpPr>
            <p:nvPr/>
          </p:nvSpPr>
          <p:spPr bwMode="auto">
            <a:xfrm flipH="1" flipV="1">
              <a:off x="6870" y="4427"/>
              <a:ext cx="600" cy="1590"/>
            </a:xfrm>
            <a:custGeom>
              <a:avLst/>
              <a:gdLst>
                <a:gd name="G0" fmla="+- 0 0 0"/>
                <a:gd name="G1" fmla="+- 21600 0 0"/>
                <a:gd name="G2" fmla="+- 21600 0 0"/>
                <a:gd name="T0" fmla="*/ 0 w 21600"/>
                <a:gd name="T1" fmla="*/ 0 h 21600"/>
                <a:gd name="T2" fmla="*/ 21600 w 21600"/>
                <a:gd name="T3" fmla="*/ 21600 h 21600"/>
                <a:gd name="T4" fmla="*/ 0 w 21600"/>
                <a:gd name="T5" fmla="*/ 21600 h 2160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</a:cxnLst>
              <a:rect l="0" t="0" r="r" b="b"/>
              <a:pathLst>
                <a:path w="21600" h="21600" fill="none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</a:path>
                <a:path w="21600" h="21600" stroke="0" extrusionOk="0">
                  <a:moveTo>
                    <a:pt x="-1" y="0"/>
                  </a:moveTo>
                  <a:cubicBezTo>
                    <a:pt x="11929" y="0"/>
                    <a:pt x="21600" y="9670"/>
                    <a:pt x="21600" y="21600"/>
                  </a:cubicBezTo>
                  <a:lnTo>
                    <a:pt x="0" y="21600"/>
                  </a:lnTo>
                  <a:close/>
                </a:path>
              </a:pathLst>
            </a:custGeom>
            <a:noFill/>
            <a:ln w="28575">
              <a:solidFill>
                <a:srgbClr val="0070C0"/>
              </a:solidFill>
              <a:round/>
              <a:headEnd/>
              <a:tailEnd type="triangle" w="med" len="med"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2133600" y="28956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4419600" y="30480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162800" y="2819400"/>
            <a:ext cx="0" cy="175260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381000" y="5638800"/>
            <a:ext cx="26670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Function: the vertical line only crosses one point</a:t>
            </a:r>
            <a:endParaRPr lang="en-US" sz="1400" dirty="0"/>
          </a:p>
        </p:txBody>
      </p:sp>
      <p:sp>
        <p:nvSpPr>
          <p:cNvPr id="24" name="TextBox 23"/>
          <p:cNvSpPr txBox="1"/>
          <p:nvPr/>
        </p:nvSpPr>
        <p:spPr>
          <a:xfrm>
            <a:off x="3276600" y="5638800"/>
            <a:ext cx="2438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Function: the vertical line only crosses one point</a:t>
            </a:r>
            <a:endParaRPr lang="en-US" sz="1400" dirty="0"/>
          </a:p>
        </p:txBody>
      </p:sp>
      <p:sp>
        <p:nvSpPr>
          <p:cNvPr id="25" name="TextBox 24"/>
          <p:cNvSpPr txBox="1"/>
          <p:nvPr/>
        </p:nvSpPr>
        <p:spPr>
          <a:xfrm>
            <a:off x="6172200" y="5638800"/>
            <a:ext cx="2819400" cy="523220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NOT a function: the vertical line crosses more than one point</a:t>
            </a:r>
            <a:endParaRPr lang="en-US" sz="14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linear function?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Any function that when the input and output are graphed, the input/output pairs form a line</a:t>
            </a:r>
          </a:p>
          <a:p>
            <a:pPr lvl="1"/>
            <a:r>
              <a:rPr lang="en-US" sz="1600" dirty="0" smtClean="0"/>
              <a:t>Using the gas example from the previous slide</a:t>
            </a:r>
            <a:endParaRPr lang="en-US" sz="1600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457200" y="3581400"/>
          <a:ext cx="4114800" cy="1717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/>
                <a:gridCol w="1371600"/>
                <a:gridCol w="1371600"/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: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Number of gallons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Relationship: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r>
                        <a:rPr lang="en-US" sz="1200" b="0" baseline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 per gallon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1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Output: 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Total purchase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$3.00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$6.00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$9.00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4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$3.00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$12.00</a:t>
                      </a:r>
                      <a:endParaRPr lang="en-US" sz="14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pSp>
        <p:nvGrpSpPr>
          <p:cNvPr id="15" name="Group 14"/>
          <p:cNvGrpSpPr/>
          <p:nvPr/>
        </p:nvGrpSpPr>
        <p:grpSpPr>
          <a:xfrm>
            <a:off x="5867400" y="3352800"/>
            <a:ext cx="2390775" cy="2419350"/>
            <a:chOff x="5867400" y="3352800"/>
            <a:chExt cx="2390775" cy="2419350"/>
          </a:xfrm>
        </p:grpSpPr>
        <p:graphicFrame>
          <p:nvGraphicFramePr>
            <p:cNvPr id="1026" name="Object 2"/>
            <p:cNvGraphicFramePr>
              <a:graphicFrameLocks noChangeAspect="1"/>
            </p:cNvGraphicFramePr>
            <p:nvPr/>
          </p:nvGraphicFramePr>
          <p:xfrm>
            <a:off x="5867400" y="3352800"/>
            <a:ext cx="2390775" cy="2419350"/>
          </p:xfrm>
          <a:graphic>
            <a:graphicData uri="http://schemas.openxmlformats.org/presentationml/2006/ole">
              <p:oleObj spid="_x0000_s1026" name="Worksheet" r:id="rId3" imgW="4533710" imgH="4581716" progId="Excel.Sheet.12">
                <p:embed/>
              </p:oleObj>
            </a:graphicData>
          </a:graphic>
        </p:graphicFrame>
        <p:cxnSp>
          <p:nvCxnSpPr>
            <p:cNvPr id="9" name="Straight Arrow Connector 8"/>
            <p:cNvCxnSpPr/>
            <p:nvPr/>
          </p:nvCxnSpPr>
          <p:spPr>
            <a:xfrm flipV="1">
              <a:off x="6172200" y="3962400"/>
              <a:ext cx="381000" cy="1524000"/>
            </a:xfrm>
            <a:prstGeom prst="straightConnector1">
              <a:avLst/>
            </a:prstGeom>
            <a:ln w="28575">
              <a:solidFill>
                <a:srgbClr val="0070C0"/>
              </a:solidFill>
              <a:tailEnd type="arrow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1" name="TextBox 10"/>
          <p:cNvSpPr txBox="1"/>
          <p:nvPr/>
        </p:nvSpPr>
        <p:spPr>
          <a:xfrm>
            <a:off x="152400" y="5715000"/>
            <a:ext cx="60960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0000"/>
                </a:solidFill>
              </a:rPr>
              <a:t>Note: The input  the x-coordinate and the output is the y-coordinate</a:t>
            </a:r>
            <a:endParaRPr lang="en-US" sz="1400" dirty="0">
              <a:solidFill>
                <a:srgbClr val="FF0000"/>
              </a:solidFill>
            </a:endParaRPr>
          </a:p>
        </p:txBody>
      </p:sp>
      <p:sp>
        <p:nvSpPr>
          <p:cNvPr id="12" name="Footer Placeholder 3"/>
          <p:cNvSpPr>
            <a:spLocks noGrp="1"/>
          </p:cNvSpPr>
          <p:nvPr/>
        </p:nvSpPr>
        <p:spPr>
          <a:xfrm>
            <a:off x="533400" y="6324600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4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 smtClean="0"/>
              <a:t>Is the function linear?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>
          <a:xfrm>
            <a:off x="228600" y="2971800"/>
            <a:ext cx="4040188" cy="659352"/>
          </a:xfrm>
        </p:spPr>
        <p:txBody>
          <a:bodyPr/>
          <a:lstStyle/>
          <a:p>
            <a:pPr algn="ctr"/>
            <a:r>
              <a:rPr lang="en-US" sz="1600" dirty="0" smtClean="0"/>
              <a:t>Method 1: is the relationship consistent?</a:t>
            </a:r>
            <a:endParaRPr lang="en-US" sz="1600" dirty="0"/>
          </a:p>
        </p:txBody>
      </p:sp>
      <p:sp>
        <p:nvSpPr>
          <p:cNvPr id="6" name="Text Placeholder 5"/>
          <p:cNvSpPr>
            <a:spLocks noGrp="1"/>
          </p:cNvSpPr>
          <p:nvPr>
            <p:ph type="body" sz="half" idx="3"/>
          </p:nvPr>
        </p:nvSpPr>
        <p:spPr>
          <a:xfrm>
            <a:off x="4648200" y="2971800"/>
            <a:ext cx="4041775" cy="654843"/>
          </a:xfrm>
        </p:spPr>
        <p:txBody>
          <a:bodyPr>
            <a:normAutofit/>
          </a:bodyPr>
          <a:lstStyle/>
          <a:p>
            <a:pPr algn="ctr"/>
            <a:r>
              <a:rPr lang="en-US" sz="1600" dirty="0" smtClean="0"/>
              <a:t>Method 2: graph the coordinates</a:t>
            </a:r>
            <a:endParaRPr lang="en-US" sz="1600" dirty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1828800" y="1371600"/>
          <a:ext cx="4953000" cy="16459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51000"/>
                <a:gridCol w="1651000"/>
                <a:gridCol w="1651000"/>
              </a:tblGrid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 (x-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Relationship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 (y-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-49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200" dirty="0" smtClean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-140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381000" y="3581400"/>
          <a:ext cx="3886200" cy="173528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295400"/>
                <a:gridCol w="1295400"/>
                <a:gridCol w="1295400"/>
              </a:tblGrid>
              <a:tr h="218209"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Input (x-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Relationship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Output (y-</a:t>
                      </a:r>
                      <a:r>
                        <a:rPr lang="en-US" sz="1200" b="0" dirty="0" err="1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coord</a:t>
                      </a:r>
                      <a:r>
                        <a:rPr lang="en-US" sz="1200" b="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  <a:endParaRPr lang="en-US" sz="1200" b="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 -7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3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-21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18209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7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-49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274320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10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-70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363682"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20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X-7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dirty="0" smtClean="0">
                          <a:solidFill>
                            <a:sysClr val="windowText" lastClr="000000"/>
                          </a:solidFill>
                          <a:latin typeface="Times New Roman" pitchFamily="18" charset="0"/>
                          <a:cs typeface="Times New Roman" pitchFamily="18" charset="0"/>
                        </a:rPr>
                        <a:t>-140</a:t>
                      </a:r>
                      <a:endParaRPr lang="en-US" sz="1200" dirty="0">
                        <a:solidFill>
                          <a:sysClr val="windowText" lastClr="000000"/>
                        </a:solidFill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1" name="Footer Placeholder 3"/>
          <p:cNvSpPr>
            <a:spLocks noGrp="1"/>
          </p:cNvSpPr>
          <p:nvPr/>
        </p:nvSpPr>
        <p:spPr>
          <a:xfrm>
            <a:off x="457200" y="6492875"/>
            <a:ext cx="8077200" cy="365125"/>
          </a:xfrm>
          <a:prstGeom prst="rect">
            <a:avLst/>
          </a:prstGeom>
        </p:spPr>
        <p:txBody>
          <a:bodyPr vert="horz" lIns="0" tIns="0" rIns="0" bIns="0" anchor="b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800" dirty="0" smtClean="0"/>
              <a:t>The contents of this content module were developed by special educator Bethany Smith, PhD  and validated by content expert Drew Polly, PhD at University of North Carolina at Charlotte under a grant from the Department of Education (PR/Award #: H373X100002, Project Officer, </a:t>
            </a:r>
            <a:r>
              <a:rPr lang="en-US" sz="800" u="sng" dirty="0" smtClean="0">
                <a:hlinkClick r:id="rId2"/>
              </a:rPr>
              <a:t>Susan.Weigert@Ed.gov</a:t>
            </a:r>
            <a:r>
              <a:rPr lang="en-US" sz="800" dirty="0" smtClean="0"/>
              <a:t>). However, the contents do not necessarily represent the policy of the Department of Education and no assumption of endorsement by the Federal government should be made</a:t>
            </a:r>
            <a:endParaRPr lang="en-US" sz="800" dirty="0"/>
          </a:p>
        </p:txBody>
      </p:sp>
      <p:sp>
        <p:nvSpPr>
          <p:cNvPr id="12" name="TextBox 11"/>
          <p:cNvSpPr txBox="1"/>
          <p:nvPr/>
        </p:nvSpPr>
        <p:spPr>
          <a:xfrm>
            <a:off x="381000" y="55626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Answer: Yes, the relationship is consistent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2052" name="AutoShape 4" descr="http://itools.subhashbose.com/grapher/graph.php?nop&amp;x%5b%5d=1&amp;y%5b%5d=-7&amp;x%5b%5d=3&amp;y%5b%5d=-21&amp;x%5b%5d=7&amp;y%5b%5d=-49&amp;x%5b%5d=10&amp;y%5b%5d=-70&amp;x%5b%5d=20&amp;y%5b%5d=-140&amp;w=500&amp;h=400&amp;dtsz=Auto&amp;title=&amp;shax=on&amp;xlbl=&amp;axx=on&amp;aspx=Auto&amp;ylbl=&amp;axy=on&amp;aspy=Auto&amp;CMSSESSID022ca5fe=ab227eab61a26b105d772895b6a9a6a6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21" name="Picture 20" descr="graph.pn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715000" y="3581400"/>
            <a:ext cx="2347912" cy="1931996"/>
          </a:xfrm>
          <a:prstGeom prst="rect">
            <a:avLst/>
          </a:prstGeom>
        </p:spPr>
      </p:pic>
      <p:sp>
        <p:nvSpPr>
          <p:cNvPr id="22" name="TextBox 21"/>
          <p:cNvSpPr txBox="1"/>
          <p:nvPr/>
        </p:nvSpPr>
        <p:spPr>
          <a:xfrm>
            <a:off x="4876800" y="5715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Answer: Yes, the graphed coordinates are linear</a:t>
            </a:r>
            <a:endParaRPr lang="en-US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functions: An example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standard from for linear equations is </a:t>
            </a:r>
          </a:p>
          <a:p>
            <a:pPr algn="ctr">
              <a:buNone/>
            </a:pPr>
            <a:r>
              <a:rPr lang="en-US" dirty="0" smtClean="0"/>
              <a:t>Y=ax +b</a:t>
            </a:r>
          </a:p>
          <a:p>
            <a:r>
              <a:rPr lang="en-US" dirty="0" smtClean="0"/>
              <a:t>Problem: Graph the linear function y=2x +1</a:t>
            </a:r>
          </a:p>
          <a:p>
            <a:pPr lvl="1"/>
            <a:r>
              <a:rPr lang="en-US" dirty="0" smtClean="0"/>
              <a:t>Step One: create a table with input and determine 						output values</a:t>
            </a:r>
          </a:p>
          <a:p>
            <a:pPr algn="ctr">
              <a:buNone/>
            </a:pPr>
            <a:endParaRPr lang="en-US" dirty="0" smtClean="0"/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533400" y="3962400"/>
          <a:ext cx="2590800" cy="18542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838200"/>
                <a:gridCol w="17526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Input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Output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2(2)+1=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5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2(1) +1=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3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0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2(0)+1=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</a:rPr>
                        <a:t>1</a:t>
                      </a:r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1400" dirty="0" smtClean="0">
                          <a:solidFill>
                            <a:schemeClr val="tx1"/>
                          </a:solidFill>
                        </a:rPr>
                        <a:t>2(-1)</a:t>
                      </a:r>
                      <a:r>
                        <a:rPr lang="en-US" sz="1400" baseline="0" dirty="0" smtClean="0">
                          <a:solidFill>
                            <a:schemeClr val="tx1"/>
                          </a:solidFill>
                        </a:rPr>
                        <a:t>+1= 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</a:rPr>
                        <a:t>-1</a:t>
                      </a:r>
                      <a:endParaRPr lang="en-US" sz="1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" name="TextBox 9"/>
          <p:cNvSpPr txBox="1"/>
          <p:nvPr/>
        </p:nvSpPr>
        <p:spPr>
          <a:xfrm>
            <a:off x="3657600" y="5257800"/>
            <a:ext cx="350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input and output values are the ordered pairs to graph</a:t>
            </a:r>
            <a:endParaRPr lang="en-US" dirty="0"/>
          </a:p>
        </p:txBody>
      </p:sp>
      <p:cxnSp>
        <p:nvCxnSpPr>
          <p:cNvPr id="12" name="Straight Arrow Connector 11"/>
          <p:cNvCxnSpPr>
            <a:stCxn id="10" idx="1"/>
          </p:cNvCxnSpPr>
          <p:nvPr/>
        </p:nvCxnSpPr>
        <p:spPr>
          <a:xfrm flipH="1" flipV="1">
            <a:off x="2133600" y="4572000"/>
            <a:ext cx="1524000" cy="100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10" idx="1"/>
          </p:cNvCxnSpPr>
          <p:nvPr/>
        </p:nvCxnSpPr>
        <p:spPr>
          <a:xfrm flipH="1" flipV="1">
            <a:off x="762000" y="4572000"/>
            <a:ext cx="2895600" cy="10089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Linear functions: An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Step 2: Graph the ordered pairs</a:t>
            </a:r>
            <a:endParaRPr lang="en-US" dirty="0"/>
          </a:p>
        </p:txBody>
      </p:sp>
      <p:sp>
        <p:nvSpPr>
          <p:cNvPr id="35842" name="AutoShape 2" descr="http://itools.subhashbose.com/grapher/graph.php?nop&amp;x%5b%5d=2&amp;y%5b%5d=5&amp;x%5b%5d=1&amp;y%5b%5d=3&amp;x%5b%5d=0&amp;y%5b%5d=1&amp;x%5b%5d=-1&amp;y%5b%5d=-1&amp;w=500&amp;h=400&amp;dtsz=Auto&amp;title=&amp;shax=on&amp;xlbl=&amp;axx=on&amp;aspx=Auto&amp;ylbl=&amp;axy=on&amp;aspy=Auto&amp;CMSSESSID022ca5fe=a40f9cb60c12b400cbd2065de8ec40b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4" name="AutoShape 4" descr="http://itools.subhashbose.com/grapher/graph.php?nop&amp;x%5b%5d=2&amp;y%5b%5d=5&amp;x%5b%5d=1&amp;y%5b%5d=3&amp;x%5b%5d=0&amp;y%5b%5d=1&amp;x%5b%5d=-1&amp;y%5b%5d=-1&amp;w=500&amp;h=400&amp;dtsz=Auto&amp;title=&amp;shax=on&amp;xlbl=&amp;axx=on&amp;aspx=Auto&amp;ylbl=&amp;axy=on&amp;aspy=Auto&amp;CMSSESSID022ca5fe=a40f9cb60c12b400cbd2065de8ec40b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5846" name="AutoShape 6" descr="http://itools.subhashbose.com/grapher/graph.php?nop&amp;x%5b%5d=2&amp;y%5b%5d=5&amp;x%5b%5d=1&amp;y%5b%5d=3&amp;x%5b%5d=0&amp;y%5b%5d=1&amp;x%5b%5d=-1&amp;y%5b%5d=-1&amp;w=500&amp;h=400&amp;dtsz=Auto&amp;title=&amp;shax=on&amp;xlbl=&amp;axx=on&amp;aspx=Auto&amp;ylbl=&amp;axy=on&amp;aspy=Auto&amp;CMSSESSID022ca5fe=a40f9cb60c12b400cbd2065de8ec40b5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7" name="Picture 6" descr="graph for linear example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066800" y="2819400"/>
            <a:ext cx="3262312" cy="2684417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5105400" y="2895600"/>
            <a:ext cx="33528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Is the graph linear?</a:t>
            </a:r>
          </a:p>
          <a:p>
            <a:endParaRPr lang="en-US" dirty="0" smtClean="0"/>
          </a:p>
          <a:p>
            <a:r>
              <a:rPr lang="en-US" b="1" dirty="0" smtClean="0"/>
              <a:t>YES, THIS IS A LINEAR FUNCTION</a:t>
            </a:r>
            <a:endParaRPr lang="en-US" b="1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Trek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26EA3B4BEBF43C4E9307A9D9FFBE64DB" ma:contentTypeVersion="0" ma:contentTypeDescription="Create a new document." ma:contentTypeScope="" ma:versionID="a61b928dcf51223c359341f5cb5ab50d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6D9F3FA8-8642-48B0-AF29-E74D18BC5AE1}"/>
</file>

<file path=customXml/itemProps2.xml><?xml version="1.0" encoding="utf-8"?>
<ds:datastoreItem xmlns:ds="http://schemas.openxmlformats.org/officeDocument/2006/customXml" ds:itemID="{E8F129C1-2A46-4D19-888D-5C0BB46BFB7F}"/>
</file>

<file path=customXml/itemProps3.xml><?xml version="1.0" encoding="utf-8"?>
<ds:datastoreItem xmlns:ds="http://schemas.openxmlformats.org/officeDocument/2006/customXml" ds:itemID="{8770BC96-FE32-4A18-B456-FCCC33431976}"/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285</TotalTime>
  <Words>1359</Words>
  <Application>Microsoft Office PowerPoint</Application>
  <PresentationFormat>On-screen Show (4:3)</PresentationFormat>
  <Paragraphs>141</Paragraphs>
  <Slides>12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4" baseType="lpstr">
      <vt:lpstr>Flow</vt:lpstr>
      <vt:lpstr>Worksheet</vt:lpstr>
      <vt:lpstr>Linear Functions</vt:lpstr>
      <vt:lpstr>What is a function?</vt:lpstr>
      <vt:lpstr>What is a function?</vt:lpstr>
      <vt:lpstr>What is a function?</vt:lpstr>
      <vt:lpstr>What is a function?</vt:lpstr>
      <vt:lpstr>What is a linear function?</vt:lpstr>
      <vt:lpstr>Is the function linear?</vt:lpstr>
      <vt:lpstr>Linear functions: An example</vt:lpstr>
      <vt:lpstr>Linear functions: An example</vt:lpstr>
      <vt:lpstr>Is the function linear: Graphing calculators</vt:lpstr>
      <vt:lpstr>Ideas for application</vt:lpstr>
      <vt:lpstr>Making connections</vt:lpstr>
    </vt:vector>
  </TitlesOfParts>
  <Company>UNC Charlotte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Linear Functions</dc:title>
  <dc:creator>bsmit224</dc:creator>
  <cp:lastModifiedBy>bsmit224</cp:lastModifiedBy>
  <cp:revision>24</cp:revision>
  <dcterms:created xsi:type="dcterms:W3CDTF">2012-05-17T14:45:43Z</dcterms:created>
  <dcterms:modified xsi:type="dcterms:W3CDTF">2012-05-24T14:23:20Z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0x01010026EA3B4BEBF43C4E9307A9D9FFBE64DB</vt:lpwstr>
  </property>
</Properties>
</file>