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6290D0-362E-47D7-809C-C272A37DF10A}" type="datetimeFigureOut">
              <a:rPr lang="en-US" smtClean="0"/>
              <a:pPr/>
              <a:t>11/6/2013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64BB8-BB01-4B10-81A9-79B7287EEAF1}" type="slidenum">
              <a:rPr lang="en-US" smtClean="0"/>
              <a:pPr/>
              <a:t>‹#›</a:t>
            </a:fld>
            <a:endParaRPr lang="en-US"/>
          </a:p>
        </p:txBody>
      </p:sp>
    </p:spTree>
    <p:extLst>
      <p:ext uri="{BB962C8B-B14F-4D97-AF65-F5344CB8AC3E}">
        <p14:creationId xmlns:p14="http://schemas.microsoft.com/office/powerpoint/2010/main" xmlns="" val="1925813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EFE529-3BEA-4514-A14B-145D4156A02F}"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2E156-A942-4AF8-95CB-A81B9CC44051}" type="slidenum">
              <a:rPr lang="en-US" smtClean="0"/>
              <a:pPr/>
              <a:t>‹#›</a:t>
            </a:fld>
            <a:endParaRPr lang="en-US"/>
          </a:p>
        </p:txBody>
      </p:sp>
    </p:spTree>
    <p:extLst>
      <p:ext uri="{BB962C8B-B14F-4D97-AF65-F5344CB8AC3E}">
        <p14:creationId xmlns:p14="http://schemas.microsoft.com/office/powerpoint/2010/main" xmlns="" val="560106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A3245C-374E-4923-B5C2-4A90616643D2}" type="datetime1">
              <a:rPr lang="en-US" smtClean="0"/>
              <a:pPr/>
              <a:t>11/6/2013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688742-2424-4717-8640-4D03E5BDCD09}" type="datetime1">
              <a:rPr lang="en-US" smtClean="0"/>
              <a:pPr/>
              <a:t>11/6/2013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59881B4-F7AC-4AFE-A0B1-9B76884E8946}" type="datetime1">
              <a:rPr lang="en-US" smtClean="0"/>
              <a:pPr/>
              <a:t>11/6/2013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1E54739-4DA3-4ADC-932A-2F1A4CB34FB1}" type="datetime1">
              <a:rPr lang="en-US" smtClean="0"/>
              <a:pPr/>
              <a:t>11/6/2013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ED8E891-2945-4D95-834E-A04F432EEDC5}" type="datetime1">
              <a:rPr lang="en-US" smtClean="0"/>
              <a:pPr/>
              <a:t>11/6/2013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EBFC5AC-8042-4BFE-887B-012535D25F59}" type="datetime1">
              <a:rPr lang="en-US" smtClean="0"/>
              <a:pPr/>
              <a:t>11/6/2013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D676CD2-F3C0-4D6D-8B56-5122FFF07100}" type="datetime1">
              <a:rPr lang="en-US" smtClean="0"/>
              <a:pPr/>
              <a:t>11/6/2013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ED1902-7F2B-44A8-AEC2-43DCC8449C29}" type="datetime1">
              <a:rPr lang="en-US" smtClean="0"/>
              <a:pPr/>
              <a:t>11/6/2013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6FE30E4-578A-40F5-8486-6BF92B032AAB}" type="datetime1">
              <a:rPr lang="en-US" smtClean="0"/>
              <a:pPr/>
              <a:t>11/6/2013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667F3F-B1A4-4206-9948-8A6C737943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933ADBE4-1703-4491-ABD4-9B3B7A3B301F}" type="datetime1">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D9667F3F-B1A4-4206-9948-8A6C737943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od51008.outlook.com/owa/redir.aspx?C=pWJFQfamcE2rfkxN-7bNqCRXPMJ3Rs4IW9IhtdmsdORJzZBZy68ZkpYWkLea5Srq6WfVuqUbZWU.&amp;URL=mailto:Susan.Weigert@Ed.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d51008.outlook.com/owa/redir.aspx?C=pWJFQfamcE2rfkxN-7bNqCRXPMJ3Rs4IW9IhtdmsdORJzZBZy68ZkpYWkLea5Srq6WfVuqUbZWU.&amp;URL=mailto:Susan.Weigert@Ed.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od51008.outlook.com/owa/redir.aspx?C=pWJFQfamcE2rfkxN-7bNqCRXPMJ3Rs4IW9IhtdmsdORJzZBZy68ZkpYWkLea5Srq6WfVuqUbZWU.&amp;URL=mailto:Susan.Weigert@Ed.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od51008.outlook.com/owa/redir.aspx?C=pWJFQfamcE2rfkxN-7bNqCRXPMJ3Rs4IW9IhtdmsdORJzZBZy68ZkpYWkLea5Srq6WfVuqUbZWU.&amp;URL=mailto:Susan.Weigert@Ed.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od51008.outlook.com/owa/redir.aspx?C=pWJFQfamcE2rfkxN-7bNqCRXPMJ3Rs4IW9IhtdmsdORJzZBZy68ZkpYWkLea5Srq6WfVuqUbZWU.&amp;URL=mailto:Susan.Weigert@Ed.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Area of a triangle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triangle</a:t>
            </a:r>
            <a:endParaRPr lang="en-US" dirty="0"/>
          </a:p>
        </p:txBody>
      </p:sp>
      <p:sp>
        <p:nvSpPr>
          <p:cNvPr id="3" name="Content Placeholder 2"/>
          <p:cNvSpPr>
            <a:spLocks noGrp="1"/>
          </p:cNvSpPr>
          <p:nvPr>
            <p:ph idx="1"/>
          </p:nvPr>
        </p:nvSpPr>
        <p:spPr/>
        <p:txBody>
          <a:bodyPr/>
          <a:lstStyle/>
          <a:p>
            <a:r>
              <a:rPr lang="en-US" sz="2800" dirty="0" smtClean="0"/>
              <a:t>Base: any side of a triangle can be called the base</a:t>
            </a:r>
          </a:p>
          <a:p>
            <a:r>
              <a:rPr lang="en-US" sz="2800" dirty="0" smtClean="0"/>
              <a:t>Altitude: the perpendicular segment from a vertex to a line on the base</a:t>
            </a:r>
          </a:p>
          <a:p>
            <a:endParaRPr lang="en-US" sz="2800" dirty="0" smtClean="0"/>
          </a:p>
          <a:p>
            <a:r>
              <a:rPr lang="en-US" sz="2800" dirty="0" smtClean="0"/>
              <a:t>The height of the triangle is </a:t>
            </a:r>
          </a:p>
          <a:p>
            <a:pPr>
              <a:buNone/>
            </a:pPr>
            <a:r>
              <a:rPr lang="en-US" sz="2800" dirty="0" smtClean="0"/>
              <a:t>	determined </a:t>
            </a:r>
            <a:r>
              <a:rPr lang="en-US" sz="2800" dirty="0" smtClean="0"/>
              <a:t>by the length of the </a:t>
            </a:r>
          </a:p>
          <a:p>
            <a:pPr>
              <a:buNone/>
            </a:pPr>
            <a:r>
              <a:rPr lang="en-US" sz="2800" dirty="0" smtClean="0"/>
              <a:t>	altitude</a:t>
            </a:r>
            <a:endParaRPr lang="en-US" sz="2800" dirty="0" smtClean="0"/>
          </a:p>
        </p:txBody>
      </p:sp>
      <p:sp>
        <p:nvSpPr>
          <p:cNvPr id="11" name="Footer Placeholder 3"/>
          <p:cNvSpPr>
            <a:spLocks noGrp="1"/>
          </p:cNvSpPr>
          <p:nvPr>
            <p:ph type="ftr" sz="quarter" idx="4294967295"/>
          </p:nvPr>
        </p:nvSpPr>
        <p:spPr>
          <a:xfrm>
            <a:off x="0" y="6356350"/>
            <a:ext cx="6781800" cy="365125"/>
          </a:xfrm>
        </p:spPr>
        <p:txBody>
          <a:body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ction="ppaction://hlinkfile"/>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grpSp>
        <p:nvGrpSpPr>
          <p:cNvPr id="36" name="Group 35"/>
          <p:cNvGrpSpPr/>
          <p:nvPr/>
        </p:nvGrpSpPr>
        <p:grpSpPr>
          <a:xfrm>
            <a:off x="5943600" y="3810000"/>
            <a:ext cx="2971800" cy="2029599"/>
            <a:chOff x="5943600" y="4114800"/>
            <a:chExt cx="2971800" cy="2029599"/>
          </a:xfrm>
        </p:grpSpPr>
        <p:sp>
          <p:nvSpPr>
            <p:cNvPr id="6" name="TextBox 5"/>
            <p:cNvSpPr txBox="1"/>
            <p:nvPr/>
          </p:nvSpPr>
          <p:spPr>
            <a:xfrm>
              <a:off x="6477000" y="5867400"/>
              <a:ext cx="609600" cy="276999"/>
            </a:xfrm>
            <a:prstGeom prst="rect">
              <a:avLst/>
            </a:prstGeom>
            <a:noFill/>
          </p:spPr>
          <p:txBody>
            <a:bodyPr wrap="square" rtlCol="0">
              <a:spAutoFit/>
            </a:bodyPr>
            <a:lstStyle/>
            <a:p>
              <a:r>
                <a:rPr lang="en-US" sz="1200" dirty="0" smtClean="0">
                  <a:latin typeface="Myriad Pro"/>
                </a:rPr>
                <a:t>base</a:t>
              </a:r>
              <a:endParaRPr lang="en-US" sz="1200" dirty="0">
                <a:latin typeface="Myriad Pro"/>
              </a:endParaRPr>
            </a:p>
          </p:txBody>
        </p:sp>
        <p:cxnSp>
          <p:nvCxnSpPr>
            <p:cNvPr id="8" name="Straight Arrow Connector 7"/>
            <p:cNvCxnSpPr/>
            <p:nvPr/>
          </p:nvCxnSpPr>
          <p:spPr>
            <a:xfrm rot="5400000" flipH="1" flipV="1">
              <a:off x="6820694" y="59047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001000" y="4419600"/>
              <a:ext cx="914400" cy="276999"/>
            </a:xfrm>
            <a:prstGeom prst="rect">
              <a:avLst/>
            </a:prstGeom>
            <a:noFill/>
          </p:spPr>
          <p:txBody>
            <a:bodyPr wrap="square" rtlCol="0">
              <a:spAutoFit/>
            </a:bodyPr>
            <a:lstStyle/>
            <a:p>
              <a:r>
                <a:rPr lang="en-US" sz="1200" dirty="0" smtClean="0">
                  <a:latin typeface="Myriad Pro"/>
                </a:rPr>
                <a:t>altitude</a:t>
              </a:r>
              <a:endParaRPr lang="en-US" sz="1100" dirty="0">
                <a:latin typeface="Myriad Pro"/>
              </a:endParaRPr>
            </a:p>
          </p:txBody>
        </p:sp>
        <p:cxnSp>
          <p:nvCxnSpPr>
            <p:cNvPr id="10" name="Straight Arrow Connector 9"/>
            <p:cNvCxnSpPr>
              <a:stCxn id="9" idx="1"/>
            </p:cNvCxnSpPr>
            <p:nvPr/>
          </p:nvCxnSpPr>
          <p:spPr>
            <a:xfrm flipH="1">
              <a:off x="7696200" y="4558100"/>
              <a:ext cx="304800" cy="3948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96200" y="4114800"/>
              <a:ext cx="685800" cy="1676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flipH="1">
              <a:off x="5946913" y="4114800"/>
              <a:ext cx="1749288" cy="167640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7696200" y="4114800"/>
              <a:ext cx="0" cy="1676400"/>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5943600" y="5791200"/>
              <a:ext cx="25146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7696200" y="5638800"/>
              <a:ext cx="15240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7848600" y="5638800"/>
              <a:ext cx="0" cy="152400"/>
            </a:xfrm>
            <a:prstGeom prst="line">
              <a:avLst/>
            </a:prstGeom>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a triangle: An example</a:t>
            </a:r>
            <a:endParaRPr lang="en-US" dirty="0"/>
          </a:p>
        </p:txBody>
      </p:sp>
      <p:sp>
        <p:nvSpPr>
          <p:cNvPr id="3" name="Content Placeholder 2"/>
          <p:cNvSpPr>
            <a:spLocks noGrp="1"/>
          </p:cNvSpPr>
          <p:nvPr>
            <p:ph idx="1"/>
          </p:nvPr>
        </p:nvSpPr>
        <p:spPr/>
        <p:txBody>
          <a:bodyPr/>
          <a:lstStyle/>
          <a:p>
            <a:pPr algn="ctr">
              <a:buNone/>
            </a:pPr>
            <a:r>
              <a:rPr lang="en-US" sz="2800" dirty="0" smtClean="0"/>
              <a:t>A =  ½bh</a:t>
            </a:r>
          </a:p>
          <a:p>
            <a:pPr algn="ctr">
              <a:buNone/>
            </a:pPr>
            <a:endParaRPr lang="en-US" sz="2800" dirty="0" smtClean="0"/>
          </a:p>
          <a:p>
            <a:pPr>
              <a:buNone/>
            </a:pPr>
            <a:r>
              <a:rPr lang="en-US" sz="2800" dirty="0" smtClean="0"/>
              <a:t>Step 1:  A= ½ (15)(3)</a:t>
            </a:r>
          </a:p>
          <a:p>
            <a:pPr>
              <a:buNone/>
            </a:pPr>
            <a:endParaRPr lang="en-US" sz="2800" dirty="0" smtClean="0"/>
          </a:p>
          <a:p>
            <a:pPr>
              <a:buNone/>
            </a:pPr>
            <a:r>
              <a:rPr lang="en-US" sz="2800" dirty="0" smtClean="0"/>
              <a:t>Step 2: A= ½ (45)</a:t>
            </a:r>
          </a:p>
          <a:p>
            <a:pPr>
              <a:buNone/>
            </a:pPr>
            <a:endParaRPr lang="en-US" sz="2800" dirty="0" smtClean="0"/>
          </a:p>
          <a:p>
            <a:pPr>
              <a:buNone/>
            </a:pPr>
            <a:r>
              <a:rPr lang="en-US" sz="2800" dirty="0" smtClean="0"/>
              <a:t>Step 3: A=22.5</a:t>
            </a:r>
            <a:endParaRPr lang="en-US" sz="2800" dirty="0"/>
          </a:p>
        </p:txBody>
      </p:sp>
      <p:sp>
        <p:nvSpPr>
          <p:cNvPr id="17" name="Footer Placeholder 3"/>
          <p:cNvSpPr>
            <a:spLocks noGrp="1"/>
          </p:cNvSpPr>
          <p:nvPr>
            <p:ph type="ftr" sz="quarter" idx="4294967295"/>
          </p:nvPr>
        </p:nvSpPr>
        <p:spPr>
          <a:xfrm>
            <a:off x="0" y="6356350"/>
            <a:ext cx="6858000" cy="365125"/>
          </a:xfrm>
        </p:spPr>
        <p:txBody>
          <a:body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ction="ppaction://hlinkfile"/>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
        <p:nvSpPr>
          <p:cNvPr id="6" name="TextBox 5"/>
          <p:cNvSpPr txBox="1"/>
          <p:nvPr/>
        </p:nvSpPr>
        <p:spPr>
          <a:xfrm>
            <a:off x="4724400" y="2209800"/>
            <a:ext cx="609600" cy="276999"/>
          </a:xfrm>
          <a:prstGeom prst="rect">
            <a:avLst/>
          </a:prstGeom>
          <a:noFill/>
        </p:spPr>
        <p:txBody>
          <a:bodyPr wrap="square" rtlCol="0">
            <a:spAutoFit/>
          </a:bodyPr>
          <a:lstStyle/>
          <a:p>
            <a:r>
              <a:rPr lang="en-US" sz="1200" dirty="0" smtClean="0">
                <a:latin typeface="Myriad Pro"/>
              </a:rPr>
              <a:t>base</a:t>
            </a:r>
            <a:endParaRPr lang="en-US" sz="1200" dirty="0">
              <a:latin typeface="Myriad Pro"/>
            </a:endParaRPr>
          </a:p>
        </p:txBody>
      </p:sp>
      <p:cxnSp>
        <p:nvCxnSpPr>
          <p:cNvPr id="7" name="Straight Arrow Connector 6"/>
          <p:cNvCxnSpPr/>
          <p:nvPr/>
        </p:nvCxnSpPr>
        <p:spPr>
          <a:xfrm rot="5400000" flipH="1" flipV="1">
            <a:off x="4839494" y="2170906"/>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715000" y="1752600"/>
            <a:ext cx="609600" cy="276999"/>
          </a:xfrm>
          <a:prstGeom prst="rect">
            <a:avLst/>
          </a:prstGeom>
          <a:noFill/>
        </p:spPr>
        <p:txBody>
          <a:bodyPr wrap="square" rtlCol="0">
            <a:spAutoFit/>
          </a:bodyPr>
          <a:lstStyle/>
          <a:p>
            <a:r>
              <a:rPr lang="en-US" sz="1200" dirty="0" smtClean="0">
                <a:latin typeface="Myriad Pro"/>
              </a:rPr>
              <a:t>height</a:t>
            </a:r>
            <a:endParaRPr lang="en-US" sz="1200" dirty="0">
              <a:latin typeface="Myriad Pro"/>
            </a:endParaRPr>
          </a:p>
        </p:txBody>
      </p:sp>
      <p:cxnSp>
        <p:nvCxnSpPr>
          <p:cNvPr id="9" name="Straight Arrow Connector 8"/>
          <p:cNvCxnSpPr>
            <a:stCxn id="8" idx="1"/>
          </p:cNvCxnSpPr>
          <p:nvPr/>
        </p:nvCxnSpPr>
        <p:spPr>
          <a:xfrm rot="10800000" flipV="1">
            <a:off x="5334000" y="1891100"/>
            <a:ext cx="381000" cy="13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58000" y="4191000"/>
            <a:ext cx="533400" cy="338554"/>
          </a:xfrm>
          <a:prstGeom prst="rect">
            <a:avLst/>
          </a:prstGeom>
          <a:noFill/>
        </p:spPr>
        <p:txBody>
          <a:bodyPr wrap="square" rtlCol="0">
            <a:spAutoFit/>
          </a:bodyPr>
          <a:lstStyle/>
          <a:p>
            <a:r>
              <a:rPr lang="en-US" sz="1600" dirty="0" smtClean="0">
                <a:latin typeface="Myriad Pro"/>
                <a:cs typeface="Times New Roman" pitchFamily="18" charset="0"/>
              </a:rPr>
              <a:t>15</a:t>
            </a:r>
            <a:endParaRPr lang="en-US" sz="1600" dirty="0">
              <a:latin typeface="Myriad Pro"/>
              <a:cs typeface="Times New Roman" pitchFamily="18" charset="0"/>
            </a:endParaRPr>
          </a:p>
        </p:txBody>
      </p:sp>
      <p:sp>
        <p:nvSpPr>
          <p:cNvPr id="19" name="Explosion 2 18"/>
          <p:cNvSpPr/>
          <p:nvPr/>
        </p:nvSpPr>
        <p:spPr>
          <a:xfrm>
            <a:off x="4800600" y="4419600"/>
            <a:ext cx="4343400" cy="1848174"/>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TextBox 19"/>
          <p:cNvSpPr txBox="1"/>
          <p:nvPr/>
        </p:nvSpPr>
        <p:spPr>
          <a:xfrm>
            <a:off x="5943600" y="5029200"/>
            <a:ext cx="1981200" cy="938719"/>
          </a:xfrm>
          <a:prstGeom prst="rect">
            <a:avLst/>
          </a:prstGeom>
          <a:noFill/>
        </p:spPr>
        <p:txBody>
          <a:bodyPr wrap="square" rtlCol="0">
            <a:spAutoFit/>
          </a:bodyPr>
          <a:lstStyle/>
          <a:p>
            <a:r>
              <a:rPr lang="en-US" sz="1100" b="1" dirty="0" smtClean="0">
                <a:latin typeface="Myriad Pro"/>
              </a:rPr>
              <a:t>Helpful Hint:</a:t>
            </a:r>
          </a:p>
          <a:p>
            <a:r>
              <a:rPr lang="en-US" sz="1100" dirty="0" smtClean="0">
                <a:latin typeface="Myriad Pro"/>
              </a:rPr>
              <a:t>Remember to review order of operations.  Students must square r before they multiply by </a:t>
            </a:r>
            <a:r>
              <a:rPr lang="el-GR" sz="1100" dirty="0" smtClean="0">
                <a:latin typeface="Myriad Pro"/>
              </a:rPr>
              <a:t>π</a:t>
            </a:r>
            <a:endParaRPr lang="en-US" sz="1100" dirty="0">
              <a:latin typeface="Myriad Pro"/>
            </a:endParaRPr>
          </a:p>
        </p:txBody>
      </p:sp>
      <p:sp>
        <p:nvSpPr>
          <p:cNvPr id="18" name="Isosceles Triangle 17"/>
          <p:cNvSpPr/>
          <p:nvPr/>
        </p:nvSpPr>
        <p:spPr>
          <a:xfrm>
            <a:off x="5181600" y="2514600"/>
            <a:ext cx="3962400" cy="15240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7162800" y="2514600"/>
            <a:ext cx="0" cy="152400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7239000" y="3505200"/>
            <a:ext cx="381000" cy="338554"/>
          </a:xfrm>
          <a:prstGeom prst="rect">
            <a:avLst/>
          </a:prstGeom>
          <a:noFill/>
        </p:spPr>
        <p:txBody>
          <a:bodyPr wrap="square" rtlCol="0">
            <a:spAutoFit/>
          </a:bodyPr>
          <a:lstStyle/>
          <a:p>
            <a:r>
              <a:rPr lang="en-US" sz="1600" dirty="0" smtClean="0">
                <a:latin typeface="Myriad Pro"/>
                <a:cs typeface="Times New Roman" pitchFamily="18" charset="0"/>
              </a:rPr>
              <a:t>3</a:t>
            </a:r>
            <a:endParaRPr lang="en-US" sz="1600" dirty="0">
              <a:latin typeface="Myriad Pro"/>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Ideas for application</a:t>
            </a:r>
            <a:endParaRPr lang="en-US" dirty="0"/>
          </a:p>
        </p:txBody>
      </p:sp>
      <p:sp>
        <p:nvSpPr>
          <p:cNvPr id="3" name="Content Placeholder 2"/>
          <p:cNvSpPr>
            <a:spLocks noGrp="1"/>
          </p:cNvSpPr>
          <p:nvPr>
            <p:ph idx="1"/>
          </p:nvPr>
        </p:nvSpPr>
        <p:spPr/>
        <p:txBody>
          <a:bodyPr>
            <a:normAutofit/>
          </a:bodyPr>
          <a:lstStyle/>
          <a:p>
            <a:r>
              <a:rPr lang="en-US" sz="2000" dirty="0" smtClean="0"/>
              <a:t>Use area formula to find the area of a rectangle. Then, divide the rectangle into two triangle and find the area of both triangles.  Compare solutions to show that the area of the rectangle and the area of the two triangles are the same.</a:t>
            </a:r>
          </a:p>
          <a:p>
            <a:pPr>
              <a:buNone/>
            </a:pPr>
            <a:endParaRPr lang="en-US" sz="2000" dirty="0" smtClean="0"/>
          </a:p>
          <a:p>
            <a:endParaRPr lang="en-US" sz="2400" dirty="0" smtClean="0"/>
          </a:p>
          <a:p>
            <a:r>
              <a:rPr lang="en-US" sz="2000" dirty="0" smtClean="0"/>
              <a:t>Provide triangles on graph papers so students can calculate the length of the base and altitude as well as the area of the </a:t>
            </a:r>
            <a:r>
              <a:rPr lang="en-US" sz="2000" dirty="0" smtClean="0"/>
              <a:t>triangle.</a:t>
            </a:r>
            <a:endParaRPr lang="en-US" sz="2000" dirty="0" smtClean="0"/>
          </a:p>
          <a:p>
            <a:endParaRPr lang="en-US" sz="2000" dirty="0" smtClean="0"/>
          </a:p>
          <a:p>
            <a:r>
              <a:rPr lang="en-US" sz="2000" dirty="0" smtClean="0"/>
              <a:t>Have students with and without disabilities work together to prove that any side of a triangle can be chosen as the </a:t>
            </a:r>
            <a:r>
              <a:rPr lang="en-US" sz="2000" dirty="0" smtClean="0"/>
              <a:t>base.</a:t>
            </a:r>
            <a:endParaRPr lang="en-US" sz="2000" dirty="0"/>
          </a:p>
        </p:txBody>
      </p:sp>
      <p:sp>
        <p:nvSpPr>
          <p:cNvPr id="7" name="Footer Placeholder 3"/>
          <p:cNvSpPr>
            <a:spLocks noGrp="1"/>
          </p:cNvSpPr>
          <p:nvPr>
            <p:ph type="ftr" sz="quarter" idx="4294967295"/>
          </p:nvPr>
        </p:nvSpPr>
        <p:spPr>
          <a:xfrm>
            <a:off x="0" y="6356350"/>
            <a:ext cx="6858000" cy="365125"/>
          </a:xfrm>
        </p:spPr>
        <p:txBody>
          <a:body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ction="ppaction://hlinkfile"/>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grpSp>
        <p:nvGrpSpPr>
          <p:cNvPr id="12" name="Group 11"/>
          <p:cNvGrpSpPr/>
          <p:nvPr/>
        </p:nvGrpSpPr>
        <p:grpSpPr>
          <a:xfrm>
            <a:off x="4800600" y="2895600"/>
            <a:ext cx="1828800" cy="762000"/>
            <a:chOff x="4800600" y="3048000"/>
            <a:chExt cx="1828800" cy="762000"/>
          </a:xfrm>
        </p:grpSpPr>
        <p:sp>
          <p:nvSpPr>
            <p:cNvPr id="6" name="Rectangle 5"/>
            <p:cNvSpPr/>
            <p:nvPr/>
          </p:nvSpPr>
          <p:spPr>
            <a:xfrm>
              <a:off x="4800600" y="3048000"/>
              <a:ext cx="1828800" cy="76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4800600" y="3048000"/>
              <a:ext cx="1752600" cy="76200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 to increase difficulty</a:t>
            </a:r>
            <a:endParaRPr lang="en-US" dirty="0"/>
          </a:p>
        </p:txBody>
      </p:sp>
      <p:sp>
        <p:nvSpPr>
          <p:cNvPr id="3" name="Content Placeholder 2"/>
          <p:cNvSpPr>
            <a:spLocks noGrp="1"/>
          </p:cNvSpPr>
          <p:nvPr>
            <p:ph idx="1"/>
          </p:nvPr>
        </p:nvSpPr>
        <p:spPr/>
        <p:txBody>
          <a:bodyPr/>
          <a:lstStyle/>
          <a:p>
            <a:r>
              <a:rPr lang="en-US" sz="2800" dirty="0" smtClean="0"/>
              <a:t>Provide the area and one variable and have the student find the missing attribute</a:t>
            </a:r>
          </a:p>
          <a:p>
            <a:pPr lvl="1"/>
            <a:r>
              <a:rPr lang="en-US" sz="2400" dirty="0" smtClean="0"/>
              <a:t>For Example, if 22.5=1/2(15)h, what is the value of h?</a:t>
            </a:r>
          </a:p>
          <a:p>
            <a:r>
              <a:rPr lang="en-US" sz="2800" dirty="0" smtClean="0"/>
              <a:t>Provide students with less familiar shapes made up of triangles and ask them to find the area by dividing the shape into triangles and adding their volume</a:t>
            </a:r>
          </a:p>
          <a:p>
            <a:pPr lvl="1"/>
            <a:r>
              <a:rPr lang="en-US" sz="2400" dirty="0" smtClean="0"/>
              <a:t>For example </a:t>
            </a:r>
          </a:p>
          <a:p>
            <a:pPr lvl="1"/>
            <a:endParaRPr lang="en-US" sz="2400" dirty="0" smtClean="0"/>
          </a:p>
        </p:txBody>
      </p:sp>
      <p:sp>
        <p:nvSpPr>
          <p:cNvPr id="7" name="Footer Placeholder 3"/>
          <p:cNvSpPr>
            <a:spLocks noGrp="1"/>
          </p:cNvSpPr>
          <p:nvPr>
            <p:ph type="ftr" sz="quarter" idx="4294967295"/>
          </p:nvPr>
        </p:nvSpPr>
        <p:spPr>
          <a:xfrm>
            <a:off x="0" y="6356350"/>
            <a:ext cx="7086600" cy="365125"/>
          </a:xfrm>
        </p:spPr>
        <p:txBody>
          <a:body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ction="ppaction://hlinkfile"/>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grpSp>
        <p:nvGrpSpPr>
          <p:cNvPr id="13" name="Group 12"/>
          <p:cNvGrpSpPr/>
          <p:nvPr/>
        </p:nvGrpSpPr>
        <p:grpSpPr>
          <a:xfrm>
            <a:off x="4038600" y="4495800"/>
            <a:ext cx="2539009" cy="1791644"/>
            <a:chOff x="4014191" y="4566119"/>
            <a:chExt cx="2539009" cy="1791644"/>
          </a:xfrm>
        </p:grpSpPr>
        <p:sp>
          <p:nvSpPr>
            <p:cNvPr id="6" name="Isosceles Triangle 5"/>
            <p:cNvSpPr/>
            <p:nvPr/>
          </p:nvSpPr>
          <p:spPr>
            <a:xfrm>
              <a:off x="4114800" y="4724400"/>
              <a:ext cx="2438400" cy="685800"/>
            </a:xfrm>
            <a:prstGeom prst="triangle">
              <a:avLst>
                <a:gd name="adj" fmla="val 30769"/>
              </a:avLst>
            </a:prstGeom>
            <a:solidFill>
              <a:schemeClr val="bg1"/>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flipV="1">
              <a:off x="4114800" y="5410200"/>
              <a:ext cx="2438400" cy="762000"/>
            </a:xfrm>
            <a:prstGeom prst="triangle">
              <a:avLst>
                <a:gd name="adj" fmla="val 26923"/>
              </a:avLst>
            </a:prstGeom>
            <a:solidFill>
              <a:schemeClr val="bg1"/>
            </a:solid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c 8"/>
            <p:cNvSpPr/>
            <p:nvPr/>
          </p:nvSpPr>
          <p:spPr>
            <a:xfrm rot="7080000">
              <a:off x="4693798" y="4572312"/>
              <a:ext cx="289804" cy="277417"/>
            </a:xfrm>
            <a:prstGeom prst="arc">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p:cNvSpPr/>
            <p:nvPr/>
          </p:nvSpPr>
          <p:spPr>
            <a:xfrm rot="14520000" flipV="1">
              <a:off x="4617597" y="6074152"/>
              <a:ext cx="289804" cy="277417"/>
            </a:xfrm>
            <a:prstGeom prst="arc">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p:cNvSpPr/>
            <p:nvPr/>
          </p:nvSpPr>
          <p:spPr>
            <a:xfrm rot="12480000">
              <a:off x="6220359" y="5233390"/>
              <a:ext cx="289804" cy="277417"/>
            </a:xfrm>
            <a:prstGeom prst="arc">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p:cNvSpPr/>
            <p:nvPr/>
          </p:nvSpPr>
          <p:spPr>
            <a:xfrm rot="3720000">
              <a:off x="4007998" y="5235951"/>
              <a:ext cx="289804" cy="277417"/>
            </a:xfrm>
            <a:prstGeom prst="arc">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connections</a:t>
            </a:r>
            <a:endParaRPr lang="en-US" dirty="0"/>
          </a:p>
        </p:txBody>
      </p:sp>
      <p:sp>
        <p:nvSpPr>
          <p:cNvPr id="3" name="Content Placeholder 2"/>
          <p:cNvSpPr>
            <a:spLocks noGrp="1"/>
          </p:cNvSpPr>
          <p:nvPr>
            <p:ph idx="1"/>
          </p:nvPr>
        </p:nvSpPr>
        <p:spPr/>
        <p:txBody>
          <a:bodyPr/>
          <a:lstStyle/>
          <a:p>
            <a:r>
              <a:rPr lang="en-US" sz="2800" dirty="0" smtClean="0"/>
              <a:t>Finding the area of a triangle addresses the following 6</a:t>
            </a:r>
            <a:r>
              <a:rPr lang="en-US" sz="2800" baseline="30000" dirty="0" smtClean="0"/>
              <a:t>th</a:t>
            </a:r>
            <a:r>
              <a:rPr lang="en-US" sz="2800" dirty="0" smtClean="0"/>
              <a:t> and 7</a:t>
            </a:r>
            <a:r>
              <a:rPr lang="en-US" sz="2800" baseline="30000" dirty="0" smtClean="0"/>
              <a:t>th</a:t>
            </a:r>
            <a:r>
              <a:rPr lang="en-US" sz="2800" dirty="0" smtClean="0"/>
              <a:t> grade Core Content Connectors</a:t>
            </a:r>
          </a:p>
          <a:p>
            <a:pPr lvl="1"/>
            <a:r>
              <a:rPr lang="en-US" sz="2400" dirty="0" smtClean="0"/>
              <a:t>6.ME.2a3 Apply the formula to find the area of triangles</a:t>
            </a:r>
          </a:p>
          <a:p>
            <a:pPr lvl="1"/>
            <a:r>
              <a:rPr lang="en-US" sz="2400" dirty="0" smtClean="0"/>
              <a:t>6.NO.2c4 Solve word problems involving the addition, subtraction, multiplication, or division of fractions</a:t>
            </a:r>
          </a:p>
          <a:p>
            <a:pPr lvl="1"/>
            <a:r>
              <a:rPr lang="en-US" sz="2400" dirty="0" smtClean="0"/>
              <a:t>7-8.NO.3c1 Use the rules for mathematical operations to verify the results when more than one operation is required to solve a problem</a:t>
            </a:r>
            <a:endParaRPr lang="en-US" sz="2400" dirty="0"/>
          </a:p>
        </p:txBody>
      </p:sp>
      <p:sp>
        <p:nvSpPr>
          <p:cNvPr id="6" name="Footer Placeholder 3"/>
          <p:cNvSpPr>
            <a:spLocks noGrp="1"/>
          </p:cNvSpPr>
          <p:nvPr>
            <p:ph type="ftr" sz="quarter" idx="4294967295"/>
          </p:nvPr>
        </p:nvSpPr>
        <p:spPr>
          <a:xfrm>
            <a:off x="0" y="6356350"/>
            <a:ext cx="7086600" cy="365125"/>
          </a:xfrm>
        </p:spPr>
        <p:txBody>
          <a:bodyPr/>
          <a:lstStyle/>
          <a:p>
            <a:r>
              <a:rPr lang="en-US" sz="800" dirty="0" smtClean="0"/>
              <a:t>The contents of this content module were developed by special educator Bethany Smith, PhD  and validated by content expert Drew Polly, PhD at University of North Carolina at Charlotte under a grant from the Department of Education (PR/Award #: H373X100002, Project Officer, </a:t>
            </a:r>
            <a:r>
              <a:rPr lang="en-US" sz="800" u="sng" dirty="0" smtClean="0">
                <a:hlinkClick r:id="rId2" action="ppaction://hlinkfile"/>
              </a:rPr>
              <a:t>Susan.Weigert@Ed.gov</a:t>
            </a:r>
            <a:r>
              <a:rPr lang="en-US" sz="800" dirty="0" smtClean="0"/>
              <a:t>). However, the contents do not necessarily represent the policy of the Department of Education and no assumption of endorsement by the Federal government should be made</a:t>
            </a:r>
            <a:endParaRPr lang="en-US"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CS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C82A5E-AB59-4F56-8D7A-04ACC8E3B7E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61146FA-D7C3-43AB-9EA3-B0C7EA23EF56}">
  <ds:schemaRefs>
    <ds:schemaRef ds:uri="http://schemas.microsoft.com/sharepoint/v3/contenttype/forms"/>
  </ds:schemaRefs>
</ds:datastoreItem>
</file>

<file path=customXml/itemProps3.xml><?xml version="1.0" encoding="utf-8"?>
<ds:datastoreItem xmlns:ds="http://schemas.openxmlformats.org/officeDocument/2006/customXml" ds:itemID="{2229563F-035F-4282-8BF2-EA185A3BB9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NCSC theme</Template>
  <TotalTime>361</TotalTime>
  <Words>705</Words>
  <Application>Microsoft Office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NCSC theme</vt:lpstr>
      <vt:lpstr>Area of a triangle</vt:lpstr>
      <vt:lpstr>Parts of a triangle</vt:lpstr>
      <vt:lpstr>Area of a triangle: An example</vt:lpstr>
      <vt:lpstr>Ideas for application</vt:lpstr>
      <vt:lpstr>Suggestion to increase difficulty</vt:lpstr>
      <vt:lpstr>Making connections</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a triangle</dc:title>
  <dc:creator>bsmit224</dc:creator>
  <cp:lastModifiedBy>edCount</cp:lastModifiedBy>
  <cp:revision>35</cp:revision>
  <dcterms:created xsi:type="dcterms:W3CDTF">2011-09-15T14:10:55Z</dcterms:created>
  <dcterms:modified xsi:type="dcterms:W3CDTF">2013-11-06T22:02:41Z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