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1" r:id="rId5"/>
    <p:sldId id="260" r:id="rId6"/>
    <p:sldId id="258" r:id="rId7"/>
    <p:sldId id="259" r:id="rId8"/>
    <p:sldId id="25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lvl1pPr marL="0" indent="0" algn="ctr">
              <a:buNone/>
              <a:defRPr sz="2800" b="0" i="0">
                <a:solidFill>
                  <a:schemeClr val="tx1">
                    <a:lumMod val="50000"/>
                    <a:lumOff val="50000"/>
                  </a:schemeClr>
                </a:solidFill>
                <a:latin typeface="Myriad Pro"/>
                <a:cs typeface="Myriad Pro"/>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10" name="Title 9"/>
          <p:cNvSpPr>
            <a:spLocks noGrp="1"/>
          </p:cNvSpPr>
          <p:nvPr>
            <p:ph type="title"/>
          </p:nvPr>
        </p:nvSpPr>
        <p:spPr>
          <a:xfrm>
            <a:off x="457200" y="2057400"/>
            <a:ext cx="8229600" cy="1143000"/>
          </a:xfrm>
        </p:spPr>
        <p:txBody>
          <a:bodyPr>
            <a:normAutofit/>
          </a:bodyPr>
          <a:lstStyle>
            <a:lvl1pPr>
              <a:defRPr sz="3800" b="1" i="0">
                <a:solidFill>
                  <a:srgbClr val="1B77BC"/>
                </a:solidFill>
                <a:latin typeface="Myriad Pro"/>
                <a:cs typeface="Myriad Pro"/>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i="0">
                <a:solidFill>
                  <a:srgbClr val="1B77BC"/>
                </a:solidFill>
                <a:latin typeface="Myriad Pro"/>
                <a:cs typeface="Myriad Pro"/>
              </a:defRPr>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b="0" i="0">
                <a:latin typeface="Myriad Pro"/>
                <a:cs typeface="Myriad Pro"/>
              </a:defRPr>
            </a:lvl1pPr>
            <a:lvl2pPr>
              <a:defRPr b="0" i="0">
                <a:latin typeface="Myriad Pro"/>
                <a:cs typeface="Myriad Pro"/>
              </a:defRPr>
            </a:lvl2pPr>
            <a:lvl3pPr>
              <a:defRPr b="0" i="0">
                <a:latin typeface="Myriad Pro"/>
                <a:cs typeface="Myriad Pro"/>
              </a:defRPr>
            </a:lvl3pPr>
            <a:lvl4pPr>
              <a:defRPr b="0" i="0">
                <a:latin typeface="Myriad Pro"/>
                <a:cs typeface="Myriad Pro"/>
              </a:defRPr>
            </a:lvl4pPr>
            <a:lvl5pPr>
              <a:defRPr b="0" i="0">
                <a:latin typeface="Myriad Pro"/>
                <a:cs typeface="Myriad P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8" name="Footer Placeholder 4"/>
          <p:cNvSpPr>
            <a:spLocks noGrp="1"/>
          </p:cNvSpPr>
          <p:nvPr>
            <p:ph type="ftr" sz="quarter" idx="11"/>
          </p:nvPr>
        </p:nvSpPr>
        <p:spPr/>
        <p:txBody>
          <a:bodyPr/>
          <a:lstStyle>
            <a:lvl1pPr>
              <a:defRPr/>
            </a:lvl1pPr>
          </a:lstStyle>
          <a:p>
            <a:endParaRPr lang="en-US"/>
          </a:p>
        </p:txBody>
      </p:sp>
      <p:sp>
        <p:nvSpPr>
          <p:cNvPr id="9"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4" name="Footer Placeholder 4"/>
          <p:cNvSpPr>
            <a:spLocks noGrp="1"/>
          </p:cNvSpPr>
          <p:nvPr>
            <p:ph type="ftr" sz="quarter" idx="11"/>
          </p:nvPr>
        </p:nvSpPr>
        <p:spPr/>
        <p:txBody>
          <a:bodyPr/>
          <a:lstStyle>
            <a:lvl1pPr>
              <a:defRPr/>
            </a:lvl1pPr>
          </a:lstStyle>
          <a:p>
            <a:endParaRPr lang="en-US"/>
          </a:p>
        </p:txBody>
      </p:sp>
      <p:sp>
        <p:nvSpPr>
          <p:cNvPr id="5"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3" name="Footer Placeholder 4"/>
          <p:cNvSpPr>
            <a:spLocks noGrp="1"/>
          </p:cNvSpPr>
          <p:nvPr>
            <p:ph type="ftr" sz="quarter" idx="11"/>
          </p:nvPr>
        </p:nvSpPr>
        <p:spPr/>
        <p:txBody>
          <a:bodyPr/>
          <a:lstStyle>
            <a:lvl1pPr>
              <a:defRPr/>
            </a:lvl1pPr>
          </a:lstStyle>
          <a:p>
            <a:endParaRPr lang="en-US"/>
          </a:p>
        </p:txBody>
      </p:sp>
      <p:sp>
        <p:nvSpPr>
          <p:cNvPr id="4"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7DE5171-A634-42DF-BE49-277CB1BCA361}" type="datetimeFigureOut">
              <a:rPr lang="en-US" smtClean="0"/>
              <a:pPr/>
              <a:t>7/25/2013</a:t>
            </a:fld>
            <a:endParaRPr lang="en-US"/>
          </a:p>
        </p:txBody>
      </p:sp>
      <p:sp>
        <p:nvSpPr>
          <p:cNvPr id="6" name="Footer Placeholder 4"/>
          <p:cNvSpPr>
            <a:spLocks noGrp="1"/>
          </p:cNvSpPr>
          <p:nvPr>
            <p:ph type="ftr" sz="quarter" idx="11"/>
          </p:nvPr>
        </p:nvSpPr>
        <p:spPr/>
        <p:txBody>
          <a:bodyPr/>
          <a:lstStyle>
            <a:lvl1pPr>
              <a:defRPr/>
            </a:lvl1pPr>
          </a:lstStyle>
          <a:p>
            <a:endParaRPr lang="en-US"/>
          </a:p>
        </p:txBody>
      </p:sp>
      <p:sp>
        <p:nvSpPr>
          <p:cNvPr id="7" name="Slide Number Placeholder 5"/>
          <p:cNvSpPr>
            <a:spLocks noGrp="1"/>
          </p:cNvSpPr>
          <p:nvPr>
            <p:ph type="sldNum" sz="quarter" idx="12"/>
          </p:nvPr>
        </p:nvSpPr>
        <p:spPr/>
        <p:txBody>
          <a:bodyPr/>
          <a:lstStyle>
            <a:lvl1pPr>
              <a:defRPr/>
            </a:lvl1pPr>
          </a:lstStyle>
          <a:p>
            <a:fld id="{979A5234-7017-411E-A5F0-19ECD2EC0E0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fld id="{F7DE5171-A634-42DF-BE49-277CB1BCA361}" type="datetimeFigureOut">
              <a:rPr lang="en-US" smtClean="0"/>
              <a:pPr/>
              <a:t>7/25/2013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34" charset="0"/>
              </a:defRPr>
            </a:lvl1pPr>
          </a:lstStyle>
          <a:p>
            <a:fld id="{979A5234-7017-411E-A5F0-19ECD2EC0E0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mj-cs"/>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34" charset="0"/>
          <a:ea typeface="ヒラギノ角ゴ Pro W3" charset="-128"/>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ヒラギノ角ゴ Pro W3" charset="-128"/>
          <a:cs typeface="+mn-cs"/>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can you support student understanding of text structure?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Most nonfiction texts contain language that signals the reader about how the text is structured. For example, words such as </a:t>
            </a:r>
            <a:r>
              <a:rPr lang="en-US" i="1" dirty="0" smtClean="0"/>
              <a:t>while</a:t>
            </a:r>
            <a:r>
              <a:rPr lang="en-US" dirty="0" smtClean="0"/>
              <a:t>, </a:t>
            </a:r>
            <a:r>
              <a:rPr lang="en-US" i="1" dirty="0" smtClean="0"/>
              <a:t>but</a:t>
            </a:r>
            <a:r>
              <a:rPr lang="en-US" dirty="0" smtClean="0"/>
              <a:t>, </a:t>
            </a:r>
            <a:r>
              <a:rPr lang="en-US" i="1" dirty="0" smtClean="0"/>
              <a:t>either</a:t>
            </a:r>
            <a:r>
              <a:rPr lang="en-US" dirty="0" smtClean="0"/>
              <a:t>, and </a:t>
            </a:r>
            <a:r>
              <a:rPr lang="en-US" i="1" dirty="0" smtClean="0"/>
              <a:t>unlike</a:t>
            </a:r>
            <a:r>
              <a:rPr lang="en-US" dirty="0" smtClean="0"/>
              <a:t>, signal the reader that the author is comparing and contrasting information. Words such as </a:t>
            </a:r>
            <a:r>
              <a:rPr lang="en-US" i="1" dirty="0" smtClean="0"/>
              <a:t>because </a:t>
            </a:r>
            <a:r>
              <a:rPr lang="en-US" dirty="0" smtClean="0"/>
              <a:t>and </a:t>
            </a:r>
            <a:r>
              <a:rPr lang="en-US" i="1" dirty="0" smtClean="0"/>
              <a:t>since </a:t>
            </a:r>
            <a:r>
              <a:rPr lang="en-US" dirty="0" smtClean="0"/>
              <a:t>signal a cause and effect structure. Adjectives and prepositional phrases often signal a descriptive text structure. </a:t>
            </a:r>
          </a:p>
          <a:p>
            <a:endParaRPr lang="en-US" dirty="0" smtClean="0"/>
          </a:p>
          <a:p>
            <a:r>
              <a:rPr lang="en-US" dirty="0" smtClean="0"/>
              <a:t>Call students’ attention to how the author uses language to organize the text, and discuss with students why the author might have chosen a particular structure to communicate the content. </a:t>
            </a:r>
          </a:p>
          <a:p>
            <a:endParaRPr lang="en-US" dirty="0" smtClean="0"/>
          </a:p>
          <a:p>
            <a:r>
              <a:rPr lang="en-US" dirty="0" smtClean="0"/>
              <a:t>Once the teacher has modeled the text structure, students can follow the organizing pattern to identify important events, concepts and ideas. Students should also be taught the signal words that alert them to text structure.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Text Structures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Show examples of paragraphs that correspond to each text structure.</a:t>
            </a:r>
          </a:p>
          <a:p>
            <a:r>
              <a:rPr lang="en-US" dirty="0" smtClean="0"/>
              <a:t>Examine topic sentences that clue the reader to a specific structure. </a:t>
            </a:r>
          </a:p>
          <a:p>
            <a:r>
              <a:rPr lang="en-US" dirty="0" smtClean="0"/>
              <a:t>Model the writing of a paragraph that uses a specific text structure.</a:t>
            </a:r>
          </a:p>
          <a:p>
            <a:r>
              <a:rPr lang="en-US" dirty="0" smtClean="0"/>
              <a:t>Have students try </a:t>
            </a:r>
            <a:r>
              <a:rPr lang="en-US" dirty="0" smtClean="0"/>
              <a:t>writing </a:t>
            </a:r>
            <a:r>
              <a:rPr lang="en-US" dirty="0" smtClean="0"/>
              <a:t>paragraphs that follow a specific text structure. </a:t>
            </a:r>
          </a:p>
          <a:p>
            <a:r>
              <a:rPr lang="en-US" dirty="0" smtClean="0"/>
              <a:t>Have students diagram these structures using a graphic organizer.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lstStyle/>
          <a:p>
            <a:pPr>
              <a:lnSpc>
                <a:spcPct val="150000"/>
              </a:lnSpc>
              <a:buNone/>
            </a:pPr>
            <a:r>
              <a:rPr lang="en-US" dirty="0" smtClean="0"/>
              <a:t>	Kansas </a:t>
            </a:r>
            <a:r>
              <a:rPr lang="en-US" dirty="0"/>
              <a:t>and Hawaii are similar </a:t>
            </a:r>
            <a:r>
              <a:rPr lang="en-US" dirty="0" smtClean="0"/>
              <a:t>in some </a:t>
            </a:r>
            <a:r>
              <a:rPr lang="en-US" dirty="0"/>
              <a:t>ways. Both are states </a:t>
            </a:r>
            <a:r>
              <a:rPr lang="en-US" dirty="0" smtClean="0"/>
              <a:t>in which </a:t>
            </a:r>
            <a:r>
              <a:rPr lang="en-US" dirty="0"/>
              <a:t>farming is a major industry</a:t>
            </a:r>
            <a:r>
              <a:rPr lang="en-US" dirty="0" smtClean="0"/>
              <a:t>. They </a:t>
            </a:r>
            <a:r>
              <a:rPr lang="en-US" dirty="0"/>
              <a:t>are also different, </a:t>
            </a:r>
            <a:r>
              <a:rPr lang="en-US" dirty="0" smtClean="0"/>
              <a:t>however. Hawaii </a:t>
            </a:r>
            <a:r>
              <a:rPr lang="en-US" dirty="0"/>
              <a:t>is a tropical island, </a:t>
            </a:r>
            <a:r>
              <a:rPr lang="en-US" dirty="0" smtClean="0"/>
              <a:t>while Kansas </a:t>
            </a:r>
            <a:r>
              <a:rPr lang="en-US" dirty="0"/>
              <a:t>is landlocked in the </a:t>
            </a:r>
            <a:r>
              <a:rPr lang="en-US" dirty="0" smtClean="0"/>
              <a:t>middle of </a:t>
            </a:r>
            <a:r>
              <a:rPr lang="en-US" dirty="0"/>
              <a:t>the country.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1026" name="Picture 2"/>
          <p:cNvPicPr>
            <a:picLocks noGrp="1" noChangeAspect="1" noChangeArrowheads="1"/>
          </p:cNvPicPr>
          <p:nvPr>
            <p:ph idx="1"/>
          </p:nvPr>
        </p:nvPicPr>
        <p:blipFill>
          <a:blip r:embed="rId2" cstate="print"/>
          <a:stretch>
            <a:fillRect/>
          </a:stretch>
        </p:blipFill>
        <p:spPr bwMode="auto">
          <a:xfrm>
            <a:off x="1128713" y="1447800"/>
            <a:ext cx="6886575" cy="43053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Teaching Text Structures </a:t>
            </a:r>
            <a:endParaRPr lang="en-US" dirty="0"/>
          </a:p>
        </p:txBody>
      </p:sp>
      <p:sp>
        <p:nvSpPr>
          <p:cNvPr id="5" name="Content Placeholder 4"/>
          <p:cNvSpPr>
            <a:spLocks noGrp="1"/>
          </p:cNvSpPr>
          <p:nvPr>
            <p:ph idx="1"/>
          </p:nvPr>
        </p:nvSpPr>
        <p:spPr/>
        <p:txBody>
          <a:bodyPr>
            <a:normAutofit/>
          </a:bodyPr>
          <a:lstStyle/>
          <a:p>
            <a:pPr>
              <a:buNone/>
            </a:pPr>
            <a:r>
              <a:rPr lang="en-US" dirty="0"/>
              <a:t>Have students </a:t>
            </a:r>
            <a:r>
              <a:rPr lang="en-US" i="1" dirty="0"/>
              <a:t>sort </a:t>
            </a:r>
            <a:r>
              <a:rPr lang="en-US" i="1" dirty="0" smtClean="0"/>
              <a:t>a variety </a:t>
            </a:r>
            <a:r>
              <a:rPr lang="en-US" i="1" dirty="0"/>
              <a:t>of </a:t>
            </a:r>
            <a:r>
              <a:rPr lang="en-US" i="1" dirty="0" smtClean="0"/>
              <a:t>paragraphs </a:t>
            </a:r>
            <a:r>
              <a:rPr lang="en-US" dirty="0" smtClean="0"/>
              <a:t>from </a:t>
            </a:r>
            <a:r>
              <a:rPr lang="en-US" dirty="0"/>
              <a:t>your content </a:t>
            </a:r>
            <a:r>
              <a:rPr lang="en-US" dirty="0" smtClean="0"/>
              <a:t>area by </a:t>
            </a:r>
            <a:r>
              <a:rPr lang="en-US" dirty="0"/>
              <a:t>text </a:t>
            </a:r>
            <a:r>
              <a:rPr lang="en-US" dirty="0" smtClean="0"/>
              <a:t>structures. </a:t>
            </a:r>
          </a:p>
          <a:p>
            <a:r>
              <a:rPr lang="en-US" dirty="0" smtClean="0"/>
              <a:t>Begin </a:t>
            </a:r>
            <a:r>
              <a:rPr lang="en-US" dirty="0"/>
              <a:t>by sorting </a:t>
            </a:r>
            <a:r>
              <a:rPr lang="en-US" dirty="0" smtClean="0"/>
              <a:t>into only </a:t>
            </a:r>
            <a:r>
              <a:rPr lang="en-US" dirty="0"/>
              <a:t>one or two </a:t>
            </a:r>
            <a:r>
              <a:rPr lang="en-US" dirty="0" smtClean="0"/>
              <a:t>groups at </a:t>
            </a:r>
            <a:r>
              <a:rPr lang="en-US" dirty="0"/>
              <a:t>a time; work up to </a:t>
            </a:r>
            <a:r>
              <a:rPr lang="en-US" dirty="0" smtClean="0"/>
              <a:t>all </a:t>
            </a:r>
            <a:r>
              <a:rPr lang="en-US" dirty="0" smtClean="0"/>
              <a:t>five.</a:t>
            </a:r>
            <a:endParaRPr lang="en-US" dirty="0"/>
          </a:p>
          <a:p>
            <a:r>
              <a:rPr lang="en-US" dirty="0" smtClean="0"/>
              <a:t>Use </a:t>
            </a:r>
            <a:r>
              <a:rPr lang="en-US" dirty="0"/>
              <a:t>signal words </a:t>
            </a:r>
            <a:r>
              <a:rPr lang="en-US" dirty="0" smtClean="0"/>
              <a:t>to help determine </a:t>
            </a:r>
            <a:r>
              <a:rPr lang="en-US" dirty="0" smtClean="0"/>
              <a:t>structure.</a:t>
            </a:r>
            <a:endParaRPr lang="en-US" dirty="0"/>
          </a:p>
          <a:p>
            <a:r>
              <a:rPr lang="en-US" dirty="0" smtClean="0"/>
              <a:t>Work </a:t>
            </a:r>
            <a:r>
              <a:rPr lang="en-US" dirty="0"/>
              <a:t>in </a:t>
            </a:r>
            <a:r>
              <a:rPr lang="en-US" dirty="0" smtClean="0"/>
              <a:t>collaborative groups </a:t>
            </a:r>
            <a:r>
              <a:rPr lang="en-US" dirty="0"/>
              <a:t>for </a:t>
            </a:r>
            <a:r>
              <a:rPr lang="en-US"/>
              <a:t>this </a:t>
            </a:r>
            <a:r>
              <a:rPr lang="en-US" smtClean="0"/>
              <a:t>activity.</a:t>
            </a:r>
            <a:endParaRPr lang="en-US" dirty="0"/>
          </a:p>
        </p:txBody>
      </p:sp>
    </p:spTree>
  </p:cSld>
  <p:clrMapOvr>
    <a:masterClrMapping/>
  </p:clrMapOvr>
</p:sld>
</file>

<file path=ppt/theme/theme1.xml><?xml version="1.0" encoding="utf-8"?>
<a:theme xmlns:a="http://schemas.openxmlformats.org/drawingml/2006/main" name="NCSC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6EA3B4BEBF43C4E9307A9D9FFBE64DB" ma:contentTypeVersion="0" ma:contentTypeDescription="Create a new document." ma:contentTypeScope="" ma:versionID="a61b928dcf51223c359341f5cb5ab50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2348911-A2D0-412F-ADF1-631B0E83C3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1AEE2211-326D-41A7-95A9-FCB656F37128}">
  <ds:schemaRefs>
    <ds:schemaRef ds:uri="http://schemas.microsoft.com/sharepoint/v3/contenttype/forms"/>
  </ds:schemaRefs>
</ds:datastoreItem>
</file>

<file path=customXml/itemProps3.xml><?xml version="1.0" encoding="utf-8"?>
<ds:datastoreItem xmlns:ds="http://schemas.openxmlformats.org/officeDocument/2006/customXml" ds:itemID="{1F054B26-9877-4899-9EF3-25BA496AF22D}">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NCSC theme</Template>
  <TotalTime>287</TotalTime>
  <Words>265</Words>
  <Application>Microsoft Office PowerPoint</Application>
  <PresentationFormat>On-screen Show (4:3)</PresentationFormat>
  <Paragraphs>20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NCSC theme</vt:lpstr>
      <vt:lpstr>How can you support student understanding of text structure?</vt:lpstr>
      <vt:lpstr>Teaching Text Structures </vt:lpstr>
      <vt:lpstr>Example</vt:lpstr>
      <vt:lpstr>Example</vt:lpstr>
      <vt:lpstr>Teaching Text Structures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Text Structures</dc:title>
  <dc:creator>Katie Stover</dc:creator>
  <cp:lastModifiedBy>edCount</cp:lastModifiedBy>
  <cp:revision>8</cp:revision>
  <dcterms:created xsi:type="dcterms:W3CDTF">2013-05-29T22:44:43Z</dcterms:created>
  <dcterms:modified xsi:type="dcterms:W3CDTF">2013-07-25T14:15:14Z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0x01010026EA3B4BEBF43C4E9307A9D9FFBE64DB</vt:lpwstr>
  </property>
</Properties>
</file>