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7" r:id="rId2"/>
    <p:sldId id="258" r:id="rId3"/>
    <p:sldId id="259" r:id="rId4"/>
    <p:sldId id="260" r:id="rId5"/>
    <p:sldId id="261" r:id="rId6"/>
    <p:sldId id="262" r:id="rId7"/>
    <p:sldId id="264" r:id="rId8"/>
    <p:sldId id="266" r:id="rId9"/>
    <p:sldId id="265" r:id="rId10"/>
    <p:sldId id="267" r:id="rId11"/>
    <p:sldId id="263"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707" autoAdjust="0"/>
  </p:normalViewPr>
  <p:slideViewPr>
    <p:cSldViewPr snapToGrid="0" snapToObjects="1">
      <p:cViewPr varScale="1">
        <p:scale>
          <a:sx n="49" d="100"/>
          <a:sy n="49" d="100"/>
        </p:scale>
        <p:origin x="-103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BDA7A2-8642-F34D-879E-21B407F6A1F1}" type="datetimeFigureOut">
              <a:rPr lang="en-US" smtClean="0"/>
              <a:t>6/19/2013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A0F332-4EAA-9D47-8621-2ECAFBFD5466}" type="slidenum">
              <a:rPr lang="en-US" smtClean="0"/>
              <a:t>‹#›</a:t>
            </a:fld>
            <a:endParaRPr lang="en-US"/>
          </a:p>
        </p:txBody>
      </p:sp>
    </p:spTree>
    <p:extLst>
      <p:ext uri="{BB962C8B-B14F-4D97-AF65-F5344CB8AC3E}">
        <p14:creationId xmlns:p14="http://schemas.microsoft.com/office/powerpoint/2010/main" val="170390766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following</a:t>
            </a:r>
            <a:r>
              <a:rPr lang="en-US" baseline="0" dirty="0" smtClean="0"/>
              <a:t> slides have animations so that the students can practice the process of converting meters to centimeters and centimeters to meters. The slides are scripted.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24B937DF-0C98-0C4B-BC68-C542822F135B}" type="slidenum">
              <a:rPr lang="en-US" smtClean="0"/>
              <a:t>1</a:t>
            </a:fld>
            <a:endParaRPr lang="en-US"/>
          </a:p>
        </p:txBody>
      </p:sp>
    </p:spTree>
    <p:extLst>
      <p:ext uri="{BB962C8B-B14F-4D97-AF65-F5344CB8AC3E}">
        <p14:creationId xmlns:p14="http://schemas.microsoft.com/office/powerpoint/2010/main" val="1643414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baseline="0" dirty="0" smtClean="0"/>
              <a:t>The students are presented with the problem.</a:t>
            </a:r>
          </a:p>
          <a:p>
            <a:pPr marL="228600" indent="-228600">
              <a:buAutoNum type="arabicParenR"/>
            </a:pPr>
            <a:r>
              <a:rPr lang="en-US" baseline="0" dirty="0" smtClean="0"/>
              <a:t>Click – Ask, “Would you need to multiply or divide to convert centimeters to meters?” (larger unit to smaller unit)</a:t>
            </a:r>
          </a:p>
          <a:p>
            <a:pPr marL="228600" indent="-228600">
              <a:buAutoNum type="arabicParenR"/>
            </a:pPr>
            <a:r>
              <a:rPr lang="en-US" baseline="0" dirty="0" smtClean="0"/>
              <a:t>Click to reveal “Divide.”</a:t>
            </a:r>
          </a:p>
          <a:p>
            <a:pPr marL="228600" indent="-228600">
              <a:buAutoNum type="arabicParenR"/>
            </a:pPr>
            <a:r>
              <a:rPr lang="en-US" baseline="0" dirty="0" smtClean="0"/>
              <a:t>Ask, “What would you divide by?”</a:t>
            </a:r>
          </a:p>
          <a:p>
            <a:pPr marL="228600" indent="-228600">
              <a:buAutoNum type="arabicParenR"/>
            </a:pPr>
            <a:r>
              <a:rPr lang="en-US" baseline="0" dirty="0" smtClean="0"/>
              <a:t>Click to reveal, “100.”</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Ask, “So then, what is the answer?” Have the students write the problem and answer on their whiteboards. Circulate the room, checking the students’ work. Remind them they can refer to their PowerPoint notes.</a:t>
            </a:r>
          </a:p>
          <a:p>
            <a:pPr marL="228600" indent="-228600">
              <a:buAutoNum type="arabicParenR"/>
            </a:pPr>
            <a:r>
              <a:rPr lang="en-US" baseline="0" dirty="0" smtClean="0"/>
              <a:t>Click to reveal 800 </a:t>
            </a:r>
            <a:r>
              <a:rPr lang="en-US" dirty="0" smtClean="0"/>
              <a:t>÷ 100 =</a:t>
            </a:r>
            <a:r>
              <a:rPr lang="en-US" baseline="0" dirty="0" smtClean="0"/>
              <a:t> 8</a:t>
            </a:r>
            <a:r>
              <a:rPr lang="en-US" dirty="0" smtClean="0"/>
              <a:t> </a:t>
            </a:r>
            <a:r>
              <a:rPr lang="en-US" dirty="0" err="1" smtClean="0"/>
              <a:t>ft</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4B937DF-0C98-0C4B-BC68-C542822F135B}" type="slidenum">
              <a:rPr lang="en-US" smtClean="0"/>
              <a:t>10</a:t>
            </a:fld>
            <a:endParaRPr lang="en-US"/>
          </a:p>
        </p:txBody>
      </p:sp>
    </p:spTree>
    <p:extLst>
      <p:ext uri="{BB962C8B-B14F-4D97-AF65-F5344CB8AC3E}">
        <p14:creationId xmlns:p14="http://schemas.microsoft.com/office/powerpoint/2010/main" val="3456522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baseline="0" dirty="0" smtClean="0"/>
              <a:t>The students are presented with the problem.</a:t>
            </a:r>
          </a:p>
          <a:p>
            <a:pPr marL="228600" indent="-228600">
              <a:buAutoNum type="arabicParenR"/>
            </a:pPr>
            <a:r>
              <a:rPr lang="en-US" baseline="0" dirty="0" smtClean="0"/>
              <a:t>Click – Ask, “Would you need to multiply or divide to convert meters to centimeters?” (larger unit to smaller unit)</a:t>
            </a:r>
          </a:p>
          <a:p>
            <a:pPr marL="228600" indent="-228600">
              <a:buAutoNum type="arabicParenR"/>
            </a:pPr>
            <a:r>
              <a:rPr lang="en-US" baseline="0" dirty="0" smtClean="0"/>
              <a:t>Click to reveal “Multiply.” </a:t>
            </a:r>
          </a:p>
          <a:p>
            <a:pPr marL="228600" indent="-228600">
              <a:buAutoNum type="arabicParenR"/>
            </a:pPr>
            <a:r>
              <a:rPr lang="en-US" baseline="0" dirty="0" smtClean="0"/>
              <a:t>Ask, “What would you multiply by?”</a:t>
            </a:r>
          </a:p>
          <a:p>
            <a:pPr marL="228600" indent="-228600">
              <a:buAutoNum type="arabicParenR"/>
            </a:pPr>
            <a:r>
              <a:rPr lang="en-US" baseline="0" dirty="0" smtClean="0"/>
              <a:t>Click to reveal, “100.”</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Ask, “So then, what is the answer?” Have the students write the problem and answer on their whiteboards. Circulate the room, checking the students’ work. Remind them they can refer to their PowerPoint notes.</a:t>
            </a:r>
          </a:p>
          <a:p>
            <a:pPr marL="228600" indent="-228600">
              <a:buAutoNum type="arabicParenR"/>
            </a:pPr>
            <a:r>
              <a:rPr lang="en-US" baseline="0" dirty="0" smtClean="0"/>
              <a:t>Click to reveal 5 x 100 = 500 cm</a:t>
            </a:r>
          </a:p>
          <a:p>
            <a:endParaRPr lang="en-US" dirty="0"/>
          </a:p>
        </p:txBody>
      </p:sp>
      <p:sp>
        <p:nvSpPr>
          <p:cNvPr id="4" name="Slide Number Placeholder 3"/>
          <p:cNvSpPr>
            <a:spLocks noGrp="1"/>
          </p:cNvSpPr>
          <p:nvPr>
            <p:ph type="sldNum" sz="quarter" idx="10"/>
          </p:nvPr>
        </p:nvSpPr>
        <p:spPr/>
        <p:txBody>
          <a:bodyPr/>
          <a:lstStyle/>
          <a:p>
            <a:fld id="{AFA0F332-4EAA-9D47-8621-2ECAFBFD5466}" type="slidenum">
              <a:rPr lang="en-US" smtClean="0"/>
              <a:t>11</a:t>
            </a:fld>
            <a:endParaRPr lang="en-US"/>
          </a:p>
        </p:txBody>
      </p:sp>
    </p:spTree>
    <p:extLst>
      <p:ext uri="{BB962C8B-B14F-4D97-AF65-F5344CB8AC3E}">
        <p14:creationId xmlns:p14="http://schemas.microsoft.com/office/powerpoint/2010/main" val="1248769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Present each problem to the students one click at a time. For</a:t>
            </a:r>
            <a:r>
              <a:rPr lang="en-US" baseline="0" dirty="0" smtClean="0"/>
              <a:t> each of the five problems, one measurement is given. Students are to use what they have learned to convert the given measurement to the other measurement. </a:t>
            </a:r>
            <a:r>
              <a:rPr lang="en-US" dirty="0" smtClean="0"/>
              <a:t>Direct the students</a:t>
            </a:r>
            <a:r>
              <a:rPr lang="en-US" baseline="0" dirty="0" smtClean="0"/>
              <a:t> to show their work on their whiteboards, and check their answers as they finish each problem. Reveal each answer onscreen after everyone has attempted to answer each problem. Remind them they can use their PowerPoint notes. </a:t>
            </a:r>
            <a:endParaRPr lang="en-US" dirty="0"/>
          </a:p>
        </p:txBody>
      </p:sp>
      <p:sp>
        <p:nvSpPr>
          <p:cNvPr id="4" name="Slide Number Placeholder 3"/>
          <p:cNvSpPr>
            <a:spLocks noGrp="1"/>
          </p:cNvSpPr>
          <p:nvPr>
            <p:ph type="sldNum" sz="quarter" idx="10"/>
          </p:nvPr>
        </p:nvSpPr>
        <p:spPr/>
        <p:txBody>
          <a:bodyPr/>
          <a:lstStyle/>
          <a:p>
            <a:fld id="{AFA0F332-4EAA-9D47-8621-2ECAFBFD5466}" type="slidenum">
              <a:rPr lang="en-US" smtClean="0"/>
              <a:t>12</a:t>
            </a:fld>
            <a:endParaRPr lang="en-US"/>
          </a:p>
        </p:txBody>
      </p:sp>
    </p:spTree>
    <p:extLst>
      <p:ext uri="{BB962C8B-B14F-4D97-AF65-F5344CB8AC3E}">
        <p14:creationId xmlns:p14="http://schemas.microsoft.com/office/powerpoint/2010/main" val="3708730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baseline="0" dirty="0" smtClean="0"/>
              <a:t>The students are presented with the problem.</a:t>
            </a:r>
          </a:p>
          <a:p>
            <a:pPr marL="228600" indent="-228600">
              <a:buAutoNum type="arabicParenR"/>
            </a:pPr>
            <a:r>
              <a:rPr lang="en-US" baseline="0" dirty="0" smtClean="0"/>
              <a:t>Click – Ask, “Would you need to multiply or divide to convert centimeters to meters?” (smaller unit to larger unit)</a:t>
            </a:r>
          </a:p>
          <a:p>
            <a:pPr marL="228600" indent="-228600">
              <a:buAutoNum type="arabicParenR"/>
            </a:pPr>
            <a:r>
              <a:rPr lang="en-US" baseline="0" dirty="0" smtClean="0"/>
              <a:t>Click to reveal “Divide.”</a:t>
            </a:r>
          </a:p>
          <a:p>
            <a:pPr marL="228600" indent="-228600">
              <a:buAutoNum type="arabicParenR"/>
            </a:pPr>
            <a:r>
              <a:rPr lang="en-US" baseline="0" dirty="0" smtClean="0"/>
              <a:t>Ask, “What would you divide by?”</a:t>
            </a:r>
          </a:p>
          <a:p>
            <a:pPr marL="228600" indent="-228600">
              <a:buAutoNum type="arabicParenR"/>
            </a:pPr>
            <a:r>
              <a:rPr lang="en-US" baseline="0" dirty="0" smtClean="0"/>
              <a:t>Click to reveal, “100.”</a:t>
            </a:r>
          </a:p>
          <a:p>
            <a:pPr marL="228600" indent="-228600">
              <a:buAutoNum type="arabicParenR"/>
            </a:pPr>
            <a:r>
              <a:rPr lang="en-US" baseline="0" dirty="0" smtClean="0"/>
              <a:t>Ask, “So then, what is the answer?” Have the students write the problem and answer on their whiteboards. Circulate the room, checking the students’ work. Remind them they can refer to their PowerPoint notes.</a:t>
            </a:r>
          </a:p>
          <a:p>
            <a:pPr marL="228600" indent="-228600">
              <a:buAutoNum type="arabicParenR"/>
            </a:pPr>
            <a:r>
              <a:rPr lang="en-US" baseline="0" dirty="0" smtClean="0"/>
              <a:t>Click to reveal 400 ÷ 100 = 4 m</a:t>
            </a:r>
          </a:p>
        </p:txBody>
      </p:sp>
      <p:sp>
        <p:nvSpPr>
          <p:cNvPr id="4" name="Slide Number Placeholder 3"/>
          <p:cNvSpPr>
            <a:spLocks noGrp="1"/>
          </p:cNvSpPr>
          <p:nvPr>
            <p:ph type="sldNum" sz="quarter" idx="10"/>
          </p:nvPr>
        </p:nvSpPr>
        <p:spPr/>
        <p:txBody>
          <a:bodyPr/>
          <a:lstStyle/>
          <a:p>
            <a:fld id="{AFA0F332-4EAA-9D47-8621-2ECAFBFD5466}" type="slidenum">
              <a:rPr lang="en-US" smtClean="0"/>
              <a:t>2</a:t>
            </a:fld>
            <a:endParaRPr lang="en-US"/>
          </a:p>
        </p:txBody>
      </p:sp>
    </p:spTree>
    <p:extLst>
      <p:ext uri="{BB962C8B-B14F-4D97-AF65-F5344CB8AC3E}">
        <p14:creationId xmlns:p14="http://schemas.microsoft.com/office/powerpoint/2010/main" val="2933496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baseline="0" dirty="0" smtClean="0"/>
              <a:t>The students are presented with the problem.</a:t>
            </a:r>
          </a:p>
          <a:p>
            <a:pPr marL="228600" indent="-228600">
              <a:buAutoNum type="arabicParenR"/>
            </a:pPr>
            <a:r>
              <a:rPr lang="en-US" baseline="0" dirty="0" smtClean="0"/>
              <a:t>Click – Ask, “Would you need to multiply or divide to convert centimeters to meters?” (smaller unit to larger unit)</a:t>
            </a:r>
          </a:p>
          <a:p>
            <a:pPr marL="228600" indent="-228600">
              <a:buAutoNum type="arabicParenR"/>
            </a:pPr>
            <a:r>
              <a:rPr lang="en-US" baseline="0" dirty="0" smtClean="0"/>
              <a:t>Click to reveal “Divide.”</a:t>
            </a:r>
          </a:p>
          <a:p>
            <a:pPr marL="228600" indent="-228600">
              <a:buAutoNum type="arabicParenR"/>
            </a:pPr>
            <a:r>
              <a:rPr lang="en-US" baseline="0" dirty="0" smtClean="0"/>
              <a:t>Ask, “What would you divide by?”</a:t>
            </a:r>
          </a:p>
          <a:p>
            <a:pPr marL="228600" indent="-228600">
              <a:buAutoNum type="arabicParenR"/>
            </a:pPr>
            <a:r>
              <a:rPr lang="en-US" baseline="0" dirty="0" smtClean="0"/>
              <a:t>Click to reveal, “100.”</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Ask, “So then, what is the answer?” Have the students write the problem and answer on their whiteboards. Circulate the room, checking the students’ work. Remind them they can refer to their PowerPoint notes.</a:t>
            </a:r>
          </a:p>
          <a:p>
            <a:pPr marL="228600" indent="-228600">
              <a:buAutoNum type="arabicParenR"/>
            </a:pPr>
            <a:r>
              <a:rPr lang="en-US" baseline="0" dirty="0" smtClean="0"/>
              <a:t>Click to reveal 900</a:t>
            </a:r>
            <a:r>
              <a:rPr lang="en-US" dirty="0" smtClean="0"/>
              <a:t>÷ 100 = 9 m</a:t>
            </a:r>
            <a:endParaRPr lang="en-US" dirty="0"/>
          </a:p>
        </p:txBody>
      </p:sp>
      <p:sp>
        <p:nvSpPr>
          <p:cNvPr id="4" name="Slide Number Placeholder 3"/>
          <p:cNvSpPr>
            <a:spLocks noGrp="1"/>
          </p:cNvSpPr>
          <p:nvPr>
            <p:ph type="sldNum" sz="quarter" idx="10"/>
          </p:nvPr>
        </p:nvSpPr>
        <p:spPr/>
        <p:txBody>
          <a:bodyPr/>
          <a:lstStyle/>
          <a:p>
            <a:fld id="{AFA0F332-4EAA-9D47-8621-2ECAFBFD5466}" type="slidenum">
              <a:rPr lang="en-US" smtClean="0"/>
              <a:t>3</a:t>
            </a:fld>
            <a:endParaRPr lang="en-US"/>
          </a:p>
        </p:txBody>
      </p:sp>
    </p:spTree>
    <p:extLst>
      <p:ext uri="{BB962C8B-B14F-4D97-AF65-F5344CB8AC3E}">
        <p14:creationId xmlns:p14="http://schemas.microsoft.com/office/powerpoint/2010/main" val="3172968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baseline="0" dirty="0" smtClean="0"/>
              <a:t>The students are presented with the problem.</a:t>
            </a:r>
          </a:p>
          <a:p>
            <a:pPr marL="228600" indent="-228600">
              <a:buAutoNum type="arabicParenR"/>
            </a:pPr>
            <a:r>
              <a:rPr lang="en-US" baseline="0" dirty="0" smtClean="0"/>
              <a:t>Click – Ask, “Would you need to multiply or divide to convert meters to centimeters?” (larger unit to smaller unit)</a:t>
            </a:r>
          </a:p>
          <a:p>
            <a:pPr marL="228600" indent="-228600">
              <a:buAutoNum type="arabicParenR"/>
            </a:pPr>
            <a:r>
              <a:rPr lang="en-US" baseline="0" dirty="0" smtClean="0"/>
              <a:t>Click to reveal “Multiply.”</a:t>
            </a:r>
          </a:p>
          <a:p>
            <a:pPr marL="228600" indent="-228600">
              <a:buAutoNum type="arabicParenR"/>
            </a:pPr>
            <a:r>
              <a:rPr lang="en-US" baseline="0" dirty="0" smtClean="0"/>
              <a:t>Ask, “What would you multiply by?”</a:t>
            </a:r>
          </a:p>
          <a:p>
            <a:pPr marL="228600" indent="-228600">
              <a:buAutoNum type="arabicParenR"/>
            </a:pPr>
            <a:r>
              <a:rPr lang="en-US" baseline="0" dirty="0" smtClean="0"/>
              <a:t>Click to reveal, “100.”</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Ask, “So then, what is the answer?” Have the students write the problem and answer on their whiteboards. Circulate the room, checking the students’ work. Remind them they can refer to their PowerPoint notes.</a:t>
            </a:r>
          </a:p>
          <a:p>
            <a:pPr marL="228600" indent="-228600">
              <a:buAutoNum type="arabicParenR"/>
            </a:pPr>
            <a:r>
              <a:rPr lang="en-US" baseline="0" dirty="0" smtClean="0"/>
              <a:t>Click to reveal 5 x 100 = 500 cm</a:t>
            </a:r>
          </a:p>
          <a:p>
            <a:endParaRPr lang="en-US" dirty="0"/>
          </a:p>
        </p:txBody>
      </p:sp>
      <p:sp>
        <p:nvSpPr>
          <p:cNvPr id="4" name="Slide Number Placeholder 3"/>
          <p:cNvSpPr>
            <a:spLocks noGrp="1"/>
          </p:cNvSpPr>
          <p:nvPr>
            <p:ph type="sldNum" sz="quarter" idx="10"/>
          </p:nvPr>
        </p:nvSpPr>
        <p:spPr/>
        <p:txBody>
          <a:bodyPr/>
          <a:lstStyle/>
          <a:p>
            <a:fld id="{AFA0F332-4EAA-9D47-8621-2ECAFBFD5466}" type="slidenum">
              <a:rPr lang="en-US" smtClean="0"/>
              <a:t>4</a:t>
            </a:fld>
            <a:endParaRPr lang="en-US"/>
          </a:p>
        </p:txBody>
      </p:sp>
    </p:spTree>
    <p:extLst>
      <p:ext uri="{BB962C8B-B14F-4D97-AF65-F5344CB8AC3E}">
        <p14:creationId xmlns:p14="http://schemas.microsoft.com/office/powerpoint/2010/main" val="2664281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baseline="0" dirty="0" smtClean="0"/>
              <a:t>The students are presented with the problem.</a:t>
            </a:r>
          </a:p>
          <a:p>
            <a:pPr marL="228600" indent="-228600">
              <a:buAutoNum type="arabicParenR"/>
            </a:pPr>
            <a:r>
              <a:rPr lang="en-US" baseline="0" dirty="0" smtClean="0"/>
              <a:t>Click – Ask, “Would you need to multiply or divide to convert meters to centimeters?” (larger unit to smaller unit)</a:t>
            </a:r>
          </a:p>
          <a:p>
            <a:pPr marL="228600" indent="-228600">
              <a:buAutoNum type="arabicParenR"/>
            </a:pPr>
            <a:r>
              <a:rPr lang="en-US" baseline="0" dirty="0" smtClean="0"/>
              <a:t>Click to reveal “Multiply.”</a:t>
            </a:r>
          </a:p>
          <a:p>
            <a:pPr marL="228600" indent="-228600">
              <a:buAutoNum type="arabicParenR"/>
            </a:pPr>
            <a:r>
              <a:rPr lang="en-US" baseline="0" dirty="0" smtClean="0"/>
              <a:t>Ask, “What would you multiply by?”</a:t>
            </a:r>
          </a:p>
          <a:p>
            <a:pPr marL="228600" indent="-228600">
              <a:buAutoNum type="arabicParenR"/>
            </a:pPr>
            <a:r>
              <a:rPr lang="en-US" baseline="0" dirty="0" smtClean="0"/>
              <a:t>Click to reveal, “100.”</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Ask, “So then, what is the answer?” Have the students write the problem and answer on their whiteboards. Circulate the room, checking the students’ work. Remind them they can refer to their PowerPoint notes.</a:t>
            </a:r>
          </a:p>
          <a:p>
            <a:pPr marL="228600" indent="-228600">
              <a:buAutoNum type="arabicParenR"/>
            </a:pPr>
            <a:r>
              <a:rPr lang="en-US" baseline="0" dirty="0" smtClean="0"/>
              <a:t>Click to reveal 10 x 100 = 1000 cm</a:t>
            </a:r>
          </a:p>
          <a:p>
            <a:endParaRPr lang="en-US" dirty="0"/>
          </a:p>
        </p:txBody>
      </p:sp>
      <p:sp>
        <p:nvSpPr>
          <p:cNvPr id="4" name="Slide Number Placeholder 3"/>
          <p:cNvSpPr>
            <a:spLocks noGrp="1"/>
          </p:cNvSpPr>
          <p:nvPr>
            <p:ph type="sldNum" sz="quarter" idx="10"/>
          </p:nvPr>
        </p:nvSpPr>
        <p:spPr/>
        <p:txBody>
          <a:bodyPr/>
          <a:lstStyle/>
          <a:p>
            <a:fld id="{AFA0F332-4EAA-9D47-8621-2ECAFBFD5466}" type="slidenum">
              <a:rPr lang="en-US" smtClean="0"/>
              <a:t>5</a:t>
            </a:fld>
            <a:endParaRPr lang="en-US"/>
          </a:p>
        </p:txBody>
      </p:sp>
    </p:spTree>
    <p:extLst>
      <p:ext uri="{BB962C8B-B14F-4D97-AF65-F5344CB8AC3E}">
        <p14:creationId xmlns:p14="http://schemas.microsoft.com/office/powerpoint/2010/main" val="640814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baseline="0" dirty="0" smtClean="0"/>
              <a:t>The students are presented with the problem.</a:t>
            </a:r>
          </a:p>
          <a:p>
            <a:pPr marL="228600" indent="-228600">
              <a:buAutoNum type="arabicParenR"/>
            </a:pPr>
            <a:r>
              <a:rPr lang="en-US" baseline="0" dirty="0" smtClean="0"/>
              <a:t>Click – Ask, “Would you need to multiply or divide to convert meters to centimeters?” (larger unit to smaller unit)</a:t>
            </a:r>
          </a:p>
          <a:p>
            <a:pPr marL="228600" indent="-228600">
              <a:buAutoNum type="arabicParenR"/>
            </a:pPr>
            <a:r>
              <a:rPr lang="en-US" baseline="0" dirty="0" smtClean="0"/>
              <a:t>Click to reveal “Multiply.”</a:t>
            </a:r>
          </a:p>
          <a:p>
            <a:pPr marL="228600" indent="-228600">
              <a:buAutoNum type="arabicParenR"/>
            </a:pPr>
            <a:r>
              <a:rPr lang="en-US" baseline="0" dirty="0" smtClean="0"/>
              <a:t>Ask, “What would you multiply by?”</a:t>
            </a:r>
          </a:p>
          <a:p>
            <a:pPr marL="228600" indent="-228600">
              <a:buAutoNum type="arabicParenR"/>
            </a:pPr>
            <a:r>
              <a:rPr lang="en-US" baseline="0" dirty="0" smtClean="0"/>
              <a:t>Click to reveal, “100.”</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Ask, “So then, what is the answer?” Have the students write the problem and answer on their whiteboards. Circulate the room, checking the students’ work. Remind them they can refer to their PowerPoint notes.</a:t>
            </a:r>
          </a:p>
          <a:p>
            <a:pPr marL="228600" indent="-228600">
              <a:buAutoNum type="arabicParenR"/>
            </a:pPr>
            <a:r>
              <a:rPr lang="en-US" baseline="0" dirty="0" smtClean="0"/>
              <a:t>Click to reveal 3 x 100 = 300 cm</a:t>
            </a:r>
          </a:p>
          <a:p>
            <a:endParaRPr lang="en-US" dirty="0"/>
          </a:p>
        </p:txBody>
      </p:sp>
      <p:sp>
        <p:nvSpPr>
          <p:cNvPr id="4" name="Slide Number Placeholder 3"/>
          <p:cNvSpPr>
            <a:spLocks noGrp="1"/>
          </p:cNvSpPr>
          <p:nvPr>
            <p:ph type="sldNum" sz="quarter" idx="10"/>
          </p:nvPr>
        </p:nvSpPr>
        <p:spPr/>
        <p:txBody>
          <a:bodyPr/>
          <a:lstStyle/>
          <a:p>
            <a:fld id="{AFA0F332-4EAA-9D47-8621-2ECAFBFD5466}" type="slidenum">
              <a:rPr lang="en-US" smtClean="0"/>
              <a:t>6</a:t>
            </a:fld>
            <a:endParaRPr lang="en-US"/>
          </a:p>
        </p:txBody>
      </p:sp>
    </p:spTree>
    <p:extLst>
      <p:ext uri="{BB962C8B-B14F-4D97-AF65-F5344CB8AC3E}">
        <p14:creationId xmlns:p14="http://schemas.microsoft.com/office/powerpoint/2010/main" val="3524894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baseline="0" dirty="0" smtClean="0"/>
              <a:t>The students are presented with the problem.</a:t>
            </a:r>
          </a:p>
          <a:p>
            <a:pPr marL="228600" indent="-228600">
              <a:buAutoNum type="arabicParenR"/>
            </a:pPr>
            <a:r>
              <a:rPr lang="en-US" baseline="0" dirty="0" smtClean="0"/>
              <a:t>Click – Ask, “Would you need to multiply or divide to convert centimeters to meters?” (smaller unit to a larger unit)</a:t>
            </a:r>
          </a:p>
          <a:p>
            <a:pPr marL="228600" indent="-228600">
              <a:buAutoNum type="arabicParenR"/>
            </a:pPr>
            <a:r>
              <a:rPr lang="en-US" baseline="0" dirty="0" smtClean="0"/>
              <a:t>Click to reveal “Divide.”</a:t>
            </a:r>
          </a:p>
          <a:p>
            <a:pPr marL="228600" indent="-228600">
              <a:buAutoNum type="arabicParenR"/>
            </a:pPr>
            <a:r>
              <a:rPr lang="en-US" baseline="0" dirty="0" smtClean="0"/>
              <a:t>Ask, “What would you divide by?”</a:t>
            </a:r>
          </a:p>
          <a:p>
            <a:pPr marL="228600" indent="-228600">
              <a:buAutoNum type="arabicParenR"/>
            </a:pPr>
            <a:r>
              <a:rPr lang="en-US" baseline="0" dirty="0" smtClean="0"/>
              <a:t>Click to reveal, “100.”</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Ask, “So then, what is the answer?” Have the students write the problem and answer on their whiteboards. Circulate the room, checking the students’ work. Remind them they can refer to their PowerPoint notes.</a:t>
            </a:r>
          </a:p>
          <a:p>
            <a:pPr marL="228600" indent="-228600">
              <a:buAutoNum type="arabicParenR"/>
            </a:pPr>
            <a:r>
              <a:rPr lang="en-US" baseline="0" dirty="0" smtClean="0"/>
              <a:t>Click to reveal 200 ÷ 100 = 2 </a:t>
            </a:r>
            <a:r>
              <a:rPr lang="en-US" baseline="0" dirty="0" err="1" smtClean="0"/>
              <a:t>ft</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FA0F332-4EAA-9D47-8621-2ECAFBFD5466}" type="slidenum">
              <a:rPr lang="en-US" smtClean="0"/>
              <a:t>7</a:t>
            </a:fld>
            <a:endParaRPr lang="en-US"/>
          </a:p>
        </p:txBody>
      </p:sp>
    </p:spTree>
    <p:extLst>
      <p:ext uri="{BB962C8B-B14F-4D97-AF65-F5344CB8AC3E}">
        <p14:creationId xmlns:p14="http://schemas.microsoft.com/office/powerpoint/2010/main" val="3322364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baseline="0" dirty="0" smtClean="0"/>
              <a:t>The students are presented with the problem.</a:t>
            </a:r>
          </a:p>
          <a:p>
            <a:pPr marL="228600" indent="-228600">
              <a:buAutoNum type="arabicParenR"/>
            </a:pPr>
            <a:r>
              <a:rPr lang="en-US" baseline="0" dirty="0" smtClean="0"/>
              <a:t>Click – Ask, “Would you need to multiply or divide to convert meters to centimeters?” (larger unit to smaller unit)</a:t>
            </a:r>
          </a:p>
          <a:p>
            <a:pPr marL="228600" indent="-228600">
              <a:buAutoNum type="arabicParenR"/>
            </a:pPr>
            <a:r>
              <a:rPr lang="en-US" baseline="0" dirty="0" smtClean="0"/>
              <a:t>Click to reveal “Multiply.”</a:t>
            </a:r>
          </a:p>
          <a:p>
            <a:pPr marL="228600" indent="-228600">
              <a:buAutoNum type="arabicParenR"/>
            </a:pPr>
            <a:r>
              <a:rPr lang="en-US" baseline="0" dirty="0" smtClean="0"/>
              <a:t>Ask, “What would you multiply by?”</a:t>
            </a:r>
          </a:p>
          <a:p>
            <a:pPr marL="228600" indent="-228600">
              <a:buAutoNum type="arabicParenR"/>
            </a:pPr>
            <a:r>
              <a:rPr lang="en-US" baseline="0" dirty="0" smtClean="0"/>
              <a:t>Click to reveal, “100.”</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Ask, “So then, what is the answer?” Have the students write the problem and answer on their whiteboards. Circulate the room, checking the students’ work. Remind them they can refer to their PowerPoint notes.</a:t>
            </a:r>
          </a:p>
          <a:p>
            <a:pPr marL="228600" indent="-228600">
              <a:buAutoNum type="arabicParenR"/>
            </a:pPr>
            <a:r>
              <a:rPr lang="en-US" baseline="0" dirty="0" smtClean="0"/>
              <a:t>Click to reveal 7 x 100 = 700 cm</a:t>
            </a:r>
            <a:endParaRPr lang="en-US" dirty="0"/>
          </a:p>
        </p:txBody>
      </p:sp>
      <p:sp>
        <p:nvSpPr>
          <p:cNvPr id="4" name="Slide Number Placeholder 3"/>
          <p:cNvSpPr>
            <a:spLocks noGrp="1"/>
          </p:cNvSpPr>
          <p:nvPr>
            <p:ph type="sldNum" sz="quarter" idx="10"/>
          </p:nvPr>
        </p:nvSpPr>
        <p:spPr/>
        <p:txBody>
          <a:bodyPr/>
          <a:lstStyle/>
          <a:p>
            <a:fld id="{24B937DF-0C98-0C4B-BC68-C542822F135B}" type="slidenum">
              <a:rPr lang="en-US" smtClean="0"/>
              <a:t>8</a:t>
            </a:fld>
            <a:endParaRPr lang="en-US"/>
          </a:p>
        </p:txBody>
      </p:sp>
    </p:spTree>
    <p:extLst>
      <p:ext uri="{BB962C8B-B14F-4D97-AF65-F5344CB8AC3E}">
        <p14:creationId xmlns:p14="http://schemas.microsoft.com/office/powerpoint/2010/main" val="3456522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baseline="0" dirty="0" smtClean="0"/>
              <a:t>The students are presented with the problem.</a:t>
            </a:r>
          </a:p>
          <a:p>
            <a:pPr marL="228600" indent="-228600">
              <a:buAutoNum type="arabicParenR"/>
            </a:pPr>
            <a:r>
              <a:rPr lang="en-US" baseline="0" dirty="0" smtClean="0"/>
              <a:t>Click – Ask, “Would you need to multiply or divide to convert meters to centimeters?” (larger unit to smaller unit)</a:t>
            </a:r>
          </a:p>
          <a:p>
            <a:pPr marL="228600" indent="-228600">
              <a:buAutoNum type="arabicParenR"/>
            </a:pPr>
            <a:r>
              <a:rPr lang="en-US" baseline="0" dirty="0" smtClean="0"/>
              <a:t>Click to reveal “Multiply.”</a:t>
            </a:r>
          </a:p>
          <a:p>
            <a:pPr marL="228600" indent="-228600">
              <a:buAutoNum type="arabicParenR"/>
            </a:pPr>
            <a:r>
              <a:rPr lang="en-US" baseline="0" dirty="0" smtClean="0"/>
              <a:t>Ask, “What would you multiply by?”</a:t>
            </a:r>
          </a:p>
          <a:p>
            <a:pPr marL="228600" indent="-228600">
              <a:buAutoNum type="arabicParenR"/>
            </a:pPr>
            <a:r>
              <a:rPr lang="en-US" baseline="0" dirty="0" smtClean="0"/>
              <a:t>Click to reveal, “100.”</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Ask, “So then, what is the answer?” Have the students write the problem and answer on their whiteboards. Circulate the room, checking the students’ work. Remind them they can refer to their PowerPoint notes.</a:t>
            </a:r>
          </a:p>
          <a:p>
            <a:pPr marL="228600" indent="-228600">
              <a:buAutoNum type="arabicParenR"/>
            </a:pPr>
            <a:r>
              <a:rPr lang="en-US" baseline="0" dirty="0" smtClean="0"/>
              <a:t>Click to reveal 6 x 100 = 600 cm</a:t>
            </a:r>
          </a:p>
          <a:p>
            <a:endParaRPr lang="en-US" dirty="0"/>
          </a:p>
        </p:txBody>
      </p:sp>
      <p:sp>
        <p:nvSpPr>
          <p:cNvPr id="4" name="Slide Number Placeholder 3"/>
          <p:cNvSpPr>
            <a:spLocks noGrp="1"/>
          </p:cNvSpPr>
          <p:nvPr>
            <p:ph type="sldNum" sz="quarter" idx="10"/>
          </p:nvPr>
        </p:nvSpPr>
        <p:spPr/>
        <p:txBody>
          <a:bodyPr/>
          <a:lstStyle/>
          <a:p>
            <a:fld id="{AFA0F332-4EAA-9D47-8621-2ECAFBFD5466}" type="slidenum">
              <a:rPr lang="en-US" smtClean="0"/>
              <a:t>9</a:t>
            </a:fld>
            <a:endParaRPr lang="en-US"/>
          </a:p>
        </p:txBody>
      </p:sp>
    </p:spTree>
    <p:extLst>
      <p:ext uri="{BB962C8B-B14F-4D97-AF65-F5344CB8AC3E}">
        <p14:creationId xmlns:p14="http://schemas.microsoft.com/office/powerpoint/2010/main" val="585593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9E4911C-765D-4DD9-A6C6-1A46F3242444}" type="datetime1">
              <a:rPr lang="en-US" smtClean="0"/>
              <a:t>6/19/2013</a:t>
            </a:fld>
            <a:endParaRPr lang="en-US"/>
          </a:p>
        </p:txBody>
      </p:sp>
      <p:sp>
        <p:nvSpPr>
          <p:cNvPr id="5" name="Footer Placeholder 4"/>
          <p:cNvSpPr>
            <a:spLocks noGrp="1"/>
          </p:cNvSpPr>
          <p:nvPr>
            <p:ph type="ftr" sz="quarter" idx="11"/>
          </p:nvPr>
        </p:nvSpPr>
        <p:spPr/>
        <p:txBody>
          <a:bodyPr/>
          <a:lstStyle/>
          <a:p>
            <a:r>
              <a:rPr lang="en-US" smtClean="0"/>
              <a:t>NCSC Sample Instructional Unit - Elementary Measurement Lesson 3 - Practice</a:t>
            </a:r>
            <a:endParaRPr lang="en-US"/>
          </a:p>
        </p:txBody>
      </p:sp>
      <p:sp>
        <p:nvSpPr>
          <p:cNvPr id="6" name="Slide Number Placeholder 5"/>
          <p:cNvSpPr>
            <a:spLocks noGrp="1"/>
          </p:cNvSpPr>
          <p:nvPr>
            <p:ph type="sldNum" sz="quarter" idx="12"/>
          </p:nvPr>
        </p:nvSpPr>
        <p:spPr/>
        <p:txBody>
          <a:bodyPr/>
          <a:lstStyle/>
          <a:p>
            <a:fld id="{95C7EAB8-18D2-E34D-A1DF-E602EBFA414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02295C-7C84-4214-958B-BEBB9424EBD6}" type="datetime1">
              <a:rPr lang="en-US" smtClean="0"/>
              <a:t>6/19/2013</a:t>
            </a:fld>
            <a:endParaRPr lang="en-US"/>
          </a:p>
        </p:txBody>
      </p:sp>
      <p:sp>
        <p:nvSpPr>
          <p:cNvPr id="5" name="Footer Placeholder 4"/>
          <p:cNvSpPr>
            <a:spLocks noGrp="1"/>
          </p:cNvSpPr>
          <p:nvPr>
            <p:ph type="ftr" sz="quarter" idx="11"/>
          </p:nvPr>
        </p:nvSpPr>
        <p:spPr/>
        <p:txBody>
          <a:bodyPr/>
          <a:lstStyle/>
          <a:p>
            <a:r>
              <a:rPr lang="en-US" smtClean="0"/>
              <a:t>NCSC Sample Instructional Unit - Elementary Measurement Lesson 3 - Practice</a:t>
            </a:r>
            <a:endParaRPr lang="en-US"/>
          </a:p>
        </p:txBody>
      </p:sp>
      <p:sp>
        <p:nvSpPr>
          <p:cNvPr id="6" name="Slide Number Placeholder 5"/>
          <p:cNvSpPr>
            <a:spLocks noGrp="1"/>
          </p:cNvSpPr>
          <p:nvPr>
            <p:ph type="sldNum" sz="quarter" idx="12"/>
          </p:nvPr>
        </p:nvSpPr>
        <p:spPr/>
        <p:txBody>
          <a:bodyPr/>
          <a:lstStyle/>
          <a:p>
            <a:fld id="{95C7EAB8-18D2-E34D-A1DF-E602EBFA414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7EA7DA-8432-4DD2-AD16-81C3D9128508}" type="datetime1">
              <a:rPr lang="en-US" smtClean="0"/>
              <a:t>6/19/2013</a:t>
            </a:fld>
            <a:endParaRPr lang="en-US"/>
          </a:p>
        </p:txBody>
      </p:sp>
      <p:sp>
        <p:nvSpPr>
          <p:cNvPr id="5" name="Footer Placeholder 4"/>
          <p:cNvSpPr>
            <a:spLocks noGrp="1"/>
          </p:cNvSpPr>
          <p:nvPr>
            <p:ph type="ftr" sz="quarter" idx="11"/>
          </p:nvPr>
        </p:nvSpPr>
        <p:spPr/>
        <p:txBody>
          <a:bodyPr/>
          <a:lstStyle/>
          <a:p>
            <a:r>
              <a:rPr lang="en-US" smtClean="0"/>
              <a:t>NCSC Sample Instructional Unit - Elementary Measurement Lesson 3 - Practice</a:t>
            </a:r>
            <a:endParaRPr lang="en-US"/>
          </a:p>
        </p:txBody>
      </p:sp>
      <p:sp>
        <p:nvSpPr>
          <p:cNvPr id="6" name="Slide Number Placeholder 5"/>
          <p:cNvSpPr>
            <a:spLocks noGrp="1"/>
          </p:cNvSpPr>
          <p:nvPr>
            <p:ph type="sldNum" sz="quarter" idx="12"/>
          </p:nvPr>
        </p:nvSpPr>
        <p:spPr/>
        <p:txBody>
          <a:bodyPr/>
          <a:lstStyle/>
          <a:p>
            <a:fld id="{95C7EAB8-18D2-E34D-A1DF-E602EBFA414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rot="16200000">
            <a:off x="8275251" y="922020"/>
            <a:ext cx="990599" cy="365760"/>
          </a:xfrm>
        </p:spPr>
        <p:txBody>
          <a:bodyPr/>
          <a:lstStyle/>
          <a:p>
            <a:fld id="{326DAE7B-EA3A-4E2F-B746-238E6831E5D9}" type="datetime1">
              <a:rPr lang="en-US" smtClean="0"/>
              <a:t>6/19/2013</a:t>
            </a:fld>
            <a:endParaRPr lang="en-US" dirty="0"/>
          </a:p>
        </p:txBody>
      </p:sp>
      <p:sp>
        <p:nvSpPr>
          <p:cNvPr id="5" name="Footer Placeholder 4"/>
          <p:cNvSpPr>
            <a:spLocks noGrp="1"/>
          </p:cNvSpPr>
          <p:nvPr>
            <p:ph type="ftr" sz="quarter" idx="11"/>
          </p:nvPr>
        </p:nvSpPr>
        <p:spPr>
          <a:xfrm rot="16200000">
            <a:off x="6863010" y="3324860"/>
            <a:ext cx="3815081" cy="365760"/>
          </a:xfrm>
        </p:spPr>
        <p:txBody>
          <a:bodyPr/>
          <a:lstStyle/>
          <a:p>
            <a:r>
              <a:rPr lang="en-US" smtClean="0"/>
              <a:t>NCSC Sample Instructional Unit - Elementary Measurement Lesson 3 - Practice</a:t>
            </a:r>
            <a:endParaRPr lang="en-US" dirty="0"/>
          </a:p>
        </p:txBody>
      </p:sp>
      <p:sp>
        <p:nvSpPr>
          <p:cNvPr id="6" name="Slide Number Placeholder 5"/>
          <p:cNvSpPr>
            <a:spLocks noGrp="1"/>
          </p:cNvSpPr>
          <p:nvPr>
            <p:ph type="sldNum" sz="quarter" idx="12"/>
          </p:nvPr>
        </p:nvSpPr>
        <p:spPr/>
        <p:txBody>
          <a:bodyPr/>
          <a:lstStyle/>
          <a:p>
            <a:fld id="{95C7EAB8-18D2-E34D-A1DF-E602EBFA414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8B6170-6F9A-47C2-A870-416BCF78A449}" type="datetime1">
              <a:rPr lang="en-US" smtClean="0"/>
              <a:t>6/19/2013</a:t>
            </a:fld>
            <a:endParaRPr lang="en-US"/>
          </a:p>
        </p:txBody>
      </p:sp>
      <p:sp>
        <p:nvSpPr>
          <p:cNvPr id="5" name="Footer Placeholder 4"/>
          <p:cNvSpPr>
            <a:spLocks noGrp="1"/>
          </p:cNvSpPr>
          <p:nvPr>
            <p:ph type="ftr" sz="quarter" idx="11"/>
          </p:nvPr>
        </p:nvSpPr>
        <p:spPr/>
        <p:txBody>
          <a:bodyPr/>
          <a:lstStyle/>
          <a:p>
            <a:r>
              <a:rPr lang="en-US" smtClean="0"/>
              <a:t>NCSC Sample Instructional Unit - Elementary Measurement Lesson 3 - Practice</a:t>
            </a:r>
            <a:endParaRPr lang="en-US"/>
          </a:p>
        </p:txBody>
      </p:sp>
      <p:sp>
        <p:nvSpPr>
          <p:cNvPr id="6" name="Slide Number Placeholder 5"/>
          <p:cNvSpPr>
            <a:spLocks noGrp="1"/>
          </p:cNvSpPr>
          <p:nvPr>
            <p:ph type="sldNum" sz="quarter" idx="12"/>
          </p:nvPr>
        </p:nvSpPr>
        <p:spPr/>
        <p:txBody>
          <a:bodyPr/>
          <a:lstStyle/>
          <a:p>
            <a:fld id="{95C7EAB8-18D2-E34D-A1DF-E602EBFA414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5E6FB5-4167-4F95-8B61-858F2AFE823A}" type="datetime1">
              <a:rPr lang="en-US" smtClean="0"/>
              <a:t>6/19/2013</a:t>
            </a:fld>
            <a:endParaRPr lang="en-US"/>
          </a:p>
        </p:txBody>
      </p:sp>
      <p:sp>
        <p:nvSpPr>
          <p:cNvPr id="6" name="Footer Placeholder 5"/>
          <p:cNvSpPr>
            <a:spLocks noGrp="1"/>
          </p:cNvSpPr>
          <p:nvPr>
            <p:ph type="ftr" sz="quarter" idx="11"/>
          </p:nvPr>
        </p:nvSpPr>
        <p:spPr/>
        <p:txBody>
          <a:bodyPr/>
          <a:lstStyle/>
          <a:p>
            <a:r>
              <a:rPr lang="en-US" smtClean="0"/>
              <a:t>NCSC Sample Instructional Unit - Elementary Measurement Lesson 3 - Practice</a:t>
            </a:r>
            <a:endParaRPr lang="en-US"/>
          </a:p>
        </p:txBody>
      </p:sp>
      <p:sp>
        <p:nvSpPr>
          <p:cNvPr id="7" name="Slide Number Placeholder 6"/>
          <p:cNvSpPr>
            <a:spLocks noGrp="1"/>
          </p:cNvSpPr>
          <p:nvPr>
            <p:ph type="sldNum" sz="quarter" idx="12"/>
          </p:nvPr>
        </p:nvSpPr>
        <p:spPr/>
        <p:txBody>
          <a:bodyPr/>
          <a:lstStyle/>
          <a:p>
            <a:fld id="{95C7EAB8-18D2-E34D-A1DF-E602EBFA414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1D6BAE-FB14-43FF-A309-C9B5B36096A7}" type="datetime1">
              <a:rPr lang="en-US" smtClean="0"/>
              <a:t>6/19/2013</a:t>
            </a:fld>
            <a:endParaRPr lang="en-US"/>
          </a:p>
        </p:txBody>
      </p:sp>
      <p:sp>
        <p:nvSpPr>
          <p:cNvPr id="8" name="Footer Placeholder 7"/>
          <p:cNvSpPr>
            <a:spLocks noGrp="1"/>
          </p:cNvSpPr>
          <p:nvPr>
            <p:ph type="ftr" sz="quarter" idx="11"/>
          </p:nvPr>
        </p:nvSpPr>
        <p:spPr/>
        <p:txBody>
          <a:bodyPr/>
          <a:lstStyle/>
          <a:p>
            <a:r>
              <a:rPr lang="en-US" smtClean="0"/>
              <a:t>NCSC Sample Instructional Unit - Elementary Measurement Lesson 3 - Practice</a:t>
            </a:r>
            <a:endParaRPr lang="en-US"/>
          </a:p>
        </p:txBody>
      </p:sp>
      <p:sp>
        <p:nvSpPr>
          <p:cNvPr id="9" name="Slide Number Placeholder 8"/>
          <p:cNvSpPr>
            <a:spLocks noGrp="1"/>
          </p:cNvSpPr>
          <p:nvPr>
            <p:ph type="sldNum" sz="quarter" idx="12"/>
          </p:nvPr>
        </p:nvSpPr>
        <p:spPr/>
        <p:txBody>
          <a:bodyPr/>
          <a:lstStyle/>
          <a:p>
            <a:fld id="{95C7EAB8-18D2-E34D-A1DF-E602EBFA414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4F5163-4FCF-487D-B4E2-E9E4649A5510}" type="datetime1">
              <a:rPr lang="en-US" smtClean="0"/>
              <a:t>6/19/2013</a:t>
            </a:fld>
            <a:endParaRPr lang="en-US"/>
          </a:p>
        </p:txBody>
      </p:sp>
      <p:sp>
        <p:nvSpPr>
          <p:cNvPr id="4" name="Footer Placeholder 3"/>
          <p:cNvSpPr>
            <a:spLocks noGrp="1"/>
          </p:cNvSpPr>
          <p:nvPr>
            <p:ph type="ftr" sz="quarter" idx="11"/>
          </p:nvPr>
        </p:nvSpPr>
        <p:spPr/>
        <p:txBody>
          <a:bodyPr/>
          <a:lstStyle/>
          <a:p>
            <a:r>
              <a:rPr lang="en-US" smtClean="0"/>
              <a:t>NCSC Sample Instructional Unit - Elementary Measurement Lesson 3 - Practice</a:t>
            </a:r>
            <a:endParaRPr lang="en-US"/>
          </a:p>
        </p:txBody>
      </p:sp>
      <p:sp>
        <p:nvSpPr>
          <p:cNvPr id="5" name="Slide Number Placeholder 4"/>
          <p:cNvSpPr>
            <a:spLocks noGrp="1"/>
          </p:cNvSpPr>
          <p:nvPr>
            <p:ph type="sldNum" sz="quarter" idx="12"/>
          </p:nvPr>
        </p:nvSpPr>
        <p:spPr/>
        <p:txBody>
          <a:bodyPr/>
          <a:lstStyle/>
          <a:p>
            <a:fld id="{95C7EAB8-18D2-E34D-A1DF-E602EBFA414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6A679F-4551-4BBA-B85A-294E783073E2}" type="datetime1">
              <a:rPr lang="en-US" smtClean="0"/>
              <a:t>6/19/2013</a:t>
            </a:fld>
            <a:endParaRPr lang="en-US"/>
          </a:p>
        </p:txBody>
      </p:sp>
      <p:sp>
        <p:nvSpPr>
          <p:cNvPr id="3" name="Footer Placeholder 2"/>
          <p:cNvSpPr>
            <a:spLocks noGrp="1"/>
          </p:cNvSpPr>
          <p:nvPr>
            <p:ph type="ftr" sz="quarter" idx="11"/>
          </p:nvPr>
        </p:nvSpPr>
        <p:spPr/>
        <p:txBody>
          <a:bodyPr/>
          <a:lstStyle/>
          <a:p>
            <a:r>
              <a:rPr lang="en-US" smtClean="0"/>
              <a:t>NCSC Sample Instructional Unit - Elementary Measurement Lesson 3 - Practice</a:t>
            </a:r>
            <a:endParaRPr lang="en-US"/>
          </a:p>
        </p:txBody>
      </p:sp>
      <p:sp>
        <p:nvSpPr>
          <p:cNvPr id="4" name="Slide Number Placeholder 3"/>
          <p:cNvSpPr>
            <a:spLocks noGrp="1"/>
          </p:cNvSpPr>
          <p:nvPr>
            <p:ph type="sldNum" sz="quarter" idx="12"/>
          </p:nvPr>
        </p:nvSpPr>
        <p:spPr/>
        <p:txBody>
          <a:bodyPr/>
          <a:lstStyle/>
          <a:p>
            <a:fld id="{95C7EAB8-18D2-E34D-A1DF-E602EBFA414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300B68-1355-4FDD-9F2D-064474D37538}" type="datetime1">
              <a:rPr lang="en-US" smtClean="0"/>
              <a:t>6/19/2013</a:t>
            </a:fld>
            <a:endParaRPr lang="en-US"/>
          </a:p>
        </p:txBody>
      </p:sp>
      <p:sp>
        <p:nvSpPr>
          <p:cNvPr id="6" name="Footer Placeholder 5"/>
          <p:cNvSpPr>
            <a:spLocks noGrp="1"/>
          </p:cNvSpPr>
          <p:nvPr>
            <p:ph type="ftr" sz="quarter" idx="11"/>
          </p:nvPr>
        </p:nvSpPr>
        <p:spPr/>
        <p:txBody>
          <a:bodyPr/>
          <a:lstStyle/>
          <a:p>
            <a:r>
              <a:rPr lang="en-US" smtClean="0"/>
              <a:t>NCSC Sample Instructional Unit - Elementary Measurement Lesson 3 - Practice</a:t>
            </a:r>
            <a:endParaRPr lang="en-US"/>
          </a:p>
        </p:txBody>
      </p:sp>
      <p:sp>
        <p:nvSpPr>
          <p:cNvPr id="7" name="Slide Number Placeholder 6"/>
          <p:cNvSpPr>
            <a:spLocks noGrp="1"/>
          </p:cNvSpPr>
          <p:nvPr>
            <p:ph type="sldNum" sz="quarter" idx="12"/>
          </p:nvPr>
        </p:nvSpPr>
        <p:spPr/>
        <p:txBody>
          <a:bodyPr/>
          <a:lstStyle/>
          <a:p>
            <a:fld id="{95C7EAB8-18D2-E34D-A1DF-E602EBFA4141}"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D91B28A-5409-40C0-9162-9E8A12D39133}" type="datetime1">
              <a:rPr lang="en-US" smtClean="0"/>
              <a:t>6/19/2013</a:t>
            </a:fld>
            <a:endParaRPr lang="en-US"/>
          </a:p>
        </p:txBody>
      </p:sp>
      <p:sp>
        <p:nvSpPr>
          <p:cNvPr id="9" name="Slide Number Placeholder 8"/>
          <p:cNvSpPr>
            <a:spLocks noGrp="1"/>
          </p:cNvSpPr>
          <p:nvPr>
            <p:ph type="sldNum" sz="quarter" idx="11"/>
          </p:nvPr>
        </p:nvSpPr>
        <p:spPr/>
        <p:txBody>
          <a:bodyPr/>
          <a:lstStyle/>
          <a:p>
            <a:fld id="{95C7EAB8-18D2-E34D-A1DF-E602EBFA4141}" type="slidenum">
              <a:rPr lang="en-US" smtClean="0"/>
              <a:t>‹#›</a:t>
            </a:fld>
            <a:endParaRPr lang="en-US"/>
          </a:p>
        </p:txBody>
      </p:sp>
      <p:sp>
        <p:nvSpPr>
          <p:cNvPr id="10" name="Footer Placeholder 9"/>
          <p:cNvSpPr>
            <a:spLocks noGrp="1"/>
          </p:cNvSpPr>
          <p:nvPr>
            <p:ph type="ftr" sz="quarter" idx="12"/>
          </p:nvPr>
        </p:nvSpPr>
        <p:spPr/>
        <p:txBody>
          <a:bodyPr/>
          <a:lstStyle/>
          <a:p>
            <a:r>
              <a:rPr lang="en-US" smtClean="0"/>
              <a:t>NCSC Sample Instructional Unit - Elementary Measurement Lesson 3 - Practice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5C7EAB8-18D2-E34D-A1DF-E602EBFA4141}"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smtClean="0"/>
              <a:t>NCSC Sample Instructional Unit - Elementary Measurement Lesson 3 - Practice</a:t>
            </a:r>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01794E7-6127-424A-A79B-52C977315AA3}" type="datetime1">
              <a:rPr lang="en-US" smtClean="0"/>
              <a:t>6/19/2013</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033" y="2624137"/>
            <a:ext cx="8229600" cy="1143000"/>
          </a:xfrm>
        </p:spPr>
        <p:txBody>
          <a:bodyPr>
            <a:normAutofit fontScale="90000"/>
          </a:bodyPr>
          <a:lstStyle/>
          <a:p>
            <a:r>
              <a:rPr lang="en-US" dirty="0" smtClean="0"/>
              <a:t>Practice Conversions of Length Within the Metric System</a:t>
            </a:r>
            <a:endParaRPr lang="en-US" dirty="0"/>
          </a:p>
        </p:txBody>
      </p:sp>
      <p:sp>
        <p:nvSpPr>
          <p:cNvPr id="5" name="Footer Placeholder 4"/>
          <p:cNvSpPr>
            <a:spLocks noGrp="1"/>
          </p:cNvSpPr>
          <p:nvPr>
            <p:ph type="ftr" sz="quarter" idx="11"/>
          </p:nvPr>
        </p:nvSpPr>
        <p:spPr/>
        <p:txBody>
          <a:bodyPr/>
          <a:lstStyle/>
          <a:p>
            <a:r>
              <a:rPr lang="en-US" smtClean="0"/>
              <a:t>NCSC Sample Instructional Unit - Elementary Measurement Lesson 3 - Practice</a:t>
            </a:r>
            <a:endParaRPr lang="en-US" dirty="0"/>
          </a:p>
        </p:txBody>
      </p:sp>
      <p:sp>
        <p:nvSpPr>
          <p:cNvPr id="6" name="Slide Number Placeholder 5"/>
          <p:cNvSpPr>
            <a:spLocks noGrp="1"/>
          </p:cNvSpPr>
          <p:nvPr>
            <p:ph type="sldNum" sz="quarter" idx="12"/>
          </p:nvPr>
        </p:nvSpPr>
        <p:spPr/>
        <p:txBody>
          <a:bodyPr/>
          <a:lstStyle/>
          <a:p>
            <a:fld id="{95C7EAB8-18D2-E34D-A1DF-E602EBFA4141}" type="slidenum">
              <a:rPr lang="en-US" smtClean="0"/>
              <a:t>1</a:t>
            </a:fld>
            <a:endParaRPr lang="en-US"/>
          </a:p>
        </p:txBody>
      </p:sp>
    </p:spTree>
    <p:extLst>
      <p:ext uri="{BB962C8B-B14F-4D97-AF65-F5344CB8AC3E}">
        <p14:creationId xmlns:p14="http://schemas.microsoft.com/office/powerpoint/2010/main" val="1114816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344" y="274638"/>
            <a:ext cx="6279096" cy="1143000"/>
          </a:xfrm>
        </p:spPr>
        <p:txBody>
          <a:bodyPr/>
          <a:lstStyle/>
          <a:p>
            <a:r>
              <a:rPr lang="en-US" dirty="0" smtClean="0"/>
              <a:t>Multiply        or        Divide</a:t>
            </a:r>
            <a:endParaRPr lang="en-US" dirty="0"/>
          </a:p>
        </p:txBody>
      </p:sp>
      <p:sp>
        <p:nvSpPr>
          <p:cNvPr id="4" name="TextBox 3"/>
          <p:cNvSpPr txBox="1"/>
          <p:nvPr/>
        </p:nvSpPr>
        <p:spPr>
          <a:xfrm>
            <a:off x="1504420" y="2010833"/>
            <a:ext cx="5786159" cy="707886"/>
          </a:xfrm>
          <a:prstGeom prst="rect">
            <a:avLst/>
          </a:prstGeom>
          <a:noFill/>
        </p:spPr>
        <p:txBody>
          <a:bodyPr wrap="none" rtlCol="0">
            <a:spAutoFit/>
          </a:bodyPr>
          <a:lstStyle/>
          <a:p>
            <a:r>
              <a:rPr lang="en-US" sz="4000" dirty="0" smtClean="0"/>
              <a:t>800 cm = ____________ m</a:t>
            </a:r>
            <a:endParaRPr lang="en-US" sz="4000" dirty="0"/>
          </a:p>
        </p:txBody>
      </p:sp>
      <p:sp>
        <p:nvSpPr>
          <p:cNvPr id="7" name="Title 1"/>
          <p:cNvSpPr txBox="1">
            <a:spLocks/>
          </p:cNvSpPr>
          <p:nvPr/>
        </p:nvSpPr>
        <p:spPr>
          <a:xfrm>
            <a:off x="17829" y="3432708"/>
            <a:ext cx="7363636"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By what? </a:t>
            </a:r>
            <a:endParaRPr lang="en-US" dirty="0"/>
          </a:p>
        </p:txBody>
      </p:sp>
      <p:sp>
        <p:nvSpPr>
          <p:cNvPr id="8" name="Oval 7"/>
          <p:cNvSpPr/>
          <p:nvPr/>
        </p:nvSpPr>
        <p:spPr>
          <a:xfrm>
            <a:off x="4918845" y="366091"/>
            <a:ext cx="2349504" cy="994305"/>
          </a:xfrm>
          <a:prstGeom prst="ellipse">
            <a:avLst/>
          </a:prstGeom>
          <a:solidFill>
            <a:srgbClr val="FFFF00">
              <a:alpha val="5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609658" y="3683000"/>
            <a:ext cx="886631" cy="646331"/>
          </a:xfrm>
          <a:prstGeom prst="rect">
            <a:avLst/>
          </a:prstGeom>
          <a:noFill/>
        </p:spPr>
        <p:txBody>
          <a:bodyPr wrap="none" rtlCol="0">
            <a:spAutoFit/>
          </a:bodyPr>
          <a:lstStyle/>
          <a:p>
            <a:r>
              <a:rPr lang="en-US" sz="3600" dirty="0" smtClean="0"/>
              <a:t>100</a:t>
            </a:r>
            <a:endParaRPr lang="en-US" sz="3600" dirty="0"/>
          </a:p>
        </p:txBody>
      </p:sp>
      <p:sp>
        <p:nvSpPr>
          <p:cNvPr id="10" name="Title 1"/>
          <p:cNvSpPr txBox="1">
            <a:spLocks/>
          </p:cNvSpPr>
          <p:nvPr/>
        </p:nvSpPr>
        <p:spPr>
          <a:xfrm>
            <a:off x="673481" y="5074133"/>
            <a:ext cx="7063067"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Answer: 800 </a:t>
            </a:r>
            <a:r>
              <a:rPr lang="en-US" dirty="0"/>
              <a:t>÷</a:t>
            </a:r>
            <a:r>
              <a:rPr lang="en-US" dirty="0" smtClean="0"/>
              <a:t> 100 = 8</a:t>
            </a:r>
            <a:endParaRPr lang="en-US" dirty="0"/>
          </a:p>
        </p:txBody>
      </p:sp>
      <p:sp>
        <p:nvSpPr>
          <p:cNvPr id="11" name="TextBox 10"/>
          <p:cNvSpPr txBox="1"/>
          <p:nvPr/>
        </p:nvSpPr>
        <p:spPr>
          <a:xfrm>
            <a:off x="4789393" y="1687667"/>
            <a:ext cx="535648" cy="923330"/>
          </a:xfrm>
          <a:prstGeom prst="rect">
            <a:avLst/>
          </a:prstGeom>
          <a:noFill/>
        </p:spPr>
        <p:txBody>
          <a:bodyPr wrap="none" rtlCol="0">
            <a:spAutoFit/>
          </a:bodyPr>
          <a:lstStyle/>
          <a:p>
            <a:r>
              <a:rPr lang="en-US" sz="5400" dirty="0" smtClean="0"/>
              <a:t>8</a:t>
            </a:r>
            <a:endParaRPr lang="en-US" sz="5400" dirty="0"/>
          </a:p>
        </p:txBody>
      </p:sp>
      <p:sp>
        <p:nvSpPr>
          <p:cNvPr id="6" name="Footer Placeholder 5"/>
          <p:cNvSpPr>
            <a:spLocks noGrp="1"/>
          </p:cNvSpPr>
          <p:nvPr>
            <p:ph type="ftr" sz="quarter" idx="11"/>
          </p:nvPr>
        </p:nvSpPr>
        <p:spPr/>
        <p:txBody>
          <a:bodyPr/>
          <a:lstStyle/>
          <a:p>
            <a:r>
              <a:rPr lang="en-US" smtClean="0"/>
              <a:t>NCSC Sample Instructional Unit - Elementary Measurement Lesson 3 - Practice</a:t>
            </a:r>
            <a:endParaRPr lang="en-US" dirty="0"/>
          </a:p>
        </p:txBody>
      </p:sp>
      <p:sp>
        <p:nvSpPr>
          <p:cNvPr id="12" name="Slide Number Placeholder 11"/>
          <p:cNvSpPr>
            <a:spLocks noGrp="1"/>
          </p:cNvSpPr>
          <p:nvPr>
            <p:ph type="sldNum" sz="quarter" idx="12"/>
          </p:nvPr>
        </p:nvSpPr>
        <p:spPr/>
        <p:txBody>
          <a:bodyPr/>
          <a:lstStyle/>
          <a:p>
            <a:fld id="{95C7EAB8-18D2-E34D-A1DF-E602EBFA4141}" type="slidenum">
              <a:rPr lang="en-US" smtClean="0"/>
              <a:t>10</a:t>
            </a:fld>
            <a:endParaRPr lang="en-US"/>
          </a:p>
        </p:txBody>
      </p:sp>
    </p:spTree>
    <p:extLst>
      <p:ext uri="{BB962C8B-B14F-4D97-AF65-F5344CB8AC3E}">
        <p14:creationId xmlns:p14="http://schemas.microsoft.com/office/powerpoint/2010/main" val="407360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animBg="1"/>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397" y="274638"/>
            <a:ext cx="6302263" cy="1143000"/>
          </a:xfrm>
        </p:spPr>
        <p:txBody>
          <a:bodyPr/>
          <a:lstStyle/>
          <a:p>
            <a:r>
              <a:rPr lang="en-US" dirty="0" smtClean="0"/>
              <a:t>Multiply        or        Divide</a:t>
            </a:r>
            <a:endParaRPr lang="en-US" dirty="0"/>
          </a:p>
        </p:txBody>
      </p:sp>
      <p:sp>
        <p:nvSpPr>
          <p:cNvPr id="4" name="TextBox 3"/>
          <p:cNvSpPr txBox="1"/>
          <p:nvPr/>
        </p:nvSpPr>
        <p:spPr>
          <a:xfrm>
            <a:off x="1104546" y="2010833"/>
            <a:ext cx="5266185" cy="707886"/>
          </a:xfrm>
          <a:prstGeom prst="rect">
            <a:avLst/>
          </a:prstGeom>
          <a:noFill/>
        </p:spPr>
        <p:txBody>
          <a:bodyPr wrap="none" rtlCol="0">
            <a:spAutoFit/>
          </a:bodyPr>
          <a:lstStyle/>
          <a:p>
            <a:r>
              <a:rPr lang="en-US" sz="4000" dirty="0" smtClean="0"/>
              <a:t>5 m = ____________ cm</a:t>
            </a:r>
            <a:endParaRPr lang="en-US" sz="4000" dirty="0"/>
          </a:p>
        </p:txBody>
      </p:sp>
      <p:sp>
        <p:nvSpPr>
          <p:cNvPr id="7" name="Title 1"/>
          <p:cNvSpPr txBox="1">
            <a:spLocks/>
          </p:cNvSpPr>
          <p:nvPr/>
        </p:nvSpPr>
        <p:spPr>
          <a:xfrm>
            <a:off x="165093" y="3432708"/>
            <a:ext cx="6933344"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By what? </a:t>
            </a:r>
            <a:endParaRPr lang="en-US" dirty="0"/>
          </a:p>
        </p:txBody>
      </p:sp>
      <p:sp>
        <p:nvSpPr>
          <p:cNvPr id="8" name="Oval 7"/>
          <p:cNvSpPr/>
          <p:nvPr/>
        </p:nvSpPr>
        <p:spPr>
          <a:xfrm>
            <a:off x="674178" y="388386"/>
            <a:ext cx="2349504" cy="994305"/>
          </a:xfrm>
          <a:prstGeom prst="ellipse">
            <a:avLst/>
          </a:prstGeom>
          <a:solidFill>
            <a:srgbClr val="FFFF00">
              <a:alpha val="5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178903" y="3683000"/>
            <a:ext cx="946145" cy="646331"/>
          </a:xfrm>
          <a:prstGeom prst="rect">
            <a:avLst/>
          </a:prstGeom>
          <a:noFill/>
        </p:spPr>
        <p:txBody>
          <a:bodyPr wrap="square" rtlCol="0">
            <a:spAutoFit/>
          </a:bodyPr>
          <a:lstStyle/>
          <a:p>
            <a:r>
              <a:rPr lang="en-US" sz="3600" dirty="0" smtClean="0"/>
              <a:t>100</a:t>
            </a:r>
            <a:endParaRPr lang="en-US" sz="3600" dirty="0"/>
          </a:p>
        </p:txBody>
      </p:sp>
      <p:sp>
        <p:nvSpPr>
          <p:cNvPr id="10" name="Title 1"/>
          <p:cNvSpPr txBox="1">
            <a:spLocks/>
          </p:cNvSpPr>
          <p:nvPr/>
        </p:nvSpPr>
        <p:spPr>
          <a:xfrm>
            <a:off x="465662" y="4982108"/>
            <a:ext cx="7344295"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Answer: 5 x 100 = 500</a:t>
            </a:r>
            <a:endParaRPr lang="en-US" dirty="0"/>
          </a:p>
        </p:txBody>
      </p:sp>
      <p:sp>
        <p:nvSpPr>
          <p:cNvPr id="11" name="TextBox 10"/>
          <p:cNvSpPr txBox="1"/>
          <p:nvPr/>
        </p:nvSpPr>
        <p:spPr>
          <a:xfrm>
            <a:off x="3399695" y="1687667"/>
            <a:ext cx="1237613" cy="923330"/>
          </a:xfrm>
          <a:prstGeom prst="rect">
            <a:avLst/>
          </a:prstGeom>
          <a:noFill/>
        </p:spPr>
        <p:txBody>
          <a:bodyPr wrap="none" rtlCol="0">
            <a:spAutoFit/>
          </a:bodyPr>
          <a:lstStyle/>
          <a:p>
            <a:r>
              <a:rPr lang="en-US" sz="5400" dirty="0" smtClean="0"/>
              <a:t>500</a:t>
            </a:r>
            <a:endParaRPr lang="en-US" sz="5400" dirty="0"/>
          </a:p>
        </p:txBody>
      </p:sp>
      <p:sp>
        <p:nvSpPr>
          <p:cNvPr id="6" name="Footer Placeholder 5"/>
          <p:cNvSpPr>
            <a:spLocks noGrp="1"/>
          </p:cNvSpPr>
          <p:nvPr>
            <p:ph type="ftr" sz="quarter" idx="11"/>
          </p:nvPr>
        </p:nvSpPr>
        <p:spPr/>
        <p:txBody>
          <a:bodyPr/>
          <a:lstStyle/>
          <a:p>
            <a:r>
              <a:rPr lang="en-US" smtClean="0"/>
              <a:t>NCSC Sample Instructional Unit - Elementary Measurement Lesson 3 - Practice</a:t>
            </a:r>
            <a:endParaRPr lang="en-US" dirty="0"/>
          </a:p>
        </p:txBody>
      </p:sp>
      <p:sp>
        <p:nvSpPr>
          <p:cNvPr id="12" name="Slide Number Placeholder 11"/>
          <p:cNvSpPr>
            <a:spLocks noGrp="1"/>
          </p:cNvSpPr>
          <p:nvPr>
            <p:ph type="sldNum" sz="quarter" idx="12"/>
          </p:nvPr>
        </p:nvSpPr>
        <p:spPr/>
        <p:txBody>
          <a:bodyPr/>
          <a:lstStyle/>
          <a:p>
            <a:fld id="{95C7EAB8-18D2-E34D-A1DF-E602EBFA4141}" type="slidenum">
              <a:rPr lang="en-US" smtClean="0"/>
              <a:t>11</a:t>
            </a:fld>
            <a:endParaRPr lang="en-US"/>
          </a:p>
        </p:txBody>
      </p:sp>
    </p:spTree>
    <p:extLst>
      <p:ext uri="{BB962C8B-B14F-4D97-AF65-F5344CB8AC3E}">
        <p14:creationId xmlns:p14="http://schemas.microsoft.com/office/powerpoint/2010/main" val="2338698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animBg="1"/>
      <p:bldP spid="9"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8438" y="101442"/>
            <a:ext cx="5492668" cy="1143000"/>
          </a:xfrm>
        </p:spPr>
        <p:txBody>
          <a:bodyPr/>
          <a:lstStyle/>
          <a:p>
            <a:r>
              <a:rPr lang="en-US" dirty="0" smtClean="0"/>
              <a:t>Complete the Chart </a:t>
            </a:r>
            <a:endParaRPr lang="en-US" dirty="0"/>
          </a:p>
        </p:txBody>
      </p:sp>
      <p:sp>
        <p:nvSpPr>
          <p:cNvPr id="4" name="TextBox 3"/>
          <p:cNvSpPr txBox="1"/>
          <p:nvPr/>
        </p:nvSpPr>
        <p:spPr>
          <a:xfrm>
            <a:off x="4503428" y="1355200"/>
            <a:ext cx="2828869" cy="646331"/>
          </a:xfrm>
          <a:prstGeom prst="rect">
            <a:avLst/>
          </a:prstGeom>
          <a:noFill/>
        </p:spPr>
        <p:txBody>
          <a:bodyPr wrap="none" rtlCol="0">
            <a:spAutoFit/>
          </a:bodyPr>
          <a:lstStyle/>
          <a:p>
            <a:r>
              <a:rPr lang="en-US" sz="3600" dirty="0" smtClean="0"/>
              <a:t>CENTIMETERS</a:t>
            </a:r>
            <a:endParaRPr lang="en-US" sz="3600" dirty="0"/>
          </a:p>
        </p:txBody>
      </p:sp>
      <p:sp>
        <p:nvSpPr>
          <p:cNvPr id="5" name="TextBox 4"/>
          <p:cNvSpPr txBox="1"/>
          <p:nvPr/>
        </p:nvSpPr>
        <p:spPr>
          <a:xfrm>
            <a:off x="2020596" y="1329596"/>
            <a:ext cx="1717988" cy="646331"/>
          </a:xfrm>
          <a:prstGeom prst="rect">
            <a:avLst/>
          </a:prstGeom>
          <a:noFill/>
        </p:spPr>
        <p:txBody>
          <a:bodyPr wrap="none" rtlCol="0">
            <a:spAutoFit/>
          </a:bodyPr>
          <a:lstStyle/>
          <a:p>
            <a:r>
              <a:rPr lang="en-US" sz="3600" dirty="0" smtClean="0"/>
              <a:t>METERS</a:t>
            </a:r>
            <a:endParaRPr lang="en-US" sz="3600" dirty="0"/>
          </a:p>
        </p:txBody>
      </p:sp>
      <p:cxnSp>
        <p:nvCxnSpPr>
          <p:cNvPr id="7" name="Straight Connector 6"/>
          <p:cNvCxnSpPr/>
          <p:nvPr/>
        </p:nvCxnSpPr>
        <p:spPr>
          <a:xfrm>
            <a:off x="1810630" y="2001531"/>
            <a:ext cx="52381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3825928" y="1995171"/>
            <a:ext cx="45352" cy="4423401"/>
          </a:xfrm>
          <a:prstGeom prst="line">
            <a:avLst/>
          </a:prstGeom>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2633070" y="2118053"/>
            <a:ext cx="399155" cy="600164"/>
          </a:xfrm>
          <a:prstGeom prst="rect">
            <a:avLst/>
          </a:prstGeom>
          <a:noFill/>
        </p:spPr>
        <p:txBody>
          <a:bodyPr wrap="none" rtlCol="0">
            <a:spAutoFit/>
          </a:bodyPr>
          <a:lstStyle/>
          <a:p>
            <a:r>
              <a:rPr lang="en-US" sz="3300" dirty="0" smtClean="0"/>
              <a:t>1</a:t>
            </a:r>
            <a:endParaRPr lang="en-US" sz="3300" dirty="0"/>
          </a:p>
        </p:txBody>
      </p:sp>
      <p:sp>
        <p:nvSpPr>
          <p:cNvPr id="11" name="TextBox 10"/>
          <p:cNvSpPr txBox="1"/>
          <p:nvPr/>
        </p:nvSpPr>
        <p:spPr>
          <a:xfrm>
            <a:off x="5336223" y="2118053"/>
            <a:ext cx="828134" cy="600164"/>
          </a:xfrm>
          <a:prstGeom prst="rect">
            <a:avLst/>
          </a:prstGeom>
          <a:noFill/>
        </p:spPr>
        <p:txBody>
          <a:bodyPr wrap="none" rtlCol="0">
            <a:spAutoFit/>
          </a:bodyPr>
          <a:lstStyle/>
          <a:p>
            <a:r>
              <a:rPr lang="en-US" sz="3300" dirty="0" smtClean="0"/>
              <a:t>100</a:t>
            </a:r>
            <a:endParaRPr lang="en-US" sz="3300" dirty="0"/>
          </a:p>
        </p:txBody>
      </p:sp>
      <p:cxnSp>
        <p:nvCxnSpPr>
          <p:cNvPr id="14" name="Straight Connector 13"/>
          <p:cNvCxnSpPr/>
          <p:nvPr/>
        </p:nvCxnSpPr>
        <p:spPr>
          <a:xfrm>
            <a:off x="1828350" y="2865959"/>
            <a:ext cx="52381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826830" y="3749631"/>
            <a:ext cx="52381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1825310" y="4652547"/>
            <a:ext cx="52381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782998" y="5516975"/>
            <a:ext cx="523333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782998" y="6400647"/>
            <a:ext cx="523333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016331" y="1993619"/>
            <a:ext cx="45352" cy="4423401"/>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a:off x="1782998" y="2001531"/>
            <a:ext cx="45352" cy="4423401"/>
          </a:xfrm>
          <a:prstGeom prst="line">
            <a:avLst/>
          </a:prstGeom>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2660418" y="2963237"/>
            <a:ext cx="399155" cy="600164"/>
          </a:xfrm>
          <a:prstGeom prst="rect">
            <a:avLst/>
          </a:prstGeom>
          <a:noFill/>
        </p:spPr>
        <p:txBody>
          <a:bodyPr wrap="none" rtlCol="0">
            <a:spAutoFit/>
          </a:bodyPr>
          <a:lstStyle/>
          <a:p>
            <a:r>
              <a:rPr lang="en-US" sz="3300" dirty="0"/>
              <a:t>7</a:t>
            </a:r>
          </a:p>
        </p:txBody>
      </p:sp>
      <p:sp>
        <p:nvSpPr>
          <p:cNvPr id="28" name="TextBox 27"/>
          <p:cNvSpPr txBox="1"/>
          <p:nvPr/>
        </p:nvSpPr>
        <p:spPr>
          <a:xfrm>
            <a:off x="5353943" y="2963237"/>
            <a:ext cx="828134" cy="600164"/>
          </a:xfrm>
          <a:prstGeom prst="rect">
            <a:avLst/>
          </a:prstGeom>
          <a:noFill/>
        </p:spPr>
        <p:txBody>
          <a:bodyPr wrap="none" rtlCol="0">
            <a:spAutoFit/>
          </a:bodyPr>
          <a:lstStyle/>
          <a:p>
            <a:r>
              <a:rPr lang="en-US" sz="3300" dirty="0" smtClean="0"/>
              <a:t>700</a:t>
            </a:r>
            <a:endParaRPr lang="en-US" sz="3300" dirty="0"/>
          </a:p>
        </p:txBody>
      </p:sp>
      <p:sp>
        <p:nvSpPr>
          <p:cNvPr id="29" name="TextBox 28"/>
          <p:cNvSpPr txBox="1"/>
          <p:nvPr/>
        </p:nvSpPr>
        <p:spPr>
          <a:xfrm>
            <a:off x="5352423" y="3827665"/>
            <a:ext cx="828134" cy="600164"/>
          </a:xfrm>
          <a:prstGeom prst="rect">
            <a:avLst/>
          </a:prstGeom>
          <a:noFill/>
        </p:spPr>
        <p:txBody>
          <a:bodyPr wrap="none" rtlCol="0">
            <a:spAutoFit/>
          </a:bodyPr>
          <a:lstStyle/>
          <a:p>
            <a:r>
              <a:rPr lang="en-US" sz="3300" dirty="0" smtClean="0"/>
              <a:t>400</a:t>
            </a:r>
            <a:endParaRPr lang="en-US" sz="3300" dirty="0"/>
          </a:p>
        </p:txBody>
      </p:sp>
      <p:sp>
        <p:nvSpPr>
          <p:cNvPr id="30" name="TextBox 29"/>
          <p:cNvSpPr txBox="1"/>
          <p:nvPr/>
        </p:nvSpPr>
        <p:spPr>
          <a:xfrm>
            <a:off x="2630030" y="3846909"/>
            <a:ext cx="399155" cy="600164"/>
          </a:xfrm>
          <a:prstGeom prst="rect">
            <a:avLst/>
          </a:prstGeom>
          <a:noFill/>
        </p:spPr>
        <p:txBody>
          <a:bodyPr wrap="none" rtlCol="0">
            <a:spAutoFit/>
          </a:bodyPr>
          <a:lstStyle/>
          <a:p>
            <a:r>
              <a:rPr lang="en-US" sz="3300" dirty="0"/>
              <a:t>4</a:t>
            </a:r>
          </a:p>
        </p:txBody>
      </p:sp>
      <p:sp>
        <p:nvSpPr>
          <p:cNvPr id="31" name="TextBox 30"/>
          <p:cNvSpPr txBox="1"/>
          <p:nvPr/>
        </p:nvSpPr>
        <p:spPr>
          <a:xfrm>
            <a:off x="2609270" y="4826801"/>
            <a:ext cx="399155" cy="600164"/>
          </a:xfrm>
          <a:prstGeom prst="rect">
            <a:avLst/>
          </a:prstGeom>
          <a:noFill/>
        </p:spPr>
        <p:txBody>
          <a:bodyPr wrap="none" rtlCol="0">
            <a:spAutoFit/>
          </a:bodyPr>
          <a:lstStyle/>
          <a:p>
            <a:r>
              <a:rPr lang="en-US" sz="3300" dirty="0"/>
              <a:t>9</a:t>
            </a:r>
          </a:p>
        </p:txBody>
      </p:sp>
      <p:sp>
        <p:nvSpPr>
          <p:cNvPr id="32" name="TextBox 31"/>
          <p:cNvSpPr txBox="1"/>
          <p:nvPr/>
        </p:nvSpPr>
        <p:spPr>
          <a:xfrm>
            <a:off x="5302827" y="4826801"/>
            <a:ext cx="828134" cy="600164"/>
          </a:xfrm>
          <a:prstGeom prst="rect">
            <a:avLst/>
          </a:prstGeom>
          <a:noFill/>
        </p:spPr>
        <p:txBody>
          <a:bodyPr wrap="none" rtlCol="0">
            <a:spAutoFit/>
          </a:bodyPr>
          <a:lstStyle/>
          <a:p>
            <a:r>
              <a:rPr lang="en-US" sz="3300" dirty="0" smtClean="0"/>
              <a:t>900</a:t>
            </a:r>
            <a:endParaRPr lang="en-US" sz="3300" dirty="0"/>
          </a:p>
        </p:txBody>
      </p:sp>
      <p:sp>
        <p:nvSpPr>
          <p:cNvPr id="33" name="TextBox 32"/>
          <p:cNvSpPr txBox="1"/>
          <p:nvPr/>
        </p:nvSpPr>
        <p:spPr>
          <a:xfrm>
            <a:off x="5387863" y="5691229"/>
            <a:ext cx="828134" cy="600164"/>
          </a:xfrm>
          <a:prstGeom prst="rect">
            <a:avLst/>
          </a:prstGeom>
          <a:noFill/>
        </p:spPr>
        <p:txBody>
          <a:bodyPr wrap="none" rtlCol="0">
            <a:spAutoFit/>
          </a:bodyPr>
          <a:lstStyle/>
          <a:p>
            <a:r>
              <a:rPr lang="en-US" sz="3300" dirty="0" smtClean="0"/>
              <a:t>200</a:t>
            </a:r>
            <a:endParaRPr lang="en-US" sz="3300" dirty="0"/>
          </a:p>
        </p:txBody>
      </p:sp>
      <p:sp>
        <p:nvSpPr>
          <p:cNvPr id="34" name="TextBox 33"/>
          <p:cNvSpPr txBox="1"/>
          <p:nvPr/>
        </p:nvSpPr>
        <p:spPr>
          <a:xfrm>
            <a:off x="2607750" y="5595009"/>
            <a:ext cx="399155" cy="600164"/>
          </a:xfrm>
          <a:prstGeom prst="rect">
            <a:avLst/>
          </a:prstGeom>
          <a:noFill/>
        </p:spPr>
        <p:txBody>
          <a:bodyPr wrap="none" rtlCol="0">
            <a:spAutoFit/>
          </a:bodyPr>
          <a:lstStyle/>
          <a:p>
            <a:r>
              <a:rPr lang="en-US" sz="3300" dirty="0"/>
              <a:t>2</a:t>
            </a:r>
          </a:p>
        </p:txBody>
      </p:sp>
      <p:cxnSp>
        <p:nvCxnSpPr>
          <p:cNvPr id="25" name="Straight Connector 24"/>
          <p:cNvCxnSpPr/>
          <p:nvPr/>
        </p:nvCxnSpPr>
        <p:spPr>
          <a:xfrm flipH="1">
            <a:off x="4744653" y="1994320"/>
            <a:ext cx="45352" cy="4423401"/>
          </a:xfrm>
          <a:prstGeom prst="line">
            <a:avLst/>
          </a:prstGeom>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4094410" y="2079841"/>
            <a:ext cx="440145" cy="707886"/>
          </a:xfrm>
          <a:prstGeom prst="rect">
            <a:avLst/>
          </a:prstGeom>
          <a:noFill/>
        </p:spPr>
        <p:txBody>
          <a:bodyPr wrap="none" rtlCol="0">
            <a:spAutoFit/>
          </a:bodyPr>
          <a:lstStyle/>
          <a:p>
            <a:r>
              <a:rPr lang="en-US" sz="4000" dirty="0" smtClean="0"/>
              <a:t>=</a:t>
            </a:r>
            <a:endParaRPr lang="en-US" sz="4000" dirty="0"/>
          </a:p>
        </p:txBody>
      </p:sp>
      <p:sp>
        <p:nvSpPr>
          <p:cNvPr id="26" name="TextBox 25"/>
          <p:cNvSpPr txBox="1"/>
          <p:nvPr/>
        </p:nvSpPr>
        <p:spPr>
          <a:xfrm>
            <a:off x="4093545" y="2932817"/>
            <a:ext cx="440145" cy="707886"/>
          </a:xfrm>
          <a:prstGeom prst="rect">
            <a:avLst/>
          </a:prstGeom>
          <a:noFill/>
        </p:spPr>
        <p:txBody>
          <a:bodyPr wrap="none" rtlCol="0">
            <a:spAutoFit/>
          </a:bodyPr>
          <a:lstStyle/>
          <a:p>
            <a:r>
              <a:rPr lang="en-US" sz="4000" dirty="0" smtClean="0"/>
              <a:t>=</a:t>
            </a:r>
            <a:endParaRPr lang="en-US" sz="4000" dirty="0"/>
          </a:p>
        </p:txBody>
      </p:sp>
      <p:sp>
        <p:nvSpPr>
          <p:cNvPr id="35" name="TextBox 34"/>
          <p:cNvSpPr txBox="1"/>
          <p:nvPr/>
        </p:nvSpPr>
        <p:spPr>
          <a:xfrm>
            <a:off x="4092680" y="3873365"/>
            <a:ext cx="440145" cy="707886"/>
          </a:xfrm>
          <a:prstGeom prst="rect">
            <a:avLst/>
          </a:prstGeom>
          <a:noFill/>
        </p:spPr>
        <p:txBody>
          <a:bodyPr wrap="none" rtlCol="0">
            <a:spAutoFit/>
          </a:bodyPr>
          <a:lstStyle/>
          <a:p>
            <a:r>
              <a:rPr lang="en-US" sz="4000" dirty="0" smtClean="0"/>
              <a:t>=</a:t>
            </a:r>
            <a:endParaRPr lang="en-US" sz="4000" dirty="0"/>
          </a:p>
        </p:txBody>
      </p:sp>
      <p:sp>
        <p:nvSpPr>
          <p:cNvPr id="36" name="TextBox 35"/>
          <p:cNvSpPr txBox="1"/>
          <p:nvPr/>
        </p:nvSpPr>
        <p:spPr>
          <a:xfrm>
            <a:off x="4091815" y="4726341"/>
            <a:ext cx="440145" cy="707886"/>
          </a:xfrm>
          <a:prstGeom prst="rect">
            <a:avLst/>
          </a:prstGeom>
          <a:noFill/>
        </p:spPr>
        <p:txBody>
          <a:bodyPr wrap="none" rtlCol="0">
            <a:spAutoFit/>
          </a:bodyPr>
          <a:lstStyle/>
          <a:p>
            <a:r>
              <a:rPr lang="en-US" sz="4000" dirty="0" smtClean="0"/>
              <a:t>=</a:t>
            </a:r>
            <a:endParaRPr lang="en-US" sz="4000" dirty="0"/>
          </a:p>
        </p:txBody>
      </p:sp>
      <p:sp>
        <p:nvSpPr>
          <p:cNvPr id="37" name="TextBox 36"/>
          <p:cNvSpPr txBox="1"/>
          <p:nvPr/>
        </p:nvSpPr>
        <p:spPr>
          <a:xfrm>
            <a:off x="4090950" y="5579317"/>
            <a:ext cx="440145" cy="707886"/>
          </a:xfrm>
          <a:prstGeom prst="rect">
            <a:avLst/>
          </a:prstGeom>
          <a:noFill/>
        </p:spPr>
        <p:txBody>
          <a:bodyPr wrap="none" rtlCol="0">
            <a:spAutoFit/>
          </a:bodyPr>
          <a:lstStyle/>
          <a:p>
            <a:r>
              <a:rPr lang="en-US" sz="4000" dirty="0" smtClean="0"/>
              <a:t>=</a:t>
            </a:r>
            <a:endParaRPr lang="en-US" sz="4000" dirty="0"/>
          </a:p>
        </p:txBody>
      </p:sp>
      <p:sp>
        <p:nvSpPr>
          <p:cNvPr id="12" name="Footer Placeholder 11"/>
          <p:cNvSpPr>
            <a:spLocks noGrp="1"/>
          </p:cNvSpPr>
          <p:nvPr>
            <p:ph type="ftr" sz="quarter" idx="11"/>
          </p:nvPr>
        </p:nvSpPr>
        <p:spPr/>
        <p:txBody>
          <a:bodyPr/>
          <a:lstStyle/>
          <a:p>
            <a:r>
              <a:rPr lang="en-US" smtClean="0"/>
              <a:t>NCSC Sample Instructional Unit - Elementary Measurement Lesson 3 - Practice</a:t>
            </a:r>
            <a:endParaRPr lang="en-US" dirty="0"/>
          </a:p>
        </p:txBody>
      </p:sp>
      <p:sp>
        <p:nvSpPr>
          <p:cNvPr id="13" name="Slide Number Placeholder 12"/>
          <p:cNvSpPr>
            <a:spLocks noGrp="1"/>
          </p:cNvSpPr>
          <p:nvPr>
            <p:ph type="sldNum" sz="quarter" idx="12"/>
          </p:nvPr>
        </p:nvSpPr>
        <p:spPr/>
        <p:txBody>
          <a:bodyPr/>
          <a:lstStyle/>
          <a:p>
            <a:fld id="{95C7EAB8-18D2-E34D-A1DF-E602EBFA4141}" type="slidenum">
              <a:rPr lang="en-US" smtClean="0"/>
              <a:t>12</a:t>
            </a:fld>
            <a:endParaRPr lang="en-US"/>
          </a:p>
        </p:txBody>
      </p:sp>
    </p:spTree>
    <p:extLst>
      <p:ext uri="{BB962C8B-B14F-4D97-AF65-F5344CB8AC3E}">
        <p14:creationId xmlns:p14="http://schemas.microsoft.com/office/powerpoint/2010/main" val="1173613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27" grpId="0"/>
      <p:bldP spid="28" grpId="0"/>
      <p:bldP spid="29" grpId="0"/>
      <p:bldP spid="30" grpId="0"/>
      <p:bldP spid="31" grpId="0"/>
      <p:bldP spid="32" grpId="0"/>
      <p:bldP spid="33" grpId="0"/>
      <p:bldP spid="3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40" y="274638"/>
            <a:ext cx="6824135" cy="1143000"/>
          </a:xfrm>
        </p:spPr>
        <p:txBody>
          <a:bodyPr/>
          <a:lstStyle/>
          <a:p>
            <a:r>
              <a:rPr lang="en-US" dirty="0" smtClean="0"/>
              <a:t>Multiply        or        Divide</a:t>
            </a:r>
            <a:endParaRPr lang="en-US" dirty="0"/>
          </a:p>
        </p:txBody>
      </p:sp>
      <p:sp>
        <p:nvSpPr>
          <p:cNvPr id="4" name="TextBox 3"/>
          <p:cNvSpPr txBox="1"/>
          <p:nvPr/>
        </p:nvSpPr>
        <p:spPr>
          <a:xfrm>
            <a:off x="197219" y="2074333"/>
            <a:ext cx="7953720" cy="707886"/>
          </a:xfrm>
          <a:prstGeom prst="rect">
            <a:avLst/>
          </a:prstGeom>
          <a:noFill/>
        </p:spPr>
        <p:txBody>
          <a:bodyPr wrap="none" rtlCol="0">
            <a:spAutoFit/>
          </a:bodyPr>
          <a:lstStyle/>
          <a:p>
            <a:r>
              <a:rPr lang="en-US" sz="4000" dirty="0" smtClean="0"/>
              <a:t>400 centimeters = _________ meters</a:t>
            </a:r>
            <a:endParaRPr lang="en-US" sz="4000" dirty="0"/>
          </a:p>
        </p:txBody>
      </p:sp>
      <p:sp>
        <p:nvSpPr>
          <p:cNvPr id="7" name="Title 1"/>
          <p:cNvSpPr txBox="1">
            <a:spLocks/>
          </p:cNvSpPr>
          <p:nvPr/>
        </p:nvSpPr>
        <p:spPr>
          <a:xfrm>
            <a:off x="165093" y="3432708"/>
            <a:ext cx="7153282"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By what? </a:t>
            </a:r>
            <a:endParaRPr lang="en-US" dirty="0"/>
          </a:p>
        </p:txBody>
      </p:sp>
      <p:sp>
        <p:nvSpPr>
          <p:cNvPr id="8" name="Oval 7"/>
          <p:cNvSpPr/>
          <p:nvPr/>
        </p:nvSpPr>
        <p:spPr>
          <a:xfrm>
            <a:off x="4905375" y="423333"/>
            <a:ext cx="2413000" cy="994305"/>
          </a:xfrm>
          <a:prstGeom prst="ellipse">
            <a:avLst/>
          </a:prstGeom>
          <a:solidFill>
            <a:srgbClr val="FFFF00">
              <a:alpha val="5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333314" y="3683000"/>
            <a:ext cx="886631" cy="646331"/>
          </a:xfrm>
          <a:prstGeom prst="rect">
            <a:avLst/>
          </a:prstGeom>
          <a:noFill/>
        </p:spPr>
        <p:txBody>
          <a:bodyPr wrap="none" rtlCol="0">
            <a:spAutoFit/>
          </a:bodyPr>
          <a:lstStyle/>
          <a:p>
            <a:r>
              <a:rPr lang="en-US" sz="3600" dirty="0" smtClean="0"/>
              <a:t>100</a:t>
            </a:r>
            <a:endParaRPr lang="en-US" sz="3600" dirty="0"/>
          </a:p>
        </p:txBody>
      </p:sp>
      <p:sp>
        <p:nvSpPr>
          <p:cNvPr id="10" name="Title 1"/>
          <p:cNvSpPr txBox="1">
            <a:spLocks/>
          </p:cNvSpPr>
          <p:nvPr/>
        </p:nvSpPr>
        <p:spPr>
          <a:xfrm>
            <a:off x="560442" y="4982108"/>
            <a:ext cx="7116821"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Answer: 400 ÷ 100 = 4 </a:t>
            </a:r>
            <a:endParaRPr lang="en-US" dirty="0"/>
          </a:p>
        </p:txBody>
      </p:sp>
      <p:sp>
        <p:nvSpPr>
          <p:cNvPr id="11" name="TextBox 10"/>
          <p:cNvSpPr txBox="1"/>
          <p:nvPr/>
        </p:nvSpPr>
        <p:spPr>
          <a:xfrm>
            <a:off x="4882425" y="1735292"/>
            <a:ext cx="535648" cy="923330"/>
          </a:xfrm>
          <a:prstGeom prst="rect">
            <a:avLst/>
          </a:prstGeom>
          <a:noFill/>
        </p:spPr>
        <p:txBody>
          <a:bodyPr wrap="none" rtlCol="0">
            <a:spAutoFit/>
          </a:bodyPr>
          <a:lstStyle/>
          <a:p>
            <a:r>
              <a:rPr lang="en-US" sz="5400" dirty="0" smtClean="0"/>
              <a:t>4</a:t>
            </a:r>
            <a:endParaRPr lang="en-US" sz="5400" dirty="0"/>
          </a:p>
        </p:txBody>
      </p:sp>
      <p:sp>
        <p:nvSpPr>
          <p:cNvPr id="6" name="Footer Placeholder 5"/>
          <p:cNvSpPr>
            <a:spLocks noGrp="1"/>
          </p:cNvSpPr>
          <p:nvPr>
            <p:ph type="ftr" sz="quarter" idx="11"/>
          </p:nvPr>
        </p:nvSpPr>
        <p:spPr/>
        <p:txBody>
          <a:bodyPr/>
          <a:lstStyle/>
          <a:p>
            <a:r>
              <a:rPr lang="en-US" smtClean="0"/>
              <a:t>NCSC Sample Instructional Unit - Elementary Measurement Lesson 3 - Practice</a:t>
            </a:r>
            <a:endParaRPr lang="en-US" dirty="0"/>
          </a:p>
        </p:txBody>
      </p:sp>
      <p:sp>
        <p:nvSpPr>
          <p:cNvPr id="12" name="Slide Number Placeholder 11"/>
          <p:cNvSpPr>
            <a:spLocks noGrp="1"/>
          </p:cNvSpPr>
          <p:nvPr>
            <p:ph type="sldNum" sz="quarter" idx="12"/>
          </p:nvPr>
        </p:nvSpPr>
        <p:spPr/>
        <p:txBody>
          <a:bodyPr/>
          <a:lstStyle/>
          <a:p>
            <a:fld id="{95C7EAB8-18D2-E34D-A1DF-E602EBFA4141}" type="slidenum">
              <a:rPr lang="en-US" smtClean="0"/>
              <a:t>2</a:t>
            </a:fld>
            <a:endParaRPr lang="en-US"/>
          </a:p>
        </p:txBody>
      </p:sp>
    </p:spTree>
    <p:extLst>
      <p:ext uri="{BB962C8B-B14F-4D97-AF65-F5344CB8AC3E}">
        <p14:creationId xmlns:p14="http://schemas.microsoft.com/office/powerpoint/2010/main" val="4001581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animBg="1"/>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0947" y="274638"/>
            <a:ext cx="6378088" cy="1143000"/>
          </a:xfrm>
        </p:spPr>
        <p:txBody>
          <a:bodyPr/>
          <a:lstStyle/>
          <a:p>
            <a:r>
              <a:rPr lang="en-US" dirty="0" smtClean="0"/>
              <a:t>Multiply        or        Divide</a:t>
            </a:r>
            <a:endParaRPr lang="en-US" dirty="0"/>
          </a:p>
        </p:txBody>
      </p:sp>
      <p:sp>
        <p:nvSpPr>
          <p:cNvPr id="4" name="TextBox 3"/>
          <p:cNvSpPr txBox="1"/>
          <p:nvPr/>
        </p:nvSpPr>
        <p:spPr>
          <a:xfrm>
            <a:off x="1136986" y="2010833"/>
            <a:ext cx="5786159" cy="707886"/>
          </a:xfrm>
          <a:prstGeom prst="rect">
            <a:avLst/>
          </a:prstGeom>
          <a:noFill/>
        </p:spPr>
        <p:txBody>
          <a:bodyPr wrap="none" rtlCol="0">
            <a:spAutoFit/>
          </a:bodyPr>
          <a:lstStyle/>
          <a:p>
            <a:r>
              <a:rPr lang="en-US" sz="4000" dirty="0" smtClean="0"/>
              <a:t>900 cm = ____________ m</a:t>
            </a:r>
            <a:endParaRPr lang="en-US" sz="4000" dirty="0"/>
          </a:p>
        </p:txBody>
      </p:sp>
      <p:sp>
        <p:nvSpPr>
          <p:cNvPr id="7" name="Title 1"/>
          <p:cNvSpPr txBox="1">
            <a:spLocks/>
          </p:cNvSpPr>
          <p:nvPr/>
        </p:nvSpPr>
        <p:spPr>
          <a:xfrm>
            <a:off x="165093" y="3432708"/>
            <a:ext cx="715128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By what? </a:t>
            </a:r>
            <a:endParaRPr lang="en-US" dirty="0"/>
          </a:p>
        </p:txBody>
      </p:sp>
      <p:sp>
        <p:nvSpPr>
          <p:cNvPr id="8" name="Oval 7"/>
          <p:cNvSpPr/>
          <p:nvPr/>
        </p:nvSpPr>
        <p:spPr>
          <a:xfrm>
            <a:off x="5149531" y="374254"/>
            <a:ext cx="2349504" cy="994305"/>
          </a:xfrm>
          <a:prstGeom prst="ellipse">
            <a:avLst/>
          </a:prstGeom>
          <a:solidFill>
            <a:srgbClr val="FFFF00">
              <a:alpha val="5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466006" y="3683000"/>
            <a:ext cx="886631" cy="646331"/>
          </a:xfrm>
          <a:prstGeom prst="rect">
            <a:avLst/>
          </a:prstGeom>
          <a:noFill/>
        </p:spPr>
        <p:txBody>
          <a:bodyPr wrap="none" rtlCol="0">
            <a:spAutoFit/>
          </a:bodyPr>
          <a:lstStyle/>
          <a:p>
            <a:r>
              <a:rPr lang="en-US" sz="3600" dirty="0" smtClean="0"/>
              <a:t>100</a:t>
            </a:r>
            <a:endParaRPr lang="en-US" sz="3600" dirty="0"/>
          </a:p>
        </p:txBody>
      </p:sp>
      <p:sp>
        <p:nvSpPr>
          <p:cNvPr id="10" name="Title 1"/>
          <p:cNvSpPr txBox="1">
            <a:spLocks/>
          </p:cNvSpPr>
          <p:nvPr/>
        </p:nvSpPr>
        <p:spPr>
          <a:xfrm>
            <a:off x="465662" y="4982108"/>
            <a:ext cx="7382207"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Answer: 900 ÷ 100 = 9  </a:t>
            </a:r>
            <a:endParaRPr lang="en-US" dirty="0"/>
          </a:p>
        </p:txBody>
      </p:sp>
      <p:sp>
        <p:nvSpPr>
          <p:cNvPr id="11" name="TextBox 10"/>
          <p:cNvSpPr txBox="1"/>
          <p:nvPr/>
        </p:nvSpPr>
        <p:spPr>
          <a:xfrm>
            <a:off x="4394544" y="1687667"/>
            <a:ext cx="535648" cy="923330"/>
          </a:xfrm>
          <a:prstGeom prst="rect">
            <a:avLst/>
          </a:prstGeom>
          <a:noFill/>
        </p:spPr>
        <p:txBody>
          <a:bodyPr wrap="none" rtlCol="0">
            <a:spAutoFit/>
          </a:bodyPr>
          <a:lstStyle/>
          <a:p>
            <a:r>
              <a:rPr lang="en-US" sz="5400" dirty="0"/>
              <a:t>9</a:t>
            </a:r>
          </a:p>
        </p:txBody>
      </p:sp>
      <p:sp>
        <p:nvSpPr>
          <p:cNvPr id="6" name="Footer Placeholder 5"/>
          <p:cNvSpPr>
            <a:spLocks noGrp="1"/>
          </p:cNvSpPr>
          <p:nvPr>
            <p:ph type="ftr" sz="quarter" idx="11"/>
          </p:nvPr>
        </p:nvSpPr>
        <p:spPr/>
        <p:txBody>
          <a:bodyPr/>
          <a:lstStyle/>
          <a:p>
            <a:r>
              <a:rPr lang="en-US" smtClean="0"/>
              <a:t>NCSC Sample Instructional Unit - Elementary Measurement Lesson 3 - Practice</a:t>
            </a:r>
            <a:endParaRPr lang="en-US" dirty="0"/>
          </a:p>
        </p:txBody>
      </p:sp>
      <p:sp>
        <p:nvSpPr>
          <p:cNvPr id="12" name="Slide Number Placeholder 11"/>
          <p:cNvSpPr>
            <a:spLocks noGrp="1"/>
          </p:cNvSpPr>
          <p:nvPr>
            <p:ph type="sldNum" sz="quarter" idx="12"/>
          </p:nvPr>
        </p:nvSpPr>
        <p:spPr/>
        <p:txBody>
          <a:bodyPr/>
          <a:lstStyle/>
          <a:p>
            <a:fld id="{95C7EAB8-18D2-E34D-A1DF-E602EBFA4141}" type="slidenum">
              <a:rPr lang="en-US" smtClean="0"/>
              <a:t>3</a:t>
            </a:fld>
            <a:endParaRPr lang="en-US"/>
          </a:p>
        </p:txBody>
      </p:sp>
    </p:spTree>
    <p:extLst>
      <p:ext uri="{BB962C8B-B14F-4D97-AF65-F5344CB8AC3E}">
        <p14:creationId xmlns:p14="http://schemas.microsoft.com/office/powerpoint/2010/main" val="362757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animBg="1"/>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094" y="274638"/>
            <a:ext cx="6552817" cy="1143000"/>
          </a:xfrm>
        </p:spPr>
        <p:txBody>
          <a:bodyPr/>
          <a:lstStyle/>
          <a:p>
            <a:r>
              <a:rPr lang="en-US" dirty="0" smtClean="0"/>
              <a:t>Multiply        or        Divide</a:t>
            </a:r>
            <a:endParaRPr lang="en-US" dirty="0"/>
          </a:p>
        </p:txBody>
      </p:sp>
      <p:sp>
        <p:nvSpPr>
          <p:cNvPr id="4" name="TextBox 3"/>
          <p:cNvSpPr txBox="1"/>
          <p:nvPr/>
        </p:nvSpPr>
        <p:spPr>
          <a:xfrm>
            <a:off x="197171" y="2010833"/>
            <a:ext cx="7944703" cy="707886"/>
          </a:xfrm>
          <a:prstGeom prst="rect">
            <a:avLst/>
          </a:prstGeom>
          <a:noFill/>
        </p:spPr>
        <p:txBody>
          <a:bodyPr wrap="none" rtlCol="0">
            <a:spAutoFit/>
          </a:bodyPr>
          <a:lstStyle/>
          <a:p>
            <a:r>
              <a:rPr lang="en-US" sz="4000" dirty="0" smtClean="0"/>
              <a:t>5 meters = ___________ centimeters</a:t>
            </a:r>
            <a:endParaRPr lang="en-US" sz="4000" dirty="0"/>
          </a:p>
        </p:txBody>
      </p:sp>
      <p:sp>
        <p:nvSpPr>
          <p:cNvPr id="7" name="Title 1"/>
          <p:cNvSpPr txBox="1">
            <a:spLocks/>
          </p:cNvSpPr>
          <p:nvPr/>
        </p:nvSpPr>
        <p:spPr>
          <a:xfrm>
            <a:off x="165093" y="3432708"/>
            <a:ext cx="7625908"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By what? </a:t>
            </a:r>
            <a:endParaRPr lang="en-US" dirty="0"/>
          </a:p>
        </p:txBody>
      </p:sp>
      <p:sp>
        <p:nvSpPr>
          <p:cNvPr id="8" name="Oval 7"/>
          <p:cNvSpPr/>
          <p:nvPr/>
        </p:nvSpPr>
        <p:spPr>
          <a:xfrm>
            <a:off x="698599" y="384185"/>
            <a:ext cx="2349504" cy="994305"/>
          </a:xfrm>
          <a:prstGeom prst="ellipse">
            <a:avLst/>
          </a:prstGeom>
          <a:solidFill>
            <a:srgbClr val="FFFF00">
              <a:alpha val="5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598698" y="3683000"/>
            <a:ext cx="886631" cy="646331"/>
          </a:xfrm>
          <a:prstGeom prst="rect">
            <a:avLst/>
          </a:prstGeom>
          <a:noFill/>
        </p:spPr>
        <p:txBody>
          <a:bodyPr wrap="none" rtlCol="0">
            <a:spAutoFit/>
          </a:bodyPr>
          <a:lstStyle/>
          <a:p>
            <a:r>
              <a:rPr lang="en-US" sz="3600" dirty="0" smtClean="0"/>
              <a:t>100</a:t>
            </a:r>
            <a:endParaRPr lang="en-US" sz="3600" dirty="0"/>
          </a:p>
        </p:txBody>
      </p:sp>
      <p:sp>
        <p:nvSpPr>
          <p:cNvPr id="10" name="Title 1"/>
          <p:cNvSpPr txBox="1">
            <a:spLocks/>
          </p:cNvSpPr>
          <p:nvPr/>
        </p:nvSpPr>
        <p:spPr>
          <a:xfrm>
            <a:off x="579398" y="4982108"/>
            <a:ext cx="7325339"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Answer: 5 x 100 = 500</a:t>
            </a:r>
            <a:endParaRPr lang="en-US" dirty="0"/>
          </a:p>
        </p:txBody>
      </p:sp>
      <p:sp>
        <p:nvSpPr>
          <p:cNvPr id="11" name="TextBox 10"/>
          <p:cNvSpPr txBox="1"/>
          <p:nvPr/>
        </p:nvSpPr>
        <p:spPr>
          <a:xfrm>
            <a:off x="3372152" y="1687667"/>
            <a:ext cx="1237613" cy="923330"/>
          </a:xfrm>
          <a:prstGeom prst="rect">
            <a:avLst/>
          </a:prstGeom>
          <a:noFill/>
        </p:spPr>
        <p:txBody>
          <a:bodyPr wrap="none" rtlCol="0">
            <a:spAutoFit/>
          </a:bodyPr>
          <a:lstStyle/>
          <a:p>
            <a:r>
              <a:rPr lang="en-US" sz="5400" dirty="0" smtClean="0"/>
              <a:t>500</a:t>
            </a:r>
            <a:endParaRPr lang="en-US" sz="5400" dirty="0"/>
          </a:p>
        </p:txBody>
      </p:sp>
      <p:sp>
        <p:nvSpPr>
          <p:cNvPr id="6" name="Footer Placeholder 5"/>
          <p:cNvSpPr>
            <a:spLocks noGrp="1"/>
          </p:cNvSpPr>
          <p:nvPr>
            <p:ph type="ftr" sz="quarter" idx="11"/>
          </p:nvPr>
        </p:nvSpPr>
        <p:spPr/>
        <p:txBody>
          <a:bodyPr/>
          <a:lstStyle/>
          <a:p>
            <a:r>
              <a:rPr lang="en-US" smtClean="0"/>
              <a:t>NCSC Sample Instructional Unit - Elementary Measurement Lesson 3 - Practice</a:t>
            </a:r>
            <a:endParaRPr lang="en-US" dirty="0"/>
          </a:p>
        </p:txBody>
      </p:sp>
      <p:sp>
        <p:nvSpPr>
          <p:cNvPr id="12" name="Slide Number Placeholder 11"/>
          <p:cNvSpPr>
            <a:spLocks noGrp="1"/>
          </p:cNvSpPr>
          <p:nvPr>
            <p:ph type="sldNum" sz="quarter" idx="12"/>
          </p:nvPr>
        </p:nvSpPr>
        <p:spPr/>
        <p:txBody>
          <a:bodyPr/>
          <a:lstStyle/>
          <a:p>
            <a:fld id="{95C7EAB8-18D2-E34D-A1DF-E602EBFA4141}" type="slidenum">
              <a:rPr lang="en-US" smtClean="0"/>
              <a:t>4</a:t>
            </a:fld>
            <a:endParaRPr lang="en-US"/>
          </a:p>
        </p:txBody>
      </p:sp>
    </p:spTree>
    <p:extLst>
      <p:ext uri="{BB962C8B-B14F-4D97-AF65-F5344CB8AC3E}">
        <p14:creationId xmlns:p14="http://schemas.microsoft.com/office/powerpoint/2010/main" val="1679855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animBg="1"/>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3781" y="274638"/>
            <a:ext cx="6681388" cy="1143000"/>
          </a:xfrm>
        </p:spPr>
        <p:txBody>
          <a:bodyPr/>
          <a:lstStyle/>
          <a:p>
            <a:r>
              <a:rPr lang="en-US" dirty="0" smtClean="0"/>
              <a:t>Multiply        or        Divide</a:t>
            </a:r>
            <a:endParaRPr lang="en-US" dirty="0"/>
          </a:p>
        </p:txBody>
      </p:sp>
      <p:sp>
        <p:nvSpPr>
          <p:cNvPr id="4" name="TextBox 3"/>
          <p:cNvSpPr txBox="1"/>
          <p:nvPr/>
        </p:nvSpPr>
        <p:spPr>
          <a:xfrm>
            <a:off x="634106" y="2010833"/>
            <a:ext cx="5526172" cy="707886"/>
          </a:xfrm>
          <a:prstGeom prst="rect">
            <a:avLst/>
          </a:prstGeom>
          <a:noFill/>
        </p:spPr>
        <p:txBody>
          <a:bodyPr wrap="none" rtlCol="0">
            <a:spAutoFit/>
          </a:bodyPr>
          <a:lstStyle/>
          <a:p>
            <a:r>
              <a:rPr lang="en-US" sz="4000" dirty="0" smtClean="0"/>
              <a:t>10 m = ____________ cm</a:t>
            </a:r>
            <a:endParaRPr lang="en-US" sz="4000" dirty="0"/>
          </a:p>
        </p:txBody>
      </p:sp>
      <p:sp>
        <p:nvSpPr>
          <p:cNvPr id="7" name="Title 1"/>
          <p:cNvSpPr txBox="1">
            <a:spLocks/>
          </p:cNvSpPr>
          <p:nvPr/>
        </p:nvSpPr>
        <p:spPr>
          <a:xfrm>
            <a:off x="1270067" y="3451666"/>
            <a:ext cx="5724774"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By what? </a:t>
            </a:r>
            <a:endParaRPr lang="en-US" dirty="0"/>
          </a:p>
        </p:txBody>
      </p:sp>
      <p:sp>
        <p:nvSpPr>
          <p:cNvPr id="8" name="Oval 7"/>
          <p:cNvSpPr/>
          <p:nvPr/>
        </p:nvSpPr>
        <p:spPr>
          <a:xfrm>
            <a:off x="634106" y="422161"/>
            <a:ext cx="2702302" cy="994305"/>
          </a:xfrm>
          <a:prstGeom prst="ellipse">
            <a:avLst/>
          </a:prstGeom>
          <a:solidFill>
            <a:srgbClr val="FFFF00">
              <a:alpha val="5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807214" y="3683000"/>
            <a:ext cx="886631" cy="646331"/>
          </a:xfrm>
          <a:prstGeom prst="rect">
            <a:avLst/>
          </a:prstGeom>
          <a:noFill/>
        </p:spPr>
        <p:txBody>
          <a:bodyPr wrap="none" rtlCol="0">
            <a:spAutoFit/>
          </a:bodyPr>
          <a:lstStyle/>
          <a:p>
            <a:r>
              <a:rPr lang="en-US" sz="3600" dirty="0" smtClean="0"/>
              <a:t>100</a:t>
            </a:r>
            <a:endParaRPr lang="en-US" sz="3600" dirty="0"/>
          </a:p>
        </p:txBody>
      </p:sp>
      <p:sp>
        <p:nvSpPr>
          <p:cNvPr id="10" name="Title 1"/>
          <p:cNvSpPr txBox="1">
            <a:spLocks/>
          </p:cNvSpPr>
          <p:nvPr/>
        </p:nvSpPr>
        <p:spPr>
          <a:xfrm>
            <a:off x="143410" y="498210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Answer: 10 x 100 = 1000</a:t>
            </a:r>
            <a:endParaRPr lang="en-US" dirty="0"/>
          </a:p>
        </p:txBody>
      </p:sp>
      <p:sp>
        <p:nvSpPr>
          <p:cNvPr id="11" name="TextBox 10"/>
          <p:cNvSpPr txBox="1"/>
          <p:nvPr/>
        </p:nvSpPr>
        <p:spPr>
          <a:xfrm>
            <a:off x="2941750" y="1687667"/>
            <a:ext cx="1588596" cy="923330"/>
          </a:xfrm>
          <a:prstGeom prst="rect">
            <a:avLst/>
          </a:prstGeom>
          <a:noFill/>
        </p:spPr>
        <p:txBody>
          <a:bodyPr wrap="none" rtlCol="0">
            <a:spAutoFit/>
          </a:bodyPr>
          <a:lstStyle/>
          <a:p>
            <a:r>
              <a:rPr lang="en-US" sz="5400" dirty="0" smtClean="0"/>
              <a:t>1000</a:t>
            </a:r>
            <a:endParaRPr lang="en-US" sz="5400" dirty="0"/>
          </a:p>
        </p:txBody>
      </p:sp>
      <p:sp>
        <p:nvSpPr>
          <p:cNvPr id="6" name="Footer Placeholder 5"/>
          <p:cNvSpPr>
            <a:spLocks noGrp="1"/>
          </p:cNvSpPr>
          <p:nvPr>
            <p:ph type="ftr" sz="quarter" idx="11"/>
          </p:nvPr>
        </p:nvSpPr>
        <p:spPr/>
        <p:txBody>
          <a:bodyPr/>
          <a:lstStyle/>
          <a:p>
            <a:r>
              <a:rPr lang="en-US" smtClean="0"/>
              <a:t>NCSC Sample Instructional Unit - Elementary Measurement Lesson 3 - Practice</a:t>
            </a:r>
            <a:endParaRPr lang="en-US" dirty="0"/>
          </a:p>
        </p:txBody>
      </p:sp>
      <p:sp>
        <p:nvSpPr>
          <p:cNvPr id="12" name="Slide Number Placeholder 11"/>
          <p:cNvSpPr>
            <a:spLocks noGrp="1"/>
          </p:cNvSpPr>
          <p:nvPr>
            <p:ph type="sldNum" sz="quarter" idx="12"/>
          </p:nvPr>
        </p:nvSpPr>
        <p:spPr/>
        <p:txBody>
          <a:bodyPr/>
          <a:lstStyle/>
          <a:p>
            <a:fld id="{95C7EAB8-18D2-E34D-A1DF-E602EBFA4141}" type="slidenum">
              <a:rPr lang="en-US" smtClean="0"/>
              <a:t>5</a:t>
            </a:fld>
            <a:endParaRPr lang="en-US"/>
          </a:p>
        </p:txBody>
      </p:sp>
    </p:spTree>
    <p:extLst>
      <p:ext uri="{BB962C8B-B14F-4D97-AF65-F5344CB8AC3E}">
        <p14:creationId xmlns:p14="http://schemas.microsoft.com/office/powerpoint/2010/main" val="3987675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animBg="1"/>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133" y="274638"/>
            <a:ext cx="6586606" cy="1143000"/>
          </a:xfrm>
        </p:spPr>
        <p:txBody>
          <a:bodyPr/>
          <a:lstStyle/>
          <a:p>
            <a:r>
              <a:rPr lang="en-US" dirty="0" smtClean="0"/>
              <a:t>Multiply        or        Divide</a:t>
            </a:r>
            <a:endParaRPr lang="en-US" dirty="0"/>
          </a:p>
        </p:txBody>
      </p:sp>
      <p:sp>
        <p:nvSpPr>
          <p:cNvPr id="4" name="TextBox 3"/>
          <p:cNvSpPr txBox="1"/>
          <p:nvPr/>
        </p:nvSpPr>
        <p:spPr>
          <a:xfrm>
            <a:off x="143348" y="2010833"/>
            <a:ext cx="8200181" cy="707886"/>
          </a:xfrm>
          <a:prstGeom prst="rect">
            <a:avLst/>
          </a:prstGeom>
          <a:noFill/>
        </p:spPr>
        <p:txBody>
          <a:bodyPr wrap="none" rtlCol="0">
            <a:spAutoFit/>
          </a:bodyPr>
          <a:lstStyle/>
          <a:p>
            <a:r>
              <a:rPr lang="en-US" sz="4000" dirty="0" smtClean="0"/>
              <a:t>3 meters = ____________ centimeters</a:t>
            </a:r>
            <a:endParaRPr lang="en-US" sz="4000" dirty="0"/>
          </a:p>
        </p:txBody>
      </p:sp>
      <p:sp>
        <p:nvSpPr>
          <p:cNvPr id="7" name="Title 1"/>
          <p:cNvSpPr txBox="1">
            <a:spLocks/>
          </p:cNvSpPr>
          <p:nvPr/>
        </p:nvSpPr>
        <p:spPr>
          <a:xfrm>
            <a:off x="714817" y="3432708"/>
            <a:ext cx="6678097"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By what? </a:t>
            </a:r>
            <a:endParaRPr lang="en-US" dirty="0"/>
          </a:p>
        </p:txBody>
      </p:sp>
      <p:sp>
        <p:nvSpPr>
          <p:cNvPr id="8" name="Oval 7"/>
          <p:cNvSpPr/>
          <p:nvPr/>
        </p:nvSpPr>
        <p:spPr>
          <a:xfrm>
            <a:off x="821053" y="423333"/>
            <a:ext cx="2349504" cy="994305"/>
          </a:xfrm>
          <a:prstGeom prst="ellipse">
            <a:avLst/>
          </a:prstGeom>
          <a:solidFill>
            <a:srgbClr val="FFFF00">
              <a:alpha val="5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977818" y="3683000"/>
            <a:ext cx="886631" cy="646331"/>
          </a:xfrm>
          <a:prstGeom prst="rect">
            <a:avLst/>
          </a:prstGeom>
          <a:noFill/>
        </p:spPr>
        <p:txBody>
          <a:bodyPr wrap="none" rtlCol="0">
            <a:spAutoFit/>
          </a:bodyPr>
          <a:lstStyle/>
          <a:p>
            <a:r>
              <a:rPr lang="en-US" sz="3600" dirty="0" smtClean="0"/>
              <a:t>100</a:t>
            </a:r>
            <a:endParaRPr lang="en-US" sz="3600" dirty="0"/>
          </a:p>
        </p:txBody>
      </p:sp>
      <p:sp>
        <p:nvSpPr>
          <p:cNvPr id="10" name="Title 1"/>
          <p:cNvSpPr txBox="1">
            <a:spLocks/>
          </p:cNvSpPr>
          <p:nvPr/>
        </p:nvSpPr>
        <p:spPr>
          <a:xfrm>
            <a:off x="522530" y="4982108"/>
            <a:ext cx="7439076"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Answer: 3 x 100 = 300</a:t>
            </a:r>
            <a:endParaRPr lang="en-US" dirty="0"/>
          </a:p>
        </p:txBody>
      </p:sp>
      <p:sp>
        <p:nvSpPr>
          <p:cNvPr id="11" name="TextBox 10"/>
          <p:cNvSpPr txBox="1"/>
          <p:nvPr/>
        </p:nvSpPr>
        <p:spPr>
          <a:xfrm>
            <a:off x="3409289" y="1687667"/>
            <a:ext cx="1237613" cy="923330"/>
          </a:xfrm>
          <a:prstGeom prst="rect">
            <a:avLst/>
          </a:prstGeom>
          <a:noFill/>
        </p:spPr>
        <p:txBody>
          <a:bodyPr wrap="none" rtlCol="0">
            <a:spAutoFit/>
          </a:bodyPr>
          <a:lstStyle/>
          <a:p>
            <a:r>
              <a:rPr lang="en-US" sz="5400" dirty="0" smtClean="0"/>
              <a:t>300</a:t>
            </a:r>
            <a:endParaRPr lang="en-US" sz="5400" dirty="0"/>
          </a:p>
        </p:txBody>
      </p:sp>
      <p:sp>
        <p:nvSpPr>
          <p:cNvPr id="6" name="Footer Placeholder 5"/>
          <p:cNvSpPr>
            <a:spLocks noGrp="1"/>
          </p:cNvSpPr>
          <p:nvPr>
            <p:ph type="ftr" sz="quarter" idx="11"/>
          </p:nvPr>
        </p:nvSpPr>
        <p:spPr/>
        <p:txBody>
          <a:bodyPr/>
          <a:lstStyle/>
          <a:p>
            <a:r>
              <a:rPr lang="en-US" smtClean="0"/>
              <a:t>NCSC Sample Instructional Unit - Elementary Measurement Lesson 3 - Practice</a:t>
            </a:r>
            <a:endParaRPr lang="en-US" dirty="0"/>
          </a:p>
        </p:txBody>
      </p:sp>
      <p:sp>
        <p:nvSpPr>
          <p:cNvPr id="12" name="Slide Number Placeholder 11"/>
          <p:cNvSpPr>
            <a:spLocks noGrp="1"/>
          </p:cNvSpPr>
          <p:nvPr>
            <p:ph type="sldNum" sz="quarter" idx="12"/>
          </p:nvPr>
        </p:nvSpPr>
        <p:spPr/>
        <p:txBody>
          <a:bodyPr/>
          <a:lstStyle/>
          <a:p>
            <a:fld id="{95C7EAB8-18D2-E34D-A1DF-E602EBFA4141}" type="slidenum">
              <a:rPr lang="en-US" smtClean="0"/>
              <a:t>6</a:t>
            </a:fld>
            <a:endParaRPr lang="en-US"/>
          </a:p>
        </p:txBody>
      </p:sp>
    </p:spTree>
    <p:extLst>
      <p:ext uri="{BB962C8B-B14F-4D97-AF65-F5344CB8AC3E}">
        <p14:creationId xmlns:p14="http://schemas.microsoft.com/office/powerpoint/2010/main" val="107674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animBg="1"/>
      <p:bldP spid="9"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3781" y="274638"/>
            <a:ext cx="6279096" cy="1143000"/>
          </a:xfrm>
        </p:spPr>
        <p:txBody>
          <a:bodyPr/>
          <a:lstStyle/>
          <a:p>
            <a:r>
              <a:rPr lang="en-US" dirty="0" smtClean="0"/>
              <a:t>Multiply        or        Divide</a:t>
            </a:r>
            <a:endParaRPr lang="en-US" dirty="0"/>
          </a:p>
        </p:txBody>
      </p:sp>
      <p:sp>
        <p:nvSpPr>
          <p:cNvPr id="4" name="TextBox 3"/>
          <p:cNvSpPr txBox="1"/>
          <p:nvPr/>
        </p:nvSpPr>
        <p:spPr>
          <a:xfrm>
            <a:off x="150832" y="2010833"/>
            <a:ext cx="8209199" cy="707886"/>
          </a:xfrm>
          <a:prstGeom prst="rect">
            <a:avLst/>
          </a:prstGeom>
          <a:noFill/>
        </p:spPr>
        <p:txBody>
          <a:bodyPr wrap="none" rtlCol="0">
            <a:spAutoFit/>
          </a:bodyPr>
          <a:lstStyle/>
          <a:p>
            <a:r>
              <a:rPr lang="en-US" sz="4000" dirty="0" smtClean="0"/>
              <a:t>200 centimeters = __________ meters</a:t>
            </a:r>
            <a:endParaRPr lang="en-US" sz="4000" dirty="0"/>
          </a:p>
        </p:txBody>
      </p:sp>
      <p:sp>
        <p:nvSpPr>
          <p:cNvPr id="7" name="Title 1"/>
          <p:cNvSpPr txBox="1">
            <a:spLocks/>
          </p:cNvSpPr>
          <p:nvPr/>
        </p:nvSpPr>
        <p:spPr>
          <a:xfrm>
            <a:off x="278829" y="3432708"/>
            <a:ext cx="7127056"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By what? </a:t>
            </a:r>
            <a:endParaRPr lang="en-US" dirty="0"/>
          </a:p>
        </p:txBody>
      </p:sp>
      <p:sp>
        <p:nvSpPr>
          <p:cNvPr id="8" name="Oval 7"/>
          <p:cNvSpPr/>
          <p:nvPr/>
        </p:nvSpPr>
        <p:spPr>
          <a:xfrm>
            <a:off x="5131246" y="388386"/>
            <a:ext cx="2349504" cy="994305"/>
          </a:xfrm>
          <a:prstGeom prst="ellipse">
            <a:avLst/>
          </a:prstGeom>
          <a:solidFill>
            <a:srgbClr val="FFFF00">
              <a:alpha val="5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503918" y="3683000"/>
            <a:ext cx="886631" cy="646331"/>
          </a:xfrm>
          <a:prstGeom prst="rect">
            <a:avLst/>
          </a:prstGeom>
          <a:noFill/>
        </p:spPr>
        <p:txBody>
          <a:bodyPr wrap="none" rtlCol="0">
            <a:spAutoFit/>
          </a:bodyPr>
          <a:lstStyle/>
          <a:p>
            <a:r>
              <a:rPr lang="en-US" sz="3600" dirty="0" smtClean="0"/>
              <a:t>100</a:t>
            </a:r>
            <a:endParaRPr lang="en-US" sz="3600" dirty="0"/>
          </a:p>
        </p:txBody>
      </p:sp>
      <p:sp>
        <p:nvSpPr>
          <p:cNvPr id="10" name="Title 1"/>
          <p:cNvSpPr txBox="1">
            <a:spLocks/>
          </p:cNvSpPr>
          <p:nvPr/>
        </p:nvSpPr>
        <p:spPr>
          <a:xfrm>
            <a:off x="465662" y="4982108"/>
            <a:ext cx="7825562"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Answer: 200 ÷ 100 = 2 </a:t>
            </a:r>
            <a:endParaRPr lang="en-US" dirty="0"/>
          </a:p>
        </p:txBody>
      </p:sp>
      <p:sp>
        <p:nvSpPr>
          <p:cNvPr id="11" name="TextBox 10"/>
          <p:cNvSpPr txBox="1"/>
          <p:nvPr/>
        </p:nvSpPr>
        <p:spPr>
          <a:xfrm>
            <a:off x="5027747" y="1687667"/>
            <a:ext cx="535648" cy="923330"/>
          </a:xfrm>
          <a:prstGeom prst="rect">
            <a:avLst/>
          </a:prstGeom>
          <a:noFill/>
        </p:spPr>
        <p:txBody>
          <a:bodyPr wrap="none" rtlCol="0">
            <a:spAutoFit/>
          </a:bodyPr>
          <a:lstStyle/>
          <a:p>
            <a:r>
              <a:rPr lang="en-US" sz="5400" dirty="0" smtClean="0"/>
              <a:t>2</a:t>
            </a:r>
            <a:endParaRPr lang="en-US" sz="5400" dirty="0"/>
          </a:p>
        </p:txBody>
      </p:sp>
      <p:sp>
        <p:nvSpPr>
          <p:cNvPr id="6" name="Footer Placeholder 5"/>
          <p:cNvSpPr>
            <a:spLocks noGrp="1"/>
          </p:cNvSpPr>
          <p:nvPr>
            <p:ph type="ftr" sz="quarter" idx="11"/>
          </p:nvPr>
        </p:nvSpPr>
        <p:spPr/>
        <p:txBody>
          <a:bodyPr/>
          <a:lstStyle/>
          <a:p>
            <a:r>
              <a:rPr lang="en-US" smtClean="0"/>
              <a:t>NCSC Sample Instructional Unit - Elementary Measurement Lesson 3 - Practice</a:t>
            </a:r>
            <a:endParaRPr lang="en-US" dirty="0"/>
          </a:p>
        </p:txBody>
      </p:sp>
      <p:sp>
        <p:nvSpPr>
          <p:cNvPr id="12" name="Slide Number Placeholder 11"/>
          <p:cNvSpPr>
            <a:spLocks noGrp="1"/>
          </p:cNvSpPr>
          <p:nvPr>
            <p:ph type="sldNum" sz="quarter" idx="12"/>
          </p:nvPr>
        </p:nvSpPr>
        <p:spPr/>
        <p:txBody>
          <a:bodyPr/>
          <a:lstStyle/>
          <a:p>
            <a:fld id="{95C7EAB8-18D2-E34D-A1DF-E602EBFA4141}" type="slidenum">
              <a:rPr lang="en-US" smtClean="0"/>
              <a:t>7</a:t>
            </a:fld>
            <a:endParaRPr lang="en-US"/>
          </a:p>
        </p:txBody>
      </p:sp>
    </p:spTree>
    <p:extLst>
      <p:ext uri="{BB962C8B-B14F-4D97-AF65-F5344CB8AC3E}">
        <p14:creationId xmlns:p14="http://schemas.microsoft.com/office/powerpoint/2010/main" val="69363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animBg="1"/>
      <p:bldP spid="9"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275" y="274638"/>
            <a:ext cx="6680797" cy="1143000"/>
          </a:xfrm>
        </p:spPr>
        <p:txBody>
          <a:bodyPr/>
          <a:lstStyle/>
          <a:p>
            <a:r>
              <a:rPr lang="en-US" dirty="0" smtClean="0"/>
              <a:t>Multiply        or        Divide</a:t>
            </a:r>
            <a:endParaRPr lang="en-US" dirty="0"/>
          </a:p>
        </p:txBody>
      </p:sp>
      <p:sp>
        <p:nvSpPr>
          <p:cNvPr id="4" name="TextBox 3"/>
          <p:cNvSpPr txBox="1"/>
          <p:nvPr/>
        </p:nvSpPr>
        <p:spPr>
          <a:xfrm>
            <a:off x="1363288" y="2010833"/>
            <a:ext cx="5266185" cy="707886"/>
          </a:xfrm>
          <a:prstGeom prst="rect">
            <a:avLst/>
          </a:prstGeom>
          <a:noFill/>
        </p:spPr>
        <p:txBody>
          <a:bodyPr wrap="none" rtlCol="0">
            <a:spAutoFit/>
          </a:bodyPr>
          <a:lstStyle/>
          <a:p>
            <a:r>
              <a:rPr lang="en-US" sz="4000" dirty="0"/>
              <a:t>7</a:t>
            </a:r>
            <a:r>
              <a:rPr lang="en-US" sz="4000" dirty="0" smtClean="0"/>
              <a:t> </a:t>
            </a:r>
            <a:r>
              <a:rPr lang="en-US" sz="4000" dirty="0"/>
              <a:t>m</a:t>
            </a:r>
            <a:r>
              <a:rPr lang="en-US" sz="4000" dirty="0" smtClean="0"/>
              <a:t> = ____________ cm</a:t>
            </a:r>
            <a:endParaRPr lang="en-US" sz="4000" dirty="0"/>
          </a:p>
        </p:txBody>
      </p:sp>
      <p:sp>
        <p:nvSpPr>
          <p:cNvPr id="7" name="Title 1"/>
          <p:cNvSpPr txBox="1">
            <a:spLocks/>
          </p:cNvSpPr>
          <p:nvPr/>
        </p:nvSpPr>
        <p:spPr>
          <a:xfrm>
            <a:off x="165093" y="3432708"/>
            <a:ext cx="7308413"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By what? </a:t>
            </a:r>
            <a:endParaRPr lang="en-US" dirty="0"/>
          </a:p>
        </p:txBody>
      </p:sp>
      <p:sp>
        <p:nvSpPr>
          <p:cNvPr id="8" name="Oval 7"/>
          <p:cNvSpPr/>
          <p:nvPr/>
        </p:nvSpPr>
        <p:spPr>
          <a:xfrm>
            <a:off x="483360" y="385068"/>
            <a:ext cx="2349504" cy="994305"/>
          </a:xfrm>
          <a:prstGeom prst="ellipse">
            <a:avLst/>
          </a:prstGeom>
          <a:solidFill>
            <a:srgbClr val="FFFF00">
              <a:alpha val="5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646474" y="3683000"/>
            <a:ext cx="886631" cy="646331"/>
          </a:xfrm>
          <a:prstGeom prst="rect">
            <a:avLst/>
          </a:prstGeom>
          <a:noFill/>
        </p:spPr>
        <p:txBody>
          <a:bodyPr wrap="none" rtlCol="0">
            <a:spAutoFit/>
          </a:bodyPr>
          <a:lstStyle/>
          <a:p>
            <a:r>
              <a:rPr lang="en-US" sz="3600" dirty="0" smtClean="0"/>
              <a:t>100</a:t>
            </a:r>
            <a:endParaRPr lang="en-US" sz="3600" dirty="0"/>
          </a:p>
        </p:txBody>
      </p:sp>
      <p:sp>
        <p:nvSpPr>
          <p:cNvPr id="10" name="Title 1"/>
          <p:cNvSpPr txBox="1">
            <a:spLocks/>
          </p:cNvSpPr>
          <p:nvPr/>
        </p:nvSpPr>
        <p:spPr>
          <a:xfrm>
            <a:off x="465662" y="4982108"/>
            <a:ext cx="7375997"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Answer: 7 x 100 = 700</a:t>
            </a:r>
            <a:endParaRPr lang="en-US" dirty="0"/>
          </a:p>
        </p:txBody>
      </p:sp>
      <p:sp>
        <p:nvSpPr>
          <p:cNvPr id="11" name="TextBox 10"/>
          <p:cNvSpPr txBox="1"/>
          <p:nvPr/>
        </p:nvSpPr>
        <p:spPr>
          <a:xfrm>
            <a:off x="3622357" y="1687667"/>
            <a:ext cx="1237613" cy="923330"/>
          </a:xfrm>
          <a:prstGeom prst="rect">
            <a:avLst/>
          </a:prstGeom>
          <a:noFill/>
        </p:spPr>
        <p:txBody>
          <a:bodyPr wrap="none" rtlCol="0">
            <a:spAutoFit/>
          </a:bodyPr>
          <a:lstStyle/>
          <a:p>
            <a:r>
              <a:rPr lang="en-US" sz="5400" dirty="0" smtClean="0"/>
              <a:t>700</a:t>
            </a:r>
            <a:endParaRPr lang="en-US" sz="5400" dirty="0"/>
          </a:p>
        </p:txBody>
      </p:sp>
      <p:sp>
        <p:nvSpPr>
          <p:cNvPr id="6" name="Footer Placeholder 5"/>
          <p:cNvSpPr>
            <a:spLocks noGrp="1"/>
          </p:cNvSpPr>
          <p:nvPr>
            <p:ph type="ftr" sz="quarter" idx="11"/>
          </p:nvPr>
        </p:nvSpPr>
        <p:spPr/>
        <p:txBody>
          <a:bodyPr/>
          <a:lstStyle/>
          <a:p>
            <a:r>
              <a:rPr lang="en-US" smtClean="0"/>
              <a:t>NCSC Sample Instructional Unit - Elementary Measurement Lesson 3 - Practice</a:t>
            </a:r>
            <a:endParaRPr lang="en-US" dirty="0"/>
          </a:p>
        </p:txBody>
      </p:sp>
      <p:sp>
        <p:nvSpPr>
          <p:cNvPr id="12" name="Slide Number Placeholder 11"/>
          <p:cNvSpPr>
            <a:spLocks noGrp="1"/>
          </p:cNvSpPr>
          <p:nvPr>
            <p:ph type="sldNum" sz="quarter" idx="12"/>
          </p:nvPr>
        </p:nvSpPr>
        <p:spPr/>
        <p:txBody>
          <a:bodyPr/>
          <a:lstStyle/>
          <a:p>
            <a:fld id="{95C7EAB8-18D2-E34D-A1DF-E602EBFA4141}" type="slidenum">
              <a:rPr lang="en-US" smtClean="0"/>
              <a:t>8</a:t>
            </a:fld>
            <a:endParaRPr lang="en-US"/>
          </a:p>
        </p:txBody>
      </p:sp>
    </p:spTree>
    <p:extLst>
      <p:ext uri="{BB962C8B-B14F-4D97-AF65-F5344CB8AC3E}">
        <p14:creationId xmlns:p14="http://schemas.microsoft.com/office/powerpoint/2010/main" val="3377849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animBg="1"/>
      <p:bldP spid="9"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3605" y="274638"/>
            <a:ext cx="6738154" cy="1143000"/>
          </a:xfrm>
        </p:spPr>
        <p:txBody>
          <a:bodyPr/>
          <a:lstStyle/>
          <a:p>
            <a:r>
              <a:rPr lang="en-US" dirty="0" smtClean="0"/>
              <a:t>Multiply        or        Divide</a:t>
            </a:r>
            <a:endParaRPr lang="en-US" dirty="0"/>
          </a:p>
        </p:txBody>
      </p:sp>
      <p:sp>
        <p:nvSpPr>
          <p:cNvPr id="4" name="TextBox 3"/>
          <p:cNvSpPr txBox="1"/>
          <p:nvPr/>
        </p:nvSpPr>
        <p:spPr>
          <a:xfrm>
            <a:off x="1222156" y="2010833"/>
            <a:ext cx="5266185" cy="707886"/>
          </a:xfrm>
          <a:prstGeom prst="rect">
            <a:avLst/>
          </a:prstGeom>
          <a:noFill/>
        </p:spPr>
        <p:txBody>
          <a:bodyPr wrap="none" rtlCol="0">
            <a:spAutoFit/>
          </a:bodyPr>
          <a:lstStyle/>
          <a:p>
            <a:r>
              <a:rPr lang="en-US" sz="4000" dirty="0" smtClean="0"/>
              <a:t>6 m = ____________ cm</a:t>
            </a:r>
            <a:endParaRPr lang="en-US" sz="4000" dirty="0"/>
          </a:p>
        </p:txBody>
      </p:sp>
      <p:sp>
        <p:nvSpPr>
          <p:cNvPr id="7" name="Title 1"/>
          <p:cNvSpPr txBox="1">
            <a:spLocks/>
          </p:cNvSpPr>
          <p:nvPr/>
        </p:nvSpPr>
        <p:spPr>
          <a:xfrm>
            <a:off x="165093" y="3432708"/>
            <a:ext cx="7234782"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By what? </a:t>
            </a:r>
            <a:endParaRPr lang="en-US" dirty="0"/>
          </a:p>
        </p:txBody>
      </p:sp>
      <p:sp>
        <p:nvSpPr>
          <p:cNvPr id="8" name="Oval 7"/>
          <p:cNvSpPr/>
          <p:nvPr/>
        </p:nvSpPr>
        <p:spPr>
          <a:xfrm>
            <a:off x="634106" y="385068"/>
            <a:ext cx="2776998" cy="994305"/>
          </a:xfrm>
          <a:prstGeom prst="ellipse">
            <a:avLst/>
          </a:prstGeom>
          <a:solidFill>
            <a:srgbClr val="FFFF00">
              <a:alpha val="5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478946" y="3683000"/>
            <a:ext cx="886631" cy="646331"/>
          </a:xfrm>
          <a:prstGeom prst="rect">
            <a:avLst/>
          </a:prstGeom>
          <a:noFill/>
        </p:spPr>
        <p:txBody>
          <a:bodyPr wrap="none" rtlCol="0">
            <a:spAutoFit/>
          </a:bodyPr>
          <a:lstStyle/>
          <a:p>
            <a:r>
              <a:rPr lang="en-US" sz="3600" dirty="0" smtClean="0"/>
              <a:t>100</a:t>
            </a:r>
            <a:endParaRPr lang="en-US" sz="3600" dirty="0"/>
          </a:p>
        </p:txBody>
      </p:sp>
      <p:sp>
        <p:nvSpPr>
          <p:cNvPr id="10" name="Title 1"/>
          <p:cNvSpPr txBox="1">
            <a:spLocks/>
          </p:cNvSpPr>
          <p:nvPr/>
        </p:nvSpPr>
        <p:spPr>
          <a:xfrm>
            <a:off x="465662" y="4982108"/>
            <a:ext cx="7373608"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Answer: 6 x 100 = 600</a:t>
            </a:r>
            <a:endParaRPr lang="en-US" dirty="0"/>
          </a:p>
        </p:txBody>
      </p:sp>
      <p:sp>
        <p:nvSpPr>
          <p:cNvPr id="11" name="TextBox 10"/>
          <p:cNvSpPr txBox="1"/>
          <p:nvPr/>
        </p:nvSpPr>
        <p:spPr>
          <a:xfrm>
            <a:off x="3586523" y="1687667"/>
            <a:ext cx="1237613" cy="923330"/>
          </a:xfrm>
          <a:prstGeom prst="rect">
            <a:avLst/>
          </a:prstGeom>
          <a:noFill/>
        </p:spPr>
        <p:txBody>
          <a:bodyPr wrap="none" rtlCol="0">
            <a:spAutoFit/>
          </a:bodyPr>
          <a:lstStyle/>
          <a:p>
            <a:r>
              <a:rPr lang="en-US" sz="5400" dirty="0" smtClean="0"/>
              <a:t>600</a:t>
            </a:r>
            <a:endParaRPr lang="en-US" sz="5400" dirty="0"/>
          </a:p>
        </p:txBody>
      </p:sp>
      <p:sp>
        <p:nvSpPr>
          <p:cNvPr id="6" name="Footer Placeholder 5"/>
          <p:cNvSpPr>
            <a:spLocks noGrp="1"/>
          </p:cNvSpPr>
          <p:nvPr>
            <p:ph type="ftr" sz="quarter" idx="11"/>
          </p:nvPr>
        </p:nvSpPr>
        <p:spPr/>
        <p:txBody>
          <a:bodyPr/>
          <a:lstStyle/>
          <a:p>
            <a:r>
              <a:rPr lang="en-US" smtClean="0"/>
              <a:t>NCSC Sample Instructional Unit - Elementary Measurement Lesson 3 - Practice</a:t>
            </a:r>
            <a:endParaRPr lang="en-US" dirty="0"/>
          </a:p>
        </p:txBody>
      </p:sp>
      <p:sp>
        <p:nvSpPr>
          <p:cNvPr id="12" name="Slide Number Placeholder 11"/>
          <p:cNvSpPr>
            <a:spLocks noGrp="1"/>
          </p:cNvSpPr>
          <p:nvPr>
            <p:ph type="sldNum" sz="quarter" idx="12"/>
          </p:nvPr>
        </p:nvSpPr>
        <p:spPr/>
        <p:txBody>
          <a:bodyPr/>
          <a:lstStyle/>
          <a:p>
            <a:fld id="{95C7EAB8-18D2-E34D-A1DF-E602EBFA4141}" type="slidenum">
              <a:rPr lang="en-US" smtClean="0"/>
              <a:t>9</a:t>
            </a:fld>
            <a:endParaRPr lang="en-US"/>
          </a:p>
        </p:txBody>
      </p:sp>
    </p:spTree>
    <p:extLst>
      <p:ext uri="{BB962C8B-B14F-4D97-AF65-F5344CB8AC3E}">
        <p14:creationId xmlns:p14="http://schemas.microsoft.com/office/powerpoint/2010/main" val="1084189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animBg="1"/>
      <p:bldP spid="9" grpId="0"/>
      <p:bldP spid="10" grpId="0"/>
      <p:bldP spid="11"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270</TotalTime>
  <Words>1568</Words>
  <Application>Microsoft Office PowerPoint</Application>
  <PresentationFormat>On-screen Show (4:3)</PresentationFormat>
  <Paragraphs>187</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Practice Conversions of Length Within the Metric System</vt:lpstr>
      <vt:lpstr>Multiply        or        Divide</vt:lpstr>
      <vt:lpstr>Multiply        or        Divide</vt:lpstr>
      <vt:lpstr>Multiply        or        Divide</vt:lpstr>
      <vt:lpstr>Multiply        or        Divide</vt:lpstr>
      <vt:lpstr>Multiply        or        Divide</vt:lpstr>
      <vt:lpstr>Multiply        or        Divide</vt:lpstr>
      <vt:lpstr>Multiply        or        Divide</vt:lpstr>
      <vt:lpstr>Multiply        or        Divide</vt:lpstr>
      <vt:lpstr>Multiply        or        Divide</vt:lpstr>
      <vt:lpstr>Multiply        or        Divide</vt:lpstr>
      <vt:lpstr>Complete the Chart </vt:lpstr>
    </vt:vector>
  </TitlesOfParts>
  <Company>University of Kentucky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Practice Conversions of Length Within the US Customary System</dc:title>
  <dc:creator>Alson Cole III</dc:creator>
  <cp:lastModifiedBy>Land, Lou-Ann</cp:lastModifiedBy>
  <cp:revision>25</cp:revision>
  <dcterms:created xsi:type="dcterms:W3CDTF">2011-12-20T19:57:11Z</dcterms:created>
  <dcterms:modified xsi:type="dcterms:W3CDTF">2013-06-19T15:19:01Z</dcterms:modified>
</cp:coreProperties>
</file>