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8"/>
  </p:handoutMasterIdLst>
  <p:sldIdLst>
    <p:sldId id="256" r:id="rId5"/>
    <p:sldId id="257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9" r:id="rId14"/>
    <p:sldId id="268" r:id="rId15"/>
    <p:sldId id="270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A35B3-13AC-4B3F-9BBB-1FF9AED4F66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6A680-9436-4116-8112-AD56C94B10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759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049B2C6-ADCE-4506-B26D-1EEBF2C4508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surface area of a three dimensional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Surface area of a pyramid: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SA=B + 1/2P</a:t>
            </a:r>
            <a:r>
              <a:rPr lang="en-US" sz="2800" dirty="0" smtClean="0">
                <a:latin typeface="Brush Script MT" pitchFamily="66" charset="0"/>
              </a:rPr>
              <a:t>l</a:t>
            </a:r>
          </a:p>
          <a:p>
            <a:endParaRPr lang="en-US" sz="2800" dirty="0" smtClean="0">
              <a:latin typeface="Brush Script MT" pitchFamily="66" charset="0"/>
            </a:endParaRPr>
          </a:p>
          <a:p>
            <a:r>
              <a:rPr lang="en-US" sz="2800" dirty="0" smtClean="0"/>
              <a:t>Step 1: SA=(2.5 </a:t>
            </a:r>
            <a:r>
              <a:rPr lang="en-US" sz="1400" dirty="0" smtClean="0"/>
              <a:t>x</a:t>
            </a:r>
            <a:r>
              <a:rPr lang="en-US" sz="2800" dirty="0" smtClean="0"/>
              <a:t> 2.5) + ½ (10)(3)</a:t>
            </a:r>
          </a:p>
          <a:p>
            <a:endParaRPr lang="en-US" sz="2800" dirty="0" smtClean="0"/>
          </a:p>
          <a:p>
            <a:r>
              <a:rPr lang="en-US" sz="2800" dirty="0" smtClean="0"/>
              <a:t>Step 2: SA=6.25 + ½ (30)</a:t>
            </a:r>
          </a:p>
          <a:p>
            <a:endParaRPr lang="en-US" sz="2800" dirty="0" smtClean="0"/>
          </a:p>
          <a:p>
            <a:r>
              <a:rPr lang="en-US" sz="2800" dirty="0" smtClean="0"/>
              <a:t>Step 3: SA= 6.25 + 15</a:t>
            </a:r>
          </a:p>
          <a:p>
            <a:endParaRPr lang="en-US" sz="2800" dirty="0" smtClean="0"/>
          </a:p>
          <a:p>
            <a:r>
              <a:rPr lang="en-US" sz="2800" dirty="0" smtClean="0"/>
              <a:t>Step 4: SA = 21.25 in</a:t>
            </a:r>
            <a:r>
              <a:rPr lang="en-US" sz="2800" baseline="30000" dirty="0" smtClean="0"/>
              <a:t>2</a:t>
            </a:r>
          </a:p>
          <a:p>
            <a:pPr>
              <a:buNone/>
            </a:pPr>
            <a:endParaRPr lang="en-US" sz="2800" dirty="0" smtClean="0">
              <a:latin typeface="Brush Script MT" pitchFamily="66" charset="0"/>
            </a:endParaRPr>
          </a:p>
          <a:p>
            <a:pPr>
              <a:buNone/>
            </a:pPr>
            <a:endParaRPr lang="en-US" sz="2800" dirty="0">
              <a:latin typeface="+mj-lt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9812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Perimeter= 4(2.5)</a:t>
            </a:r>
            <a:endParaRPr lang="en-US" sz="1400" dirty="0">
              <a:latin typeface="Myriad Pro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34000" y="2209800"/>
            <a:ext cx="152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5334000" y="3124200"/>
            <a:ext cx="3124200" cy="2514600"/>
            <a:chOff x="5867400" y="1981200"/>
            <a:chExt cx="3124200" cy="2514600"/>
          </a:xfrm>
        </p:grpSpPr>
        <p:grpSp>
          <p:nvGrpSpPr>
            <p:cNvPr id="44" name="Group 43"/>
            <p:cNvGrpSpPr/>
            <p:nvPr/>
          </p:nvGrpSpPr>
          <p:grpSpPr>
            <a:xfrm>
              <a:off x="5867400" y="1981200"/>
              <a:ext cx="3124200" cy="2514600"/>
              <a:chOff x="5867400" y="1981200"/>
              <a:chExt cx="3124200" cy="25146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629400" y="2438400"/>
                <a:ext cx="2057400" cy="2057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OffAxis1Top"/>
                  <a:lightRig rig="threePt" dir="t"/>
                </a:scene3d>
              </a:bodyPr>
              <a:lstStyle/>
              <a:p>
                <a:pPr algn="ctr"/>
                <a:endParaRPr lang="en-US">
                  <a:latin typeface="Myriad Pro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7162803" y="2057400"/>
                <a:ext cx="281351" cy="1828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6324600" y="2057400"/>
                <a:ext cx="1083733" cy="12192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467600" y="2057400"/>
                <a:ext cx="1524000" cy="152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467600" y="2057400"/>
                <a:ext cx="685800" cy="9906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467600" y="2057400"/>
                <a:ext cx="609600" cy="167640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7772400" y="2362200"/>
                <a:ext cx="53340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8305800" y="1981200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Myriad Pro"/>
                  </a:rPr>
                  <a:t>3 cm</a:t>
                </a:r>
                <a:endParaRPr lang="en-US" sz="1200" dirty="0">
                  <a:latin typeface="Myriad Pro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8153400" y="3505200"/>
                <a:ext cx="7620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7696200" y="38862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Myriad Pro"/>
                  </a:rPr>
                  <a:t>2.5 cm</a:t>
                </a:r>
                <a:endParaRPr lang="en-US" sz="1200" dirty="0">
                  <a:latin typeface="Myriad Pro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867400" y="36576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Myriad Pro"/>
                  </a:rPr>
                  <a:t>2.5 cm</a:t>
                </a:r>
                <a:endParaRPr lang="en-US" sz="1200" dirty="0">
                  <a:latin typeface="Myriad Pro"/>
                </a:endParaRP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 flipH="1">
              <a:off x="8001000" y="3505200"/>
              <a:ext cx="1524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715000" y="2895600"/>
            <a:ext cx="1828483" cy="2133600"/>
            <a:chOff x="5943917" y="3200400"/>
            <a:chExt cx="1828483" cy="2133600"/>
          </a:xfrm>
        </p:grpSpPr>
        <p:sp>
          <p:nvSpPr>
            <p:cNvPr id="18" name="Oval 17"/>
            <p:cNvSpPr/>
            <p:nvPr/>
          </p:nvSpPr>
          <p:spPr>
            <a:xfrm>
              <a:off x="6096000" y="3962400"/>
              <a:ext cx="1676400" cy="1371600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6096000" y="3200400"/>
              <a:ext cx="762000" cy="1447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6858000" y="3200400"/>
              <a:ext cx="838200" cy="1371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934200" y="4572000"/>
              <a:ext cx="762000" cy="76200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858000" y="3200400"/>
              <a:ext cx="76200" cy="1447800"/>
            </a:xfrm>
            <a:prstGeom prst="line">
              <a:avLst/>
            </a:prstGeom>
            <a:ln w="19050">
              <a:prstDash val="sysDash"/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Left Brace 29"/>
            <p:cNvSpPr/>
            <p:nvPr/>
          </p:nvSpPr>
          <p:spPr>
            <a:xfrm rot="1800000">
              <a:off x="5943917" y="3207372"/>
              <a:ext cx="382368" cy="1322925"/>
            </a:xfrm>
            <a:prstGeom prst="leftBrace">
              <a:avLst>
                <a:gd name="adj1" fmla="val 8333"/>
                <a:gd name="adj2" fmla="val 49767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6934200" y="3735289"/>
              <a:ext cx="609600" cy="1509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162800" y="43434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r</a:t>
              </a:r>
              <a:endParaRPr lang="en-US" sz="1400" dirty="0">
                <a:latin typeface="Myriad Pro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Surface area of a cone: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cone has a circular base and a vertex. 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     SA=B + L</a:t>
            </a:r>
          </a:p>
          <a:p>
            <a:pPr>
              <a:buNone/>
            </a:pPr>
            <a:r>
              <a:rPr lang="en-US" sz="2800" dirty="0" smtClean="0"/>
              <a:t>	              or</a:t>
            </a:r>
          </a:p>
          <a:p>
            <a:pPr>
              <a:buNone/>
            </a:pPr>
            <a:r>
              <a:rPr lang="en-US" sz="2800" dirty="0" smtClean="0"/>
              <a:t>         SA= 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/>
              <a:t>+ 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err="1" smtClean="0"/>
              <a:t>rl</a:t>
            </a:r>
            <a:endParaRPr lang="en-US" sz="2800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>
                <a:latin typeface="Myriad Pro"/>
              </a:rPr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latin typeface="Myriad Pro"/>
                <a:hlinkClick r:id="rId2" action="ppaction://hlinkfile"/>
              </a:rPr>
              <a:t>Susan.Weigert@Ed.gov</a:t>
            </a:r>
            <a:r>
              <a:rPr lang="en-US" sz="800" dirty="0" smtClean="0">
                <a:latin typeface="Myriad Pro"/>
              </a:rPr>
              <a:t>). However, the contents do not necessarily represent the policy of the Department of Education and no assumption of endorsement by the Federal government should be made</a:t>
            </a:r>
            <a:endParaRPr lang="en-US" sz="800" dirty="0">
              <a:latin typeface="Myriad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2098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base</a:t>
            </a:r>
            <a:endParaRPr lang="en-US" sz="1200" dirty="0">
              <a:latin typeface="Myriad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362200"/>
            <a:ext cx="100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Lateral area</a:t>
            </a:r>
            <a:endParaRPr lang="en-US" sz="1200" dirty="0">
              <a:latin typeface="Myriad Pro"/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2010844" y="2486799"/>
            <a:ext cx="122756" cy="180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48000" y="25908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5876" y="4343400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radius</a:t>
            </a:r>
            <a:endParaRPr lang="en-US" sz="1200" dirty="0">
              <a:latin typeface="Myriad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3733800"/>
            <a:ext cx="987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Slant height</a:t>
            </a:r>
            <a:endParaRPr lang="en-US" sz="1200" dirty="0">
              <a:latin typeface="Myriad Pro"/>
            </a:endParaRP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3276600" y="4114800"/>
            <a:ext cx="80277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3581400" y="3872300"/>
            <a:ext cx="152400" cy="13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61476" y="4343400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radius</a:t>
            </a:r>
            <a:endParaRPr lang="en-US" sz="1200" dirty="0">
              <a:latin typeface="Myriad Pro"/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V="1">
            <a:off x="2362200" y="4114800"/>
            <a:ext cx="80277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Surface area of a cone: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SA= 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</a:t>
            </a:r>
            <a:r>
              <a:rPr lang="el-GR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err="1" smtClean="0"/>
              <a:t>r</a:t>
            </a:r>
            <a:r>
              <a:rPr lang="en-US" sz="2800" dirty="0" err="1" smtClean="0">
                <a:latin typeface="Brush Script MT" pitchFamily="66" charset="0"/>
              </a:rPr>
              <a:t>l</a:t>
            </a:r>
            <a:endParaRPr lang="en-US" sz="2800" dirty="0" smtClean="0">
              <a:latin typeface="Brush Script MT" pitchFamily="66" charset="0"/>
            </a:endParaRPr>
          </a:p>
          <a:p>
            <a:endParaRPr lang="en-US" sz="2800" dirty="0" smtClean="0">
              <a:latin typeface="Brush Script MT" pitchFamily="66" charset="0"/>
            </a:endParaRPr>
          </a:p>
          <a:p>
            <a:r>
              <a:rPr lang="en-US" sz="2800" dirty="0" smtClean="0"/>
              <a:t>Step 1: SA= 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smtClean="0"/>
              <a:t>(4)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/>
              <a:t>+ 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smtClean="0"/>
              <a:t>(4</a:t>
            </a:r>
            <a:r>
              <a:rPr lang="en-US" sz="2800" dirty="0" smtClean="0"/>
              <a:t>)(7)</a:t>
            </a:r>
            <a:endParaRPr lang="en-US" sz="2800" baseline="30000" dirty="0" smtClean="0"/>
          </a:p>
          <a:p>
            <a:endParaRPr lang="en-US" sz="2800" baseline="30000" dirty="0" smtClean="0"/>
          </a:p>
          <a:p>
            <a:r>
              <a:rPr lang="en-US" sz="2800" dirty="0" smtClean="0"/>
              <a:t>Step 2: SA= </a:t>
            </a:r>
            <a:r>
              <a:rPr lang="en-US" sz="2800" dirty="0" smtClean="0"/>
              <a:t>16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smtClean="0"/>
              <a:t> </a:t>
            </a:r>
            <a:r>
              <a:rPr lang="en-US" sz="2800" dirty="0" smtClean="0"/>
              <a:t>+ </a:t>
            </a:r>
            <a:r>
              <a:rPr lang="en-US" sz="2800" dirty="0" smtClean="0"/>
              <a:t>28</a:t>
            </a:r>
            <a:r>
              <a:rPr lang="el-GR" sz="2800" dirty="0" smtClean="0">
                <a:latin typeface="Arial"/>
                <a:cs typeface="Arial"/>
              </a:rPr>
              <a:t> π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Step 3: SA ≈ </a:t>
            </a:r>
            <a:r>
              <a:rPr lang="en-US" sz="2800" dirty="0" smtClean="0"/>
              <a:t>44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Step 4: SA ≈ 138.2 m</a:t>
            </a:r>
            <a:r>
              <a:rPr lang="en-US" sz="2800" baseline="30000" dirty="0" smtClean="0"/>
              <a:t>2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104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4876800"/>
            <a:ext cx="1752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Myriad Pro"/>
              </a:rPr>
              <a:t>Note the change in symbol to communicate an approximation</a:t>
            </a:r>
            <a:endParaRPr lang="en-US" sz="1100" dirty="0">
              <a:latin typeface="Myriad Pro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19400" y="5105400"/>
            <a:ext cx="12954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6019800" y="2438400"/>
            <a:ext cx="2285683" cy="2133600"/>
            <a:chOff x="6172200" y="4038600"/>
            <a:chExt cx="2285683" cy="2133600"/>
          </a:xfrm>
        </p:grpSpPr>
        <p:grpSp>
          <p:nvGrpSpPr>
            <p:cNvPr id="9" name="Group 8"/>
            <p:cNvGrpSpPr/>
            <p:nvPr/>
          </p:nvGrpSpPr>
          <p:grpSpPr>
            <a:xfrm>
              <a:off x="6629400" y="4038600"/>
              <a:ext cx="1828483" cy="2133600"/>
              <a:chOff x="5943917" y="3200400"/>
              <a:chExt cx="1828483" cy="21336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096000" y="3962400"/>
                <a:ext cx="1676400" cy="13716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isometricOffAxis1Top"/>
                <a:lightRig rig="threePt" dir="t"/>
              </a:scene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6096000" y="3200400"/>
                <a:ext cx="762000" cy="1447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 flipV="1">
                <a:off x="6858000" y="3200400"/>
                <a:ext cx="838200" cy="1371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6934200" y="4572000"/>
                <a:ext cx="762000" cy="76200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858000" y="3200400"/>
                <a:ext cx="76200" cy="1447800"/>
              </a:xfrm>
              <a:prstGeom prst="line">
                <a:avLst/>
              </a:prstGeom>
              <a:ln w="19050">
                <a:prstDash val="sysDash"/>
                <a:headEnd type="oval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Left Brace 14"/>
              <p:cNvSpPr/>
              <p:nvPr/>
            </p:nvSpPr>
            <p:spPr>
              <a:xfrm rot="1800000">
                <a:off x="5943917" y="3207372"/>
                <a:ext cx="382368" cy="1322925"/>
              </a:xfrm>
              <a:prstGeom prst="leftBrace">
                <a:avLst>
                  <a:gd name="adj1" fmla="val 8333"/>
                  <a:gd name="adj2" fmla="val 4976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162799" y="4343400"/>
                <a:ext cx="4575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Myriad Pro"/>
                  </a:rPr>
                  <a:t>4m</a:t>
                </a:r>
                <a:endParaRPr lang="en-US" sz="1200" dirty="0">
                  <a:latin typeface="Myriad Pro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172200" y="4419600"/>
              <a:ext cx="4575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Myriad Pro"/>
                </a:rPr>
                <a:t>7m</a:t>
              </a:r>
              <a:endParaRPr lang="en-US" sz="1200" dirty="0">
                <a:latin typeface="Myriad Pro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Finding the volume of three dimensional objects addresses the following 7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7-8.NO.3c1 Use the rules for mathematical operations to verify the results when more than one operation is required to solve a problem</a:t>
            </a:r>
          </a:p>
          <a:p>
            <a:pPr lvl="1"/>
            <a:r>
              <a:rPr lang="en-US" dirty="0" smtClean="0"/>
              <a:t>7.GM.1h2 Find the surface area of three-dimensional figures using nets of rectangles or triangles</a:t>
            </a:r>
          </a:p>
          <a:p>
            <a:pPr lvl="1"/>
            <a:r>
              <a:rPr lang="en-US" dirty="0" smtClean="0"/>
              <a:t>7.GM.1h3 Find the area of plane figures and surface area of solid figures</a:t>
            </a:r>
          </a:p>
          <a:p>
            <a:pPr lvl="1"/>
            <a:r>
              <a:rPr lang="en-US" dirty="0" smtClean="0"/>
              <a:t>8.GM.1g1 Recognize congruent and similar figures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104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surface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Surface area is the total area of all the surfaces of a three dimensional object</a:t>
            </a:r>
          </a:p>
          <a:p>
            <a:endParaRPr lang="en-US" sz="1100" dirty="0" smtClean="0"/>
          </a:p>
          <a:p>
            <a:r>
              <a:rPr lang="en-US" sz="2800" dirty="0" smtClean="0"/>
              <a:t>Surface area can be found by using a net of the object which shows all the surfaces of an object and adding them together </a:t>
            </a:r>
            <a:r>
              <a:rPr lang="en-US" sz="2800" b="1" u="sng" dirty="0" smtClean="0"/>
              <a:t>OR</a:t>
            </a:r>
            <a:r>
              <a:rPr lang="en-US" sz="2800" b="1" dirty="0" smtClean="0"/>
              <a:t> </a:t>
            </a:r>
            <a:r>
              <a:rPr lang="en-US" sz="2800" dirty="0" smtClean="0"/>
              <a:t>by applying the formula for that specific shape</a:t>
            </a:r>
            <a:endParaRPr lang="en-US" sz="2800" u="sng" dirty="0" smtClean="0"/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8580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pic>
        <p:nvPicPr>
          <p:cNvPr id="1030" name="Picture 6" descr="http://www.mathguide.com/lessons/pic-demopris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191000"/>
            <a:ext cx="1847850" cy="1788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Surface area of rectangular prisms: An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a rectangular prism, it is helpful to decompose (unfold) the object so students can see all the different faces</a:t>
            </a:r>
          </a:p>
          <a:p>
            <a:endParaRPr lang="en-US" sz="2800" dirty="0" smtClean="0"/>
          </a:p>
          <a:p>
            <a:r>
              <a:rPr lang="en-US" sz="2800" dirty="0" smtClean="0"/>
              <a:t>For example,</a:t>
            </a:r>
            <a:endParaRPr lang="en-US" sz="28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104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3429000"/>
            <a:ext cx="1524000" cy="11695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This is called a net. A net is a two dimensional representation of all the faces</a:t>
            </a:r>
            <a:endParaRPr lang="en-US" sz="1400" dirty="0">
              <a:latin typeface="Myriad Pro"/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6858000" y="4013776"/>
            <a:ext cx="533400" cy="4058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33400" y="4267200"/>
            <a:ext cx="1905000" cy="838200"/>
            <a:chOff x="1219200" y="4495800"/>
            <a:chExt cx="2590800" cy="1600200"/>
          </a:xfrm>
        </p:grpSpPr>
        <p:sp>
          <p:nvSpPr>
            <p:cNvPr id="32" name="Rectangle 31"/>
            <p:cNvSpPr/>
            <p:nvPr/>
          </p:nvSpPr>
          <p:spPr>
            <a:xfrm>
              <a:off x="1676400" y="4495800"/>
              <a:ext cx="2133600" cy="1219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219200" y="4495800"/>
              <a:ext cx="2590800" cy="1600200"/>
              <a:chOff x="1219200" y="4495800"/>
              <a:chExt cx="2590800" cy="1600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219200" y="4876800"/>
                <a:ext cx="2133600" cy="1219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flipH="1">
                <a:off x="3352800" y="4572000"/>
                <a:ext cx="30480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219200" y="4495800"/>
                <a:ext cx="4572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3352800" y="5715000"/>
                <a:ext cx="4572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Group 59"/>
          <p:cNvGrpSpPr/>
          <p:nvPr/>
        </p:nvGrpSpPr>
        <p:grpSpPr>
          <a:xfrm>
            <a:off x="3276600" y="2895600"/>
            <a:ext cx="3733800" cy="3048000"/>
            <a:chOff x="3276600" y="3048000"/>
            <a:chExt cx="3733800" cy="3048000"/>
          </a:xfrm>
        </p:grpSpPr>
        <p:sp>
          <p:nvSpPr>
            <p:cNvPr id="35" name="Rectangle 34"/>
            <p:cNvSpPr/>
            <p:nvPr/>
          </p:nvSpPr>
          <p:spPr>
            <a:xfrm>
              <a:off x="3810000" y="4572000"/>
              <a:ext cx="2057400" cy="914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10000" y="5486400"/>
              <a:ext cx="20574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10000" y="3962400"/>
              <a:ext cx="20574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76600" y="4572000"/>
              <a:ext cx="533400" cy="914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867400" y="4572000"/>
              <a:ext cx="533400" cy="914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10000" y="3048000"/>
              <a:ext cx="2057400" cy="914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67200" y="4876800"/>
              <a:ext cx="10668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smtClean="0">
                  <a:latin typeface="Myriad Pro"/>
                </a:rPr>
                <a:t>bottom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91000" y="3352800"/>
              <a:ext cx="10668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smtClean="0">
                  <a:latin typeface="Myriad Pro"/>
                </a:rPr>
                <a:t>top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91000" y="4114800"/>
              <a:ext cx="10668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smtClean="0">
                  <a:latin typeface="Myriad Pro"/>
                </a:rPr>
                <a:t>back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67200" y="5638800"/>
              <a:ext cx="10668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smtClean="0">
                  <a:latin typeface="Myriad Pro"/>
                </a:rPr>
                <a:t>front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43600" y="4876800"/>
              <a:ext cx="10668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side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76600" y="4876800"/>
              <a:ext cx="10668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side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2000" y="30480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5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72000" y="45720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5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72000" y="51816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5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72000" y="3962400"/>
              <a:ext cx="3048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5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43600" y="33528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3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38800" y="48768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3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810000" y="48768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3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943600" y="42672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2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52800" y="54864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2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05200" y="57150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2</a:t>
              </a:r>
              <a:endParaRPr lang="en-US" sz="1300" dirty="0">
                <a:latin typeface="Myriad Pro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943600" y="5562600"/>
              <a:ext cx="381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latin typeface="Myriad Pro"/>
                </a:rPr>
                <a:t>2</a:t>
              </a:r>
              <a:endParaRPr lang="en-US" sz="1300" dirty="0">
                <a:latin typeface="Myriad Pro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Surface area of rectangular prisms: An example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Based on the net, you can see that the rectangular prism is made up of 2 sets of 3 different rectangles</a:t>
            </a:r>
          </a:p>
          <a:p>
            <a:pPr lvl="1"/>
            <a:r>
              <a:rPr lang="en-US" sz="2000" dirty="0" smtClean="0"/>
              <a:t>Front and back- 2 by 5</a:t>
            </a:r>
          </a:p>
          <a:p>
            <a:pPr lvl="1"/>
            <a:r>
              <a:rPr lang="en-US" sz="2000" dirty="0" smtClean="0"/>
              <a:t>Top and bottom- 3 by 5</a:t>
            </a:r>
          </a:p>
          <a:p>
            <a:pPr lvl="1"/>
            <a:r>
              <a:rPr lang="en-US" sz="2000" dirty="0" smtClean="0"/>
              <a:t>2 sides-2 by 3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SA</a:t>
            </a:r>
            <a:r>
              <a:rPr lang="en-US" sz="2000" dirty="0" smtClean="0"/>
              <a:t>= 2(2x5+3x5+2x3)</a:t>
            </a:r>
          </a:p>
          <a:p>
            <a:pPr lvl="1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>
                <a:latin typeface="Myriad Pro"/>
              </a:rPr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latin typeface="Myriad Pro"/>
                <a:hlinkClick r:id="rId2" action="ppaction://hlinkfile"/>
              </a:rPr>
              <a:t>Susan.Weigert@Ed.gov</a:t>
            </a:r>
            <a:r>
              <a:rPr lang="en-US" sz="800" dirty="0" smtClean="0">
                <a:latin typeface="Myriad Pro"/>
              </a:rPr>
              <a:t>). However, the contents do not necessarily represent the policy of the Department of Education and no assumption of endorsement by the Federal government should be made</a:t>
            </a:r>
            <a:endParaRPr lang="en-US" sz="800" dirty="0">
              <a:latin typeface="Myriad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733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2 of each</a:t>
            </a:r>
            <a:endParaRPr lang="en-US" sz="1400" dirty="0">
              <a:latin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800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Front and back</a:t>
            </a:r>
            <a:endParaRPr lang="en-US" sz="1200" dirty="0">
              <a:latin typeface="Myriad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4953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Top and bottom</a:t>
            </a:r>
            <a:endParaRPr lang="en-US" sz="1200" dirty="0">
              <a:latin typeface="Myriad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724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2 sides</a:t>
            </a:r>
            <a:endParaRPr lang="en-US" sz="1200" dirty="0">
              <a:latin typeface="Myriad Pro"/>
            </a:endParaRPr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flipV="1">
            <a:off x="1524000" y="4572000"/>
            <a:ext cx="457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590800" y="45720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1"/>
          </p:cNvCxnSpPr>
          <p:nvPr/>
        </p:nvCxnSpPr>
        <p:spPr>
          <a:xfrm flipH="1" flipV="1">
            <a:off x="3276600" y="4648200"/>
            <a:ext cx="228600" cy="214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00200" y="4038600"/>
            <a:ext cx="76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953000" y="2667000"/>
            <a:ext cx="3733800" cy="3048000"/>
            <a:chOff x="3276600" y="3048000"/>
            <a:chExt cx="3733800" cy="3048000"/>
          </a:xfrm>
        </p:grpSpPr>
        <p:sp>
          <p:nvSpPr>
            <p:cNvPr id="18" name="Rectangle 17"/>
            <p:cNvSpPr/>
            <p:nvPr/>
          </p:nvSpPr>
          <p:spPr>
            <a:xfrm>
              <a:off x="3810000" y="4572000"/>
              <a:ext cx="2057400" cy="914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10000" y="5486400"/>
              <a:ext cx="20574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10000" y="3962400"/>
              <a:ext cx="2057400" cy="609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76600" y="4572000"/>
              <a:ext cx="533400" cy="914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67400" y="4572000"/>
              <a:ext cx="533400" cy="914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10000" y="3048000"/>
              <a:ext cx="2057400" cy="914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7200" y="4876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yriad Pro"/>
                </a:rPr>
                <a:t>bottom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91000" y="3352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yriad Pro"/>
                </a:rPr>
                <a:t>top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1000" y="41910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yriad Pro"/>
                </a:rPr>
                <a:t>back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67200" y="5638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yriad Pro"/>
                </a:rPr>
                <a:t>front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3600" y="4876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side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76600" y="4876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side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2000" y="30480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5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72000" y="45720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5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72000" y="5181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5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72000" y="3962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5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3600" y="3352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3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38800" y="4876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3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0000" y="4876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3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3600" y="42672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2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52800" y="5486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2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57150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2</a:t>
              </a:r>
              <a:endParaRPr lang="en-US" sz="1600" dirty="0">
                <a:latin typeface="Myriad Pro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43600" y="5562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yriad Pro"/>
                </a:rPr>
                <a:t>2</a:t>
              </a:r>
              <a:endParaRPr lang="en-US" sz="1600" dirty="0">
                <a:latin typeface="Myriad Pro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Surface area of rectangular prisms: An example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SzPct val="95000"/>
            </a:pPr>
            <a:r>
              <a:rPr lang="en-US" dirty="0" smtClean="0"/>
              <a:t>Step 1: SA= 2(2x5+3x5+2x3)</a:t>
            </a:r>
          </a:p>
          <a:p>
            <a:pPr marL="274320" lvl="1" indent="-274320">
              <a:buSzPct val="95000"/>
            </a:pPr>
            <a:r>
              <a:rPr lang="en-US" dirty="0" smtClean="0"/>
              <a:t>Step 2: SA= 2(10+15+6)</a:t>
            </a:r>
          </a:p>
          <a:p>
            <a:pPr marL="274320" lvl="1" indent="-274320">
              <a:buSzPct val="95000"/>
            </a:pPr>
            <a:r>
              <a:rPr lang="en-US" dirty="0" smtClean="0"/>
              <a:t>Step 3: SA = 62 cm</a:t>
            </a:r>
            <a:r>
              <a:rPr lang="en-US" baseline="30000" dirty="0" smtClean="0"/>
              <a:t>2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1628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5" name="Explosion 2 4"/>
          <p:cNvSpPr/>
          <p:nvPr/>
        </p:nvSpPr>
        <p:spPr>
          <a:xfrm>
            <a:off x="3124200" y="3200400"/>
            <a:ext cx="5105400" cy="297180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267200" y="4343400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Helpful Hint:</a:t>
            </a:r>
          </a:p>
          <a:p>
            <a:r>
              <a:rPr lang="en-US" sz="1600" dirty="0" smtClean="0">
                <a:latin typeface="Myriad Pro"/>
              </a:rPr>
              <a:t>Remember to review order of operations. </a:t>
            </a:r>
            <a:r>
              <a:rPr lang="en-US" sz="1600" dirty="0" smtClean="0">
                <a:latin typeface="Myriad Pro"/>
              </a:rPr>
              <a:t>Students </a:t>
            </a:r>
            <a:r>
              <a:rPr lang="en-US" sz="1600" dirty="0" smtClean="0">
                <a:latin typeface="Myriad Pro"/>
              </a:rPr>
              <a:t>must multiply before adding</a:t>
            </a:r>
            <a:endParaRPr lang="en-US" sz="1600" dirty="0">
              <a:latin typeface="Myriad Pro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09800" y="3200400"/>
            <a:ext cx="762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95400" y="3962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Don’t forget the units</a:t>
            </a:r>
            <a:endParaRPr lang="en-US" sz="16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Surface area of cubes: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a cube, all faces have the same length and width, so for a cube with 4cm length, width, and height.</a:t>
            </a:r>
          </a:p>
          <a:p>
            <a:endParaRPr lang="en-US" sz="2400" dirty="0" smtClean="0"/>
          </a:p>
          <a:p>
            <a:r>
              <a:rPr lang="en-US" sz="2400" dirty="0" smtClean="0"/>
              <a:t>Step 1: SA= 6 (l </a:t>
            </a:r>
            <a:r>
              <a:rPr lang="en-US" sz="2400" baseline="30000" dirty="0" smtClean="0"/>
              <a:t>x</a:t>
            </a:r>
            <a:r>
              <a:rPr lang="en-US" sz="2400" dirty="0" smtClean="0"/>
              <a:t> w)</a:t>
            </a:r>
          </a:p>
          <a:p>
            <a:endParaRPr lang="en-US" sz="4000" dirty="0" smtClean="0"/>
          </a:p>
          <a:p>
            <a:r>
              <a:rPr lang="en-US" sz="2400" dirty="0" smtClean="0"/>
              <a:t>Step 2: SA= 6(4x4)</a:t>
            </a:r>
          </a:p>
          <a:p>
            <a:pPr>
              <a:buNone/>
            </a:pPr>
            <a:r>
              <a:rPr lang="en-US" sz="2400" dirty="0" smtClean="0"/>
              <a:t>		          = 6(16)</a:t>
            </a:r>
          </a:p>
          <a:p>
            <a:pPr>
              <a:buNone/>
            </a:pPr>
            <a:r>
              <a:rPr lang="en-US" sz="2400" dirty="0" smtClean="0"/>
              <a:t>		          = 96 cm</a:t>
            </a:r>
            <a:r>
              <a:rPr lang="en-US" sz="2400" baseline="30000" dirty="0" smtClean="0"/>
              <a:t>2</a:t>
            </a: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8077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429000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Number of faces</a:t>
            </a:r>
            <a:endParaRPr lang="en-US" sz="1200" dirty="0">
              <a:latin typeface="Myriad Pro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38400" y="3276600"/>
            <a:ext cx="228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25908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Formula for</a:t>
            </a:r>
          </a:p>
          <a:p>
            <a:r>
              <a:rPr lang="en-US" sz="1200" dirty="0" smtClean="0">
                <a:latin typeface="Myriad Pro"/>
              </a:rPr>
              <a:t> area of a square</a:t>
            </a:r>
            <a:endParaRPr lang="en-US" sz="1200" dirty="0">
              <a:latin typeface="Myriad Pro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581400" y="27432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http://photos8.org/impossible_cube_jpg120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733800"/>
            <a:ext cx="1428750" cy="9429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81800" y="3810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4cm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4343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4cm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Surface area of cylinder: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cylinder is a solid with a circular base</a:t>
            </a:r>
          </a:p>
          <a:p>
            <a:r>
              <a:rPr lang="en-US" sz="2800" dirty="0" smtClean="0"/>
              <a:t>The height of a cylinder is the distance between its bases</a:t>
            </a:r>
          </a:p>
          <a:p>
            <a:endParaRPr lang="en-US" sz="2800" dirty="0" smtClean="0"/>
          </a:p>
          <a:p>
            <a:r>
              <a:rPr lang="en-US" sz="2800" dirty="0" smtClean="0"/>
              <a:t>SA= </a:t>
            </a:r>
            <a:r>
              <a:rPr lang="en-US" sz="2800" dirty="0" smtClean="0"/>
              <a:t>2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/>
              <a:t>+ </a:t>
            </a:r>
            <a:r>
              <a:rPr lang="en-US" sz="2800" dirty="0" smtClean="0"/>
              <a:t>2</a:t>
            </a:r>
            <a:r>
              <a:rPr lang="el-GR" sz="2800" dirty="0" smtClean="0">
                <a:latin typeface="Arial"/>
                <a:cs typeface="Arial"/>
              </a:rPr>
              <a:t>π</a:t>
            </a:r>
            <a:r>
              <a:rPr lang="en-US" sz="2800" dirty="0" err="1" smtClean="0"/>
              <a:t>rh</a:t>
            </a:r>
            <a:endParaRPr lang="en-US" sz="28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1628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124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radius</a:t>
            </a:r>
            <a:endParaRPr lang="en-US" sz="1200" dirty="0">
              <a:latin typeface="Myriad Pro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09800" y="3352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0" y="3352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height</a:t>
            </a:r>
            <a:endParaRPr lang="en-US" sz="1200" dirty="0">
              <a:latin typeface="Myriad Pro"/>
            </a:endParaRP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3657600" y="3491300"/>
            <a:ext cx="152400" cy="9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xplosion 2 14"/>
          <p:cNvSpPr/>
          <p:nvPr/>
        </p:nvSpPr>
        <p:spPr>
          <a:xfrm>
            <a:off x="0" y="4267200"/>
            <a:ext cx="5105400" cy="198120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buNone/>
            </a:pP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48768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Helpful Hint:</a:t>
            </a:r>
          </a:p>
          <a:p>
            <a:r>
              <a:rPr lang="en-US" sz="1400" dirty="0" smtClean="0">
                <a:latin typeface="Myriad Pro"/>
              </a:rPr>
              <a:t>Remember to the concept of </a:t>
            </a:r>
            <a:r>
              <a:rPr lang="el-GR" sz="1400" dirty="0" smtClean="0">
                <a:latin typeface="Arial"/>
                <a:cs typeface="Arial"/>
              </a:rPr>
              <a:t>π</a:t>
            </a:r>
            <a:r>
              <a:rPr lang="en-US" sz="1400" dirty="0" smtClean="0">
                <a:latin typeface="Myriad Pro"/>
              </a:rPr>
              <a:t> </a:t>
            </a:r>
            <a:r>
              <a:rPr lang="en-US" sz="1400" dirty="0" smtClean="0">
                <a:latin typeface="Myriad Pro"/>
              </a:rPr>
              <a:t>and that it is a constant and irrational number </a:t>
            </a:r>
            <a:endParaRPr lang="en-US" sz="1400" dirty="0">
              <a:latin typeface="Myriad Pro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867400" y="3581400"/>
            <a:ext cx="2590800" cy="1371600"/>
            <a:chOff x="6019800" y="4724400"/>
            <a:chExt cx="2590800" cy="1371600"/>
          </a:xfrm>
        </p:grpSpPr>
        <p:sp>
          <p:nvSpPr>
            <p:cNvPr id="14" name="Flowchart: Magnetic Disk 13"/>
            <p:cNvSpPr/>
            <p:nvPr/>
          </p:nvSpPr>
          <p:spPr>
            <a:xfrm>
              <a:off x="6019800" y="4724400"/>
              <a:ext cx="2286000" cy="1371600"/>
            </a:xfrm>
            <a:prstGeom prst="flowChartMagneticDisk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7162800" y="4953000"/>
              <a:ext cx="1143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934200" y="47244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82000" y="51816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Surface area of cylinder: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50000"/>
              </a:lnSpc>
            </a:pPr>
            <a:r>
              <a:rPr lang="en-US" dirty="0" smtClean="0"/>
              <a:t>Step 1:  SA= 2∏(3</a:t>
            </a:r>
            <a:r>
              <a:rPr lang="en-US" baseline="30000" dirty="0" smtClean="0"/>
              <a:t>2</a:t>
            </a:r>
            <a:r>
              <a:rPr lang="en-US" dirty="0" smtClean="0"/>
              <a:t>) + 2∏(3)(4)</a:t>
            </a:r>
          </a:p>
          <a:p>
            <a:pPr indent="0">
              <a:lnSpc>
                <a:spcPct val="150000"/>
              </a:lnSpc>
            </a:pPr>
            <a:r>
              <a:rPr lang="en-US" dirty="0" smtClean="0"/>
              <a:t>Step 2: SA= 2∏(9) + 2∏(12)</a:t>
            </a:r>
          </a:p>
          <a:p>
            <a:pPr indent="0">
              <a:lnSpc>
                <a:spcPct val="150000"/>
              </a:lnSpc>
            </a:pPr>
            <a:r>
              <a:rPr lang="en-US" dirty="0" smtClean="0"/>
              <a:t>Step 3: SA = 18∏ + 24∏</a:t>
            </a:r>
          </a:p>
          <a:p>
            <a:pPr indent="0">
              <a:lnSpc>
                <a:spcPct val="150000"/>
              </a:lnSpc>
            </a:pPr>
            <a:r>
              <a:rPr lang="en-US" dirty="0" smtClean="0"/>
              <a:t>Step 4: SA= 42∏</a:t>
            </a:r>
          </a:p>
          <a:p>
            <a:pPr indent="0">
              <a:lnSpc>
                <a:spcPct val="150000"/>
              </a:lnSpc>
            </a:pPr>
            <a:r>
              <a:rPr lang="en-US" dirty="0" smtClean="0"/>
              <a:t>Step 5: SA ≈ 131.95 ft</a:t>
            </a:r>
            <a:r>
              <a:rPr lang="en-US" baseline="30000" dirty="0" smtClean="0"/>
              <a:t>2</a:t>
            </a:r>
          </a:p>
          <a:p>
            <a:pPr indent="0">
              <a:lnSpc>
                <a:spcPct val="150000"/>
              </a:lnSpc>
            </a:pPr>
            <a:endParaRPr lang="en-US" dirty="0" smtClean="0"/>
          </a:p>
          <a:p>
            <a:pPr indent="0"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8077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5562600"/>
            <a:ext cx="1752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 the change in symbol to communicate an approximation</a:t>
            </a:r>
            <a:endParaRPr lang="en-US" sz="11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2438400" y="5334000"/>
            <a:ext cx="3810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096002" y="2743201"/>
            <a:ext cx="2438398" cy="1066800"/>
            <a:chOff x="6096002" y="2743201"/>
            <a:chExt cx="2438398" cy="1066800"/>
          </a:xfrm>
        </p:grpSpPr>
        <p:sp>
          <p:nvSpPr>
            <p:cNvPr id="13" name="Flowchart: Magnetic Disk 12"/>
            <p:cNvSpPr/>
            <p:nvPr/>
          </p:nvSpPr>
          <p:spPr>
            <a:xfrm>
              <a:off x="6096002" y="2743201"/>
              <a:ext cx="1933015" cy="1066800"/>
            </a:xfrm>
            <a:prstGeom prst="flowChartMagneticDisk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062509" y="2921001"/>
              <a:ext cx="9665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553200" y="2743201"/>
              <a:ext cx="590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 ft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93449" y="3098802"/>
              <a:ext cx="4409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 ft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Surface area of a pyramid: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pyramid is a polyhedron where the base is a polygon and the faces are triangles with a common vertex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SA=B + L</a:t>
            </a:r>
          </a:p>
          <a:p>
            <a:pPr>
              <a:buNone/>
            </a:pPr>
            <a:r>
              <a:rPr lang="en-US" sz="2800" dirty="0" smtClean="0"/>
              <a:t>	              or</a:t>
            </a:r>
          </a:p>
          <a:p>
            <a:pPr>
              <a:buNone/>
            </a:pPr>
            <a:r>
              <a:rPr lang="en-US" sz="2800" dirty="0" smtClean="0"/>
              <a:t>		SA=B + 1/2Pl</a:t>
            </a:r>
            <a:endParaRPr lang="en-US" sz="2800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7818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5638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Regular pyramid: All faces, including the base, are congruent</a:t>
            </a:r>
            <a:endParaRPr lang="en-US" sz="1400" dirty="0">
              <a:latin typeface="Myriad Pr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3048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base</a:t>
            </a:r>
            <a:endParaRPr lang="en-US" sz="1200" dirty="0">
              <a:latin typeface="Myriad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3048000"/>
            <a:ext cx="100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Lateral area</a:t>
            </a:r>
            <a:endParaRPr lang="en-US" sz="1200" dirty="0">
              <a:latin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51816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base</a:t>
            </a:r>
            <a:endParaRPr lang="en-US" sz="1200" dirty="0">
              <a:latin typeface="Myriad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5257800"/>
            <a:ext cx="839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perimeter</a:t>
            </a:r>
            <a:endParaRPr lang="en-US" sz="1200" dirty="0">
              <a:latin typeface="Myriad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4572000"/>
            <a:ext cx="987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Slant height</a:t>
            </a:r>
            <a:endParaRPr lang="en-US" sz="1200" dirty="0">
              <a:latin typeface="Myriad Pro"/>
            </a:endParaRPr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>
            <a:off x="1629844" y="3324999"/>
            <a:ext cx="198956" cy="1040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514600" y="32766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0"/>
          </p:cNvCxnSpPr>
          <p:nvPr/>
        </p:nvCxnSpPr>
        <p:spPr>
          <a:xfrm flipV="1">
            <a:off x="1706044" y="5029200"/>
            <a:ext cx="46556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0"/>
          </p:cNvCxnSpPr>
          <p:nvPr/>
        </p:nvCxnSpPr>
        <p:spPr>
          <a:xfrm flipH="1" flipV="1">
            <a:off x="2895600" y="5029200"/>
            <a:ext cx="115027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1"/>
          </p:cNvCxnSpPr>
          <p:nvPr/>
        </p:nvCxnSpPr>
        <p:spPr>
          <a:xfrm flipH="1">
            <a:off x="3200400" y="4710500"/>
            <a:ext cx="152400" cy="13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038600" y="3352800"/>
            <a:ext cx="4572000" cy="2438400"/>
            <a:chOff x="4038600" y="3352800"/>
            <a:chExt cx="4572000" cy="2438400"/>
          </a:xfrm>
        </p:grpSpPr>
        <p:grpSp>
          <p:nvGrpSpPr>
            <p:cNvPr id="37" name="Group 36"/>
            <p:cNvGrpSpPr/>
            <p:nvPr/>
          </p:nvGrpSpPr>
          <p:grpSpPr>
            <a:xfrm>
              <a:off x="5334000" y="3352800"/>
              <a:ext cx="2286000" cy="2438400"/>
              <a:chOff x="7086600" y="4724400"/>
              <a:chExt cx="1295400" cy="11430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7696200" y="4724400"/>
                <a:ext cx="685800" cy="76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696200" y="4724400"/>
                <a:ext cx="304800" cy="533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/>
              <p:cNvGrpSpPr/>
              <p:nvPr/>
            </p:nvGrpSpPr>
            <p:grpSpPr>
              <a:xfrm>
                <a:off x="7086600" y="4724400"/>
                <a:ext cx="1143000" cy="1143000"/>
                <a:chOff x="7086600" y="4724400"/>
                <a:chExt cx="1143000" cy="11430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7239000" y="5029200"/>
                  <a:ext cx="990600" cy="838200"/>
                </a:xfrm>
                <a:prstGeom prst="rect">
                  <a:avLst/>
                </a:prstGeom>
                <a:solidFill>
                  <a:schemeClr val="bg1"/>
                </a:solidFill>
                <a:ln w="76200">
                  <a:solidFill>
                    <a:schemeClr val="tx1"/>
                  </a:solidFill>
                </a:ln>
                <a:scene3d>
                  <a:camera prst="isometricOffAxis1Top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Myriad Pro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7467600" y="4724400"/>
                  <a:ext cx="228600" cy="914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7086600" y="4724400"/>
                  <a:ext cx="609600" cy="685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9" name="Straight Connector 38"/>
            <p:cNvCxnSpPr/>
            <p:nvPr/>
          </p:nvCxnSpPr>
          <p:spPr>
            <a:xfrm>
              <a:off x="6400800" y="3352800"/>
              <a:ext cx="0" cy="1447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038600" y="36576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C0000"/>
                  </a:solidFill>
                  <a:latin typeface="Myriad Pro"/>
                </a:rPr>
                <a:t>Slant height</a:t>
              </a:r>
              <a:endParaRPr lang="en-US" dirty="0">
                <a:solidFill>
                  <a:srgbClr val="CC0000"/>
                </a:solidFill>
                <a:latin typeface="Myriad Pro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10400" y="37338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  <a:latin typeface="Myriad Pro"/>
                </a:rPr>
                <a:t>height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Myriad Pro"/>
              </a:endParaRPr>
            </a:p>
          </p:txBody>
        </p:sp>
      </p:grpSp>
      <p:cxnSp>
        <p:nvCxnSpPr>
          <p:cNvPr id="43" name="Straight Connector 42"/>
          <p:cNvCxnSpPr>
            <a:endCxn id="24" idx="1"/>
          </p:cNvCxnSpPr>
          <p:nvPr/>
        </p:nvCxnSpPr>
        <p:spPr>
          <a:xfrm flipH="1">
            <a:off x="5602941" y="3352800"/>
            <a:ext cx="797859" cy="154432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7DF1B7-2433-4021-9ADA-48EF3312DF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167CA7-0C8B-4CC2-92D2-BEB33DB500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27E342-7423-4B9E-B879-4B4281DE658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420</TotalTime>
  <Words>1646</Words>
  <Application>Microsoft Office PowerPoint</Application>
  <PresentationFormat>On-screen Show (4:3)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NCSC theme</vt:lpstr>
      <vt:lpstr>Finding the surface area of a three dimensional object</vt:lpstr>
      <vt:lpstr>What is surface area?</vt:lpstr>
      <vt:lpstr>Surface area of rectangular prisms: An example</vt:lpstr>
      <vt:lpstr>Surface area of rectangular prisms: An example cont.</vt:lpstr>
      <vt:lpstr>Surface area of rectangular prisms: An example cont.</vt:lpstr>
      <vt:lpstr>Surface area of cubes: An example</vt:lpstr>
      <vt:lpstr>Surface area of cylinder: An example</vt:lpstr>
      <vt:lpstr>Surface area of cylinder: An example</vt:lpstr>
      <vt:lpstr>Surface area of a pyramid: An example</vt:lpstr>
      <vt:lpstr>Surface area of a pyramid: An example</vt:lpstr>
      <vt:lpstr>Surface area of a cone: An example</vt:lpstr>
      <vt:lpstr>Surface area of a cone: An example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volume of a three dimensional objects</dc:title>
  <dc:creator>bsmit224</dc:creator>
  <cp:lastModifiedBy>edCount</cp:lastModifiedBy>
  <cp:revision>78</cp:revision>
  <dcterms:created xsi:type="dcterms:W3CDTF">2011-09-22T14:38:30Z</dcterms:created>
  <dcterms:modified xsi:type="dcterms:W3CDTF">2013-11-06T22:21:27Z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