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09" autoAdjust="0"/>
  </p:normalViewPr>
  <p:slideViewPr>
    <p:cSldViewPr snapToGrid="0" snapToObjects="1">
      <p:cViewPr varScale="1">
        <p:scale>
          <a:sx n="54" d="100"/>
          <a:sy n="5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B6D94-616E-A34F-BA42-02C40F47FAB7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2FE29-A264-B742-9B0D-AFD3880A8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8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Remind students that with</a:t>
            </a:r>
            <a:r>
              <a:rPr lang="en-US" baseline="0" dirty="0" smtClean="0"/>
              <a:t> a square, all sides are the same length. (Click)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four times to show that each side of this square is 2 inches long.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Tell students that to find the perimeter of a square, all they have to do is add up the lengths of the four sides. (Click)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Remind students that repeated addition is the same thing as multiplication, so a faster way to find perimeter of a square is to multiply the length of one side by 4 since there are 4 sides and they each have the same length. (Click for the animation showing how to multiply to find perimeter.)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that this particular square was measured in inches, and so the answer is also expressed in inches.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2FE29-A264-B742-9B0D-AFD3880A8F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Tell the students that this is</a:t>
            </a:r>
            <a:r>
              <a:rPr lang="en-US" baseline="0" dirty="0" smtClean="0"/>
              <a:t> another square.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(Click) Tell the students that here we are only given the length of one side but that, that’s all we need given that we know all four sides of a square are equal. (Click four times to show the outline of each side.)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(Click) Again, show the students that perimeter can be calculated by adding the length of each side or by multiplying the length of one side by 4.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that this square, too, was measured in inches and so the answer was given in inches.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2FE29-A264-B742-9B0D-AFD3880A8F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Remind students that with</a:t>
            </a:r>
            <a:r>
              <a:rPr lang="en-US" baseline="0" dirty="0" smtClean="0"/>
              <a:t> a rectangles, opposite sides have the same length. (Click)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twice to show the length of two of the sides of this rectangle measures 2 inches each.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twice more to show the width of the other two sides measures 6 inches each.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Remind students that to find the perimeter of a square, all they have to do is add up all four sides. (Click)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Remind students that repeated addition is the same thing as multiplication, so a faster way to find perimeter of a rectangle is to multiply the length by 2, multiply the width by 2, then add the products. (Click)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that this particular square was measured in inches, and so the answer is also expressed in inches.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2FE29-A264-B742-9B0D-AFD3880A8F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7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Remind students that with</a:t>
            </a:r>
            <a:r>
              <a:rPr lang="en-US" baseline="0" dirty="0" smtClean="0"/>
              <a:t> a rectangles, opposite sides have the same length. (Click)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to show that here we are only told the length of one of the sides is 1 inch.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to show that here we are only told the width of one of the sides is 7 inch.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that we can still find the perimeter since we know that with a rectangle, opposite sides are equal.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to show that the perimeter of this rectangle can be determined by doubling the length, doubling the width, then adding.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that this particular square was measured in inches, and so the answer is also expressed in inches.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2FE29-A264-B742-9B0D-AFD3880A8F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7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Tell students</a:t>
            </a:r>
            <a:r>
              <a:rPr lang="en-US" baseline="0" dirty="0" smtClean="0"/>
              <a:t> that now they are going to learn how to find the area of a square.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Remind students that area has to do with the amount of space inside a figure.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(Click) Tell the students that one way to find area is to fill the inside of the figure with square tiles. In this case, they are 1-in square tiles.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and have the students count up the number of 1-in squares it takes to fill the square. (16)</a:t>
            </a:r>
          </a:p>
          <a:p>
            <a:pPr marL="228600" indent="-228600">
              <a:buAutoNum type="arabicParenR"/>
            </a:pPr>
            <a:r>
              <a:rPr lang="en-US" dirty="0" smtClean="0"/>
              <a:t>Click to show the students how the</a:t>
            </a:r>
            <a:r>
              <a:rPr lang="en-US" baseline="0" dirty="0" smtClean="0"/>
              <a:t> length of one side is 4 inches. Remind the students that in a square, all sides are equal. (Click again) Show the students that the width is also 4 inches.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to show how area can be calculated by multiplying the length times the width.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that when calculating area, the answer is expressed in square units since area refers to the amount of small squares it takes to fill the larger one. 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2FE29-A264-B742-9B0D-AFD3880A8F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9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Tell students</a:t>
            </a:r>
            <a:r>
              <a:rPr lang="en-US" baseline="0" dirty="0" smtClean="0"/>
              <a:t> that now they are going to learn how to find the area of a rectangle.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Remind students that area has to do with the amount of space inside a figure.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(Click) Remind the students that one way to find area is to fill the inside of the figure with square tiles. Again, in this case, they are 1-in square tiles.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and have the students count up the number of 1-in squares it takes to fill the square. (6)</a:t>
            </a:r>
          </a:p>
          <a:p>
            <a:pPr marL="228600" indent="-228600">
              <a:buAutoNum type="arabicParenR"/>
            </a:pPr>
            <a:r>
              <a:rPr lang="en-US" dirty="0" smtClean="0"/>
              <a:t>Click to show the students how the</a:t>
            </a:r>
            <a:r>
              <a:rPr lang="en-US" baseline="0" dirty="0" smtClean="0"/>
              <a:t> length of one side is 3 inches and the length of one side is 2 inches.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Click to show how area can be calculated by multiplying the length times the width.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Point out that when calculating area, the answer is expressed in square units since area refers to the amount of small squares it takes to fill the larger one. 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2FE29-A264-B742-9B0D-AFD3880A8F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9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7F2C-1C29-4D2E-91CF-C4131196182A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7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7A1E-5150-47B0-AC16-C33D616A237B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5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90AC-1F48-4C97-A183-0C0A1B26DE4B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6885-3755-4B49-8A5B-A503532124CD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6262-FF21-4D32-9BC9-086C1CC53AFF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1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6E7A-2B92-453A-B992-700C0210DA15}" type="datetime1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4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9E82-89B1-419E-8DCF-D8321CA64F69}" type="datetime1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72AD-4E2B-4547-816C-62FE73CF5FBE}" type="datetime1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5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1131-BA1D-4E8C-B59E-D5B847E4C468}" type="datetime1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5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14E-B6F9-4020-B28A-4CA1DA03FC2D}" type="datetime1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0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5A1E-5C0B-485E-9DAC-A91850BE302A}" type="datetime1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DF1F-A893-40D6-B9FB-D792C157AE11}" type="datetime1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F0ED7-8C46-5343-A253-00089EEA9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3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Perimeter and Area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 –  “Distance Around”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59017" y="2807568"/>
            <a:ext cx="18288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76488" y="2339615"/>
            <a:ext cx="122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inches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09907" y="3528131"/>
            <a:ext cx="122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inches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93197" y="4653080"/>
            <a:ext cx="122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inches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36357" y="3531140"/>
            <a:ext cx="122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 inches</a:t>
            </a:r>
            <a:endParaRPr lang="en-US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59017" y="2807568"/>
            <a:ext cx="1828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87817" y="2807568"/>
            <a:ext cx="0" cy="182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559017" y="4653080"/>
            <a:ext cx="1828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59017" y="2807568"/>
            <a:ext cx="0" cy="182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5820" y="5326601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Perimeter: 2 + 2 + 2 + 2 = 8 inches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794490" y="1253742"/>
            <a:ext cx="7667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quare = polygon with four equal sides and four 90º angles 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21387" y="5970689"/>
            <a:ext cx="5376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2 x 4 sides = 8 inches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615"/>
            <a:ext cx="8229600" cy="1143000"/>
          </a:xfrm>
        </p:spPr>
        <p:txBody>
          <a:bodyPr/>
          <a:lstStyle/>
          <a:p>
            <a:r>
              <a:rPr lang="en-US" dirty="0" smtClean="0"/>
              <a:t>Perimeter –  “Distance Around”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4490" y="844002"/>
            <a:ext cx="7667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quare = polygon with four equal sides and four 90º angles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1557005"/>
            <a:ext cx="4572000" cy="457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79357" y="6129004"/>
            <a:ext cx="650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 in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87560" y="2683787"/>
            <a:ext cx="35040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Perimeter:</a:t>
            </a:r>
          </a:p>
          <a:p>
            <a:r>
              <a:rPr lang="en-US" sz="2800" dirty="0" smtClean="0"/>
              <a:t>5 + 5 + 5 + 5 = 20 in</a:t>
            </a:r>
          </a:p>
          <a:p>
            <a:endParaRPr lang="en-US" sz="2800" dirty="0"/>
          </a:p>
          <a:p>
            <a:r>
              <a:rPr lang="en-US" sz="2800" dirty="0" smtClean="0"/>
              <a:t>OR</a:t>
            </a:r>
          </a:p>
          <a:p>
            <a:endParaRPr lang="en-US" sz="2800" dirty="0"/>
          </a:p>
          <a:p>
            <a:r>
              <a:rPr lang="en-US" sz="2800" dirty="0" smtClean="0"/>
              <a:t>5 x 4 sides = 20 in 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6129005"/>
            <a:ext cx="457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" y="1557005"/>
            <a:ext cx="457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29200" y="1557005"/>
            <a:ext cx="0" cy="4571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1557005"/>
            <a:ext cx="0" cy="45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2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615"/>
            <a:ext cx="8229600" cy="1143000"/>
          </a:xfrm>
        </p:spPr>
        <p:txBody>
          <a:bodyPr/>
          <a:lstStyle/>
          <a:p>
            <a:r>
              <a:rPr lang="en-US" dirty="0" smtClean="0"/>
              <a:t>Perimeter –  “Distance Around”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6730" y="884976"/>
            <a:ext cx="81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ectangle = polygon with four 90º angles and opposite sides of equal lengths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720742" y="2007716"/>
            <a:ext cx="5486400" cy="182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92153" y="1618467"/>
            <a:ext cx="104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 inches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01158" y="3860541"/>
            <a:ext cx="104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 inches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1081" y="2783725"/>
            <a:ext cx="104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 inches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07142" y="2842051"/>
            <a:ext cx="104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 inches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20742" y="2018577"/>
            <a:ext cx="0" cy="18179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07142" y="2007716"/>
            <a:ext cx="0" cy="18179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20742" y="2007716"/>
            <a:ext cx="5486400" cy="108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50232" y="3840050"/>
            <a:ext cx="5486400" cy="108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0232" y="4782895"/>
            <a:ext cx="5291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Perimeter: 2 + 6 + 2 + 6 = 16 inches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370022" y="5508931"/>
            <a:ext cx="627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 x 2 = 4     2 x 6 = 12      4 + 12 = 16 inches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8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11" grpId="0"/>
      <p:bldP spid="12" grpId="0"/>
      <p:bldP spid="13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615"/>
            <a:ext cx="8229600" cy="1143000"/>
          </a:xfrm>
        </p:spPr>
        <p:txBody>
          <a:bodyPr/>
          <a:lstStyle/>
          <a:p>
            <a:r>
              <a:rPr lang="en-US" dirty="0" smtClean="0"/>
              <a:t>Perimeter –  “Distance Around”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6730" y="884976"/>
            <a:ext cx="81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ectangle = polygon with four 90º angles and opposite sides of equal lengths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487905" y="2007716"/>
            <a:ext cx="6400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01158" y="3013861"/>
            <a:ext cx="1049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</a:t>
            </a:r>
            <a:r>
              <a:rPr lang="en-US" sz="2000" b="1" dirty="0" smtClean="0"/>
              <a:t> inches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5910" y="2339218"/>
            <a:ext cx="818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 inch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7905" y="2018577"/>
            <a:ext cx="0" cy="9035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30239" y="2007716"/>
            <a:ext cx="63584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24026" y="4683418"/>
            <a:ext cx="64361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Perimeter: </a:t>
            </a:r>
          </a:p>
          <a:p>
            <a:r>
              <a:rPr lang="en-US" sz="2800" dirty="0" smtClean="0"/>
              <a:t>1 x 2 = 2     7 x 2 = 14        2 + 14 = 16 inches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492136" y="2943295"/>
            <a:ext cx="63584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82241" y="2007716"/>
            <a:ext cx="0" cy="9035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– “Space Inside”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93999" y="1947332"/>
            <a:ext cx="3657600" cy="3657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93999" y="1960032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8411" y="1964263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0035" y="1954537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7235" y="1972725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93999" y="2873168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8411" y="2877398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0035" y="2874432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37199" y="2877398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3999" y="3791798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5635" y="3788832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3990" y="3791798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37235" y="3788832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93999" y="4703232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15635" y="4711699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3990" y="4698988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37223" y="4690532"/>
            <a:ext cx="914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in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07836" y="3373034"/>
            <a:ext cx="1395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 inches</a:t>
            </a:r>
            <a:endParaRPr lang="en-US" sz="2800" b="1" dirty="0"/>
          </a:p>
        </p:txBody>
      </p:sp>
      <p:sp>
        <p:nvSpPr>
          <p:cNvPr id="22" name="Rectangle 21"/>
          <p:cNvSpPr/>
          <p:nvPr/>
        </p:nvSpPr>
        <p:spPr>
          <a:xfrm>
            <a:off x="2793999" y="1972725"/>
            <a:ext cx="935591" cy="3678880"/>
          </a:xfrm>
          <a:prstGeom prst="rect">
            <a:avLst/>
          </a:prstGeom>
          <a:solidFill>
            <a:srgbClr val="FFFF00">
              <a:alpha val="5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44041" y="6117162"/>
            <a:ext cx="620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Area = Length x Width                       4 x 4 = 16 in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24981" y="1402832"/>
            <a:ext cx="1395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 inches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3743545" y="1916897"/>
            <a:ext cx="2686911" cy="965303"/>
          </a:xfrm>
          <a:prstGeom prst="rect">
            <a:avLst/>
          </a:prstGeom>
          <a:solidFill>
            <a:srgbClr val="FFFF00">
              <a:alpha val="4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2751665" y="1947332"/>
            <a:ext cx="0" cy="3657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51665" y="1926052"/>
            <a:ext cx="36787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90309" y="3330560"/>
            <a:ext cx="2635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16 square inches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4" grpId="0"/>
      <p:bldP spid="25" grpId="0" animBg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– “Space Inside”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643447" y="2054132"/>
            <a:ext cx="1828800" cy="274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43447" y="2053509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D0D0D"/>
                </a:solidFill>
              </a:rPr>
              <a:t>1 in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57847" y="2054132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D0D0D"/>
                </a:solidFill>
              </a:rPr>
              <a:t>1 in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43447" y="2967909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D0D0D"/>
                </a:solidFill>
              </a:rPr>
              <a:t>1 in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57847" y="2967909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D0D0D"/>
                </a:solidFill>
              </a:rPr>
              <a:t>1 in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43447" y="3882932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D0D0D"/>
                </a:solidFill>
              </a:rPr>
              <a:t>1 in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57847" y="3882932"/>
            <a:ext cx="914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D0D0D"/>
                </a:solidFill>
              </a:rPr>
              <a:t>1 in</a:t>
            </a:r>
            <a:endParaRPr lang="en-US" dirty="0">
              <a:solidFill>
                <a:srgbClr val="0D0D0D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60402" y="3266867"/>
            <a:ext cx="2453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 square inches</a:t>
            </a:r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43447" y="2072806"/>
            <a:ext cx="0" cy="2743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43447" y="2054132"/>
            <a:ext cx="1828800" cy="186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643447" y="2110154"/>
            <a:ext cx="914400" cy="270585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57847" y="2072806"/>
            <a:ext cx="914400" cy="913777"/>
          </a:xfrm>
          <a:prstGeom prst="rect">
            <a:avLst/>
          </a:prstGeom>
          <a:solidFill>
            <a:srgbClr val="FFFF00">
              <a:alpha val="3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80133" y="3379980"/>
            <a:ext cx="122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 inches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021221" y="1567030"/>
            <a:ext cx="1222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  <a:r>
              <a:rPr lang="en-US" sz="2400" b="1" dirty="0" smtClean="0"/>
              <a:t> inches</a:t>
            </a:r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77753" y="5956982"/>
            <a:ext cx="72883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Area = Length x Width                3 x 2 = 6 in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6" grpId="1"/>
      <p:bldP spid="41" grpId="0" animBg="1"/>
      <p:bldP spid="42" grpId="0" animBg="1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57" y="1600201"/>
            <a:ext cx="8609413" cy="2489390"/>
          </a:xfrm>
        </p:spPr>
        <p:txBody>
          <a:bodyPr/>
          <a:lstStyle/>
          <a:p>
            <a:r>
              <a:rPr lang="en-US" dirty="0" smtClean="0"/>
              <a:t>Perimeter – Add up all of the sides</a:t>
            </a:r>
          </a:p>
          <a:p>
            <a:pPr lvl="1"/>
            <a:r>
              <a:rPr lang="en-US" dirty="0" smtClean="0"/>
              <a:t>Don’t forget to include the units with your answer.</a:t>
            </a:r>
          </a:p>
          <a:p>
            <a:r>
              <a:rPr lang="en-US" dirty="0" smtClean="0"/>
              <a:t>Area – Multiply the length times the width</a:t>
            </a:r>
          </a:p>
          <a:p>
            <a:pPr lvl="1"/>
            <a:r>
              <a:rPr lang="en-US" dirty="0" smtClean="0"/>
              <a:t>Answer needs to be in square units (such as in</a:t>
            </a:r>
            <a:r>
              <a:rPr lang="en-US" baseline="30000" dirty="0" smtClean="0"/>
              <a:t>2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NCSC Sample Instructional Unit - Elementary Measurement Lesson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0ED7-8C46-5343-A253-00089EEA91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9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1245</Words>
  <Application>Microsoft Office PowerPoint</Application>
  <PresentationFormat>On-screen Show (4:3)</PresentationFormat>
  <Paragraphs>126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Perimeter and Area</vt:lpstr>
      <vt:lpstr>Perimeter –  “Distance Around”</vt:lpstr>
      <vt:lpstr>Perimeter –  “Distance Around”</vt:lpstr>
      <vt:lpstr>Perimeter –  “Distance Around”</vt:lpstr>
      <vt:lpstr>Perimeter –  “Distance Around”</vt:lpstr>
      <vt:lpstr>Area – “Space Inside”</vt:lpstr>
      <vt:lpstr>Area – “Space Inside”</vt:lpstr>
      <vt:lpstr>Summary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Perimeter and Area</dc:title>
  <dc:creator>Alson Cole III</dc:creator>
  <cp:lastModifiedBy>Land, Lou-Ann</cp:lastModifiedBy>
  <cp:revision>12</cp:revision>
  <dcterms:created xsi:type="dcterms:W3CDTF">2011-12-30T19:17:37Z</dcterms:created>
  <dcterms:modified xsi:type="dcterms:W3CDTF">2013-06-19T15:19:19Z</dcterms:modified>
</cp:coreProperties>
</file>