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597-E774-406D-90E6-64814AB6CBD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(using long multiplication and long division)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 and Division with Decimals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and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you begin instruction, you may need to review the different ways the operation of multiplication and division is referred to in word problems</a:t>
            </a:r>
          </a:p>
          <a:p>
            <a:endParaRPr lang="en-US" sz="2000" dirty="0" smtClean="0"/>
          </a:p>
          <a:p>
            <a:r>
              <a:rPr lang="en-US" dirty="0" smtClean="0"/>
              <a:t>Multiplication</a:t>
            </a:r>
          </a:p>
          <a:p>
            <a:pPr lvl="1"/>
            <a:r>
              <a:rPr lang="en-US" dirty="0" smtClean="0"/>
              <a:t>Multiplied by, times, product, groups of</a:t>
            </a:r>
          </a:p>
          <a:p>
            <a:r>
              <a:rPr lang="en-US" dirty="0" smtClean="0"/>
              <a:t>Division</a:t>
            </a:r>
          </a:p>
          <a:p>
            <a:pPr lvl="1"/>
            <a:r>
              <a:rPr lang="en-US" dirty="0" smtClean="0"/>
              <a:t>Divided by, quotient, divided into</a:t>
            </a:r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xplosion 1 18"/>
          <p:cNvSpPr/>
          <p:nvPr/>
        </p:nvSpPr>
        <p:spPr>
          <a:xfrm>
            <a:off x="4572000" y="1371600"/>
            <a:ext cx="4267200" cy="38100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decimals: An example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Footer Placeholder 3"/>
          <p:cNvSpPr>
            <a:spLocks noGrp="1"/>
          </p:cNvSpPr>
          <p:nvPr/>
        </p:nvSpPr>
        <p:spPr>
          <a:xfrm>
            <a:off x="533400" y="6324601"/>
            <a:ext cx="6553200" cy="304799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25908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Helpful Hint: </a:t>
            </a:r>
            <a:r>
              <a:rPr lang="en-US" sz="1600" dirty="0" smtClean="0">
                <a:latin typeface="Myriad Pro"/>
              </a:rPr>
              <a:t>Unlike addition and subtraction, when multiplying decimals, the decimals do not have to be lined up</a:t>
            </a:r>
          </a:p>
          <a:p>
            <a:endParaRPr lang="en-US" sz="1600" dirty="0">
              <a:latin typeface="Myriad Pr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20574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25.99</a:t>
            </a:r>
          </a:p>
          <a:p>
            <a:r>
              <a:rPr lang="en-US" sz="2800" u="sng" dirty="0" smtClean="0"/>
              <a:t>x  .5        </a:t>
            </a:r>
            <a:endParaRPr lang="en-US" sz="2800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220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/>
              </a:rPr>
              <a:t>Step 1: </a:t>
            </a:r>
            <a:r>
              <a:rPr lang="en-US" dirty="0" smtClean="0">
                <a:latin typeface="Myriad Pro"/>
              </a:rPr>
              <a:t>multiply each number by 5</a:t>
            </a:r>
            <a:endParaRPr lang="en-US" dirty="0">
              <a:latin typeface="Myriad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12</a:t>
            </a:r>
            <a:r>
              <a:rPr lang="en-US" sz="2800" b="1" dirty="0" smtClean="0">
                <a:solidFill>
                  <a:srgbClr val="0000FF"/>
                </a:solidFill>
              </a:rPr>
              <a:t>.</a:t>
            </a:r>
            <a:r>
              <a:rPr lang="en-US" sz="2800" dirty="0" smtClean="0"/>
              <a:t>995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438400" y="3276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Myriad Pro"/>
              </a:rPr>
              <a:t>Step 2: </a:t>
            </a:r>
            <a:r>
              <a:rPr lang="en-US" dirty="0" smtClean="0">
                <a:solidFill>
                  <a:srgbClr val="FF0000"/>
                </a:solidFill>
                <a:latin typeface="Myriad Pro"/>
              </a:rPr>
              <a:t>count total number of decimal places (3)</a:t>
            </a:r>
            <a:endParaRPr lang="en-US" dirty="0">
              <a:solidFill>
                <a:srgbClr val="FF0000"/>
              </a:solidFill>
              <a:latin typeface="Myriad Pro"/>
            </a:endParaRPr>
          </a:p>
        </p:txBody>
      </p:sp>
      <p:cxnSp>
        <p:nvCxnSpPr>
          <p:cNvPr id="30" name="Straight Arrow Connector 29"/>
          <p:cNvCxnSpPr>
            <a:stCxn id="28" idx="1"/>
          </p:cNvCxnSpPr>
          <p:nvPr/>
        </p:nvCxnSpPr>
        <p:spPr>
          <a:xfrm flipH="1" flipV="1">
            <a:off x="1752600" y="2514601"/>
            <a:ext cx="685800" cy="12236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1"/>
          </p:cNvCxnSpPr>
          <p:nvPr/>
        </p:nvCxnSpPr>
        <p:spPr>
          <a:xfrm flipH="1" flipV="1">
            <a:off x="1524000" y="2819400"/>
            <a:ext cx="914400" cy="9188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14600" y="4495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Myriad Pro"/>
              </a:rPr>
              <a:t>Step 3: </a:t>
            </a:r>
            <a:r>
              <a:rPr lang="en-US" dirty="0" smtClean="0">
                <a:solidFill>
                  <a:srgbClr val="0000FF"/>
                </a:solidFill>
                <a:latin typeface="Myriad Pro"/>
              </a:rPr>
              <a:t>place decimal</a:t>
            </a:r>
            <a:endParaRPr lang="en-US" dirty="0">
              <a:solidFill>
                <a:srgbClr val="0000FF"/>
              </a:solidFill>
              <a:latin typeface="Myriad Pro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1143000" y="3429000"/>
            <a:ext cx="1295400" cy="13716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Multiplying decimals: Another example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Footer Placeholder 3"/>
          <p:cNvSpPr>
            <a:spLocks noGrp="1"/>
          </p:cNvSpPr>
          <p:nvPr/>
        </p:nvSpPr>
        <p:spPr>
          <a:xfrm>
            <a:off x="457200" y="6324600"/>
            <a:ext cx="6705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1752600"/>
            <a:ext cx="121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+mj-lt"/>
              </a:rPr>
              <a:t>    5.43</a:t>
            </a:r>
          </a:p>
          <a:p>
            <a:pPr algn="r"/>
            <a:r>
              <a:rPr lang="en-US" sz="2800" u="sng" dirty="0" smtClean="0">
                <a:latin typeface="+mj-lt"/>
              </a:rPr>
              <a:t>x    3.7</a:t>
            </a:r>
          </a:p>
          <a:p>
            <a:pPr algn="r"/>
            <a:r>
              <a:rPr lang="en-US" sz="2800" dirty="0" smtClean="0">
                <a:latin typeface="+mj-lt"/>
              </a:rPr>
              <a:t>  3801</a:t>
            </a:r>
          </a:p>
          <a:p>
            <a:pPr algn="r"/>
            <a:r>
              <a:rPr lang="en-US" sz="2800" u="sng" dirty="0" smtClean="0">
                <a:solidFill>
                  <a:srgbClr val="00823B"/>
                </a:solidFill>
                <a:latin typeface="+mj-lt"/>
              </a:rPr>
              <a:t>16290</a:t>
            </a:r>
            <a:r>
              <a:rPr lang="en-US" sz="2800" u="sng" dirty="0" smtClean="0">
                <a:latin typeface="+mj-lt"/>
              </a:rPr>
              <a:t> </a:t>
            </a:r>
          </a:p>
          <a:p>
            <a:pPr algn="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29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091</a:t>
            </a:r>
            <a:r>
              <a:rPr lang="en-US" sz="2800" u="sng" dirty="0" smtClean="0">
                <a:latin typeface="+mj-lt"/>
              </a:rPr>
              <a:t> </a:t>
            </a:r>
            <a:endParaRPr lang="en-US" sz="2800" u="sng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514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1: </a:t>
            </a:r>
            <a:r>
              <a:rPr lang="en-US" sz="1600" dirty="0" smtClean="0">
                <a:latin typeface="Myriad Pro"/>
              </a:rPr>
              <a:t>multiply each number by 7</a:t>
            </a:r>
            <a:endParaRPr lang="en-US" sz="1600" dirty="0">
              <a:latin typeface="Myriad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3276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Myriad Pro"/>
              </a:rPr>
              <a:t>Step 3: </a:t>
            </a:r>
            <a:r>
              <a:rPr lang="en-US" sz="1600" dirty="0" smtClean="0">
                <a:solidFill>
                  <a:srgbClr val="FF0000"/>
                </a:solidFill>
                <a:latin typeface="Myriad Pro"/>
              </a:rPr>
              <a:t>add the two products together</a:t>
            </a:r>
            <a:endParaRPr lang="en-US" sz="1600" dirty="0">
              <a:solidFill>
                <a:srgbClr val="FF0000"/>
              </a:solidFill>
              <a:latin typeface="Myriad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267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Myriad Pro"/>
              </a:rPr>
              <a:t>Step 4:</a:t>
            </a:r>
            <a:r>
              <a:rPr lang="en-US" sz="1600" dirty="0" smtClean="0">
                <a:solidFill>
                  <a:srgbClr val="0000FF"/>
                </a:solidFill>
                <a:latin typeface="Myriad Pro"/>
              </a:rPr>
              <a:t> place decimal</a:t>
            </a:r>
            <a:endParaRPr lang="en-US" sz="1600" dirty="0">
              <a:solidFill>
                <a:srgbClr val="0000FF"/>
              </a:solidFill>
              <a:latin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1981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823B"/>
                </a:solidFill>
                <a:latin typeface="Myriad Pro"/>
              </a:rPr>
              <a:t>Step 2: </a:t>
            </a:r>
            <a:r>
              <a:rPr lang="en-US" sz="1600" dirty="0" smtClean="0">
                <a:solidFill>
                  <a:srgbClr val="00823B"/>
                </a:solidFill>
                <a:latin typeface="Myriad Pro"/>
              </a:rPr>
              <a:t>multiply each number by 3 (don’t forget the place marker)</a:t>
            </a:r>
            <a:endParaRPr lang="en-US" sz="1600" dirty="0">
              <a:solidFill>
                <a:srgbClr val="00823B"/>
              </a:solidFill>
              <a:latin typeface="Myriad Pro"/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>
          <a:xfrm>
            <a:off x="3048000" y="2806988"/>
            <a:ext cx="10668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</p:cNvCxnSpPr>
          <p:nvPr/>
        </p:nvCxnSpPr>
        <p:spPr>
          <a:xfrm flipH="1">
            <a:off x="4953000" y="2519809"/>
            <a:ext cx="533400" cy="680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flipH="1" flipV="1">
            <a:off x="4343400" y="3962401"/>
            <a:ext cx="1219200" cy="59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1"/>
          </p:cNvCxnSpPr>
          <p:nvPr/>
        </p:nvCxnSpPr>
        <p:spPr>
          <a:xfrm flipH="1">
            <a:off x="4800600" y="3568988"/>
            <a:ext cx="685800" cy="241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decimals: An example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953491"/>
            <a:ext cx="1266825" cy="151360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2895600"/>
            <a:ext cx="83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-</a:t>
            </a:r>
            <a:r>
              <a:rPr lang="en-US" u="sng" dirty="0" smtClean="0">
                <a:solidFill>
                  <a:srgbClr val="0000FF"/>
                </a:solidFill>
              </a:rPr>
              <a:t>54</a:t>
            </a:r>
          </a:p>
          <a:p>
            <a:r>
              <a:rPr lang="en-US" dirty="0" smtClean="0"/>
              <a:t>     2</a:t>
            </a:r>
            <a:r>
              <a:rPr lang="en-US" dirty="0" smtClean="0">
                <a:solidFill>
                  <a:srgbClr val="00823B"/>
                </a:solidFill>
              </a:rPr>
              <a:t>3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u="sng" dirty="0" smtClean="0">
                <a:solidFill>
                  <a:srgbClr val="FF0000"/>
                </a:solidFill>
              </a:rPr>
              <a:t>18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54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u="sng" dirty="0" smtClean="0">
                <a:solidFill>
                  <a:srgbClr val="FF0000"/>
                </a:solidFill>
              </a:rPr>
              <a:t>-54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Myriad Pro"/>
              </a:rPr>
              <a:t>Step 1: </a:t>
            </a:r>
            <a:r>
              <a:rPr lang="en-US" sz="1600" dirty="0" smtClean="0">
                <a:solidFill>
                  <a:srgbClr val="0000FF"/>
                </a:solidFill>
                <a:latin typeface="Myriad Pro"/>
              </a:rPr>
              <a:t>6 divided by 56 is 9 which equals 54</a:t>
            </a:r>
            <a:endParaRPr lang="en-US" sz="1600" dirty="0">
              <a:solidFill>
                <a:srgbClr val="0000FF"/>
              </a:solidFill>
              <a:latin typeface="Myriad Pro"/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514600" y="2578388"/>
            <a:ext cx="1066800" cy="469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2895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2: </a:t>
            </a:r>
            <a:r>
              <a:rPr lang="en-US" sz="1600" dirty="0" smtClean="0">
                <a:latin typeface="Myriad Pro"/>
              </a:rPr>
              <a:t>56 minus 43 equals 2, </a:t>
            </a:r>
            <a:r>
              <a:rPr lang="en-US" sz="1600" dirty="0" smtClean="0">
                <a:solidFill>
                  <a:srgbClr val="00823B"/>
                </a:solidFill>
                <a:latin typeface="Myriad Pro"/>
              </a:rPr>
              <a:t>bring down the 3 from the problem</a:t>
            </a:r>
            <a:endParaRPr lang="en-US" sz="1600" dirty="0">
              <a:solidFill>
                <a:srgbClr val="00823B"/>
              </a:solidFill>
              <a:latin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505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Myriad Pro"/>
              </a:rPr>
              <a:t>Step 3: </a:t>
            </a:r>
            <a:r>
              <a:rPr lang="en-US" sz="1600" dirty="0" smtClean="0">
                <a:solidFill>
                  <a:srgbClr val="FF0000"/>
                </a:solidFill>
                <a:latin typeface="Myriad Pro"/>
              </a:rPr>
              <a:t>continue long division</a:t>
            </a:r>
            <a:endParaRPr lang="en-US" sz="1600" dirty="0">
              <a:solidFill>
                <a:srgbClr val="FF0000"/>
              </a:solidFill>
              <a:latin typeface="Myriad Pr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19812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4: </a:t>
            </a:r>
            <a:r>
              <a:rPr lang="en-US" sz="1600" dirty="0" smtClean="0">
                <a:latin typeface="Myriad Pro"/>
              </a:rPr>
              <a:t>place decimal according to how many decimal places there were in the problem (2)</a:t>
            </a:r>
            <a:endParaRPr lang="en-US" sz="1600" dirty="0">
              <a:latin typeface="Myriad Pro"/>
            </a:endParaRPr>
          </a:p>
        </p:txBody>
      </p:sp>
      <p:cxnSp>
        <p:nvCxnSpPr>
          <p:cNvPr id="18" name="Straight Arrow Connector 17"/>
          <p:cNvCxnSpPr>
            <a:stCxn id="14" idx="3"/>
          </p:cNvCxnSpPr>
          <p:nvPr/>
        </p:nvCxnSpPr>
        <p:spPr>
          <a:xfrm>
            <a:off x="2514600" y="3311099"/>
            <a:ext cx="1295400" cy="4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114800" y="35814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267200" y="38100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1"/>
          </p:cNvCxnSpPr>
          <p:nvPr/>
        </p:nvCxnSpPr>
        <p:spPr>
          <a:xfrm flipH="1" flipV="1">
            <a:off x="4419600" y="2362200"/>
            <a:ext cx="685800" cy="157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3"/>
          <p:cNvSpPr>
            <a:spLocks noGrp="1"/>
          </p:cNvSpPr>
          <p:nvPr/>
        </p:nvSpPr>
        <p:spPr>
          <a:xfrm>
            <a:off x="533400" y="62484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 word problems related to shopping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Example:  A student purchases some items and the sales tax is .08. </a:t>
            </a:r>
            <a:r>
              <a:rPr lang="en-US" sz="2400" dirty="0" smtClean="0"/>
              <a:t>Have </a:t>
            </a:r>
            <a:r>
              <a:rPr lang="en-US" sz="2400" dirty="0" smtClean="0"/>
              <a:t>students figure out the total purchase price by multiplying the subtotal by the sales tax and adding both numbers </a:t>
            </a:r>
            <a:r>
              <a:rPr lang="en-US" sz="2400" dirty="0" smtClean="0"/>
              <a:t>together.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Multiplying and dividing decimals address the following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4.NO.1p1 Read, write, or select decimals to the hundredths place</a:t>
            </a:r>
          </a:p>
          <a:p>
            <a:pPr lvl="1"/>
            <a:r>
              <a:rPr lang="en-US" dirty="0" smtClean="0"/>
              <a:t>5.NO.1b1 Read, write, or select a decimal to the hundredths place</a:t>
            </a:r>
          </a:p>
          <a:p>
            <a:pPr lvl="1"/>
            <a:r>
              <a:rPr lang="en-US" dirty="0" smtClean="0"/>
              <a:t>5.NO.1b2 Read, write, or select a decimal to the thousandths place </a:t>
            </a:r>
          </a:p>
          <a:p>
            <a:pPr lvl="1"/>
            <a:r>
              <a:rPr lang="en-US" dirty="0" smtClean="0"/>
              <a:t>5.NO.2c1 Solve 1 step problems using decimals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5CE902-5F9D-4039-9035-39038FC38B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2C3E8D-DBC4-4D03-BB37-17720B07A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A23544-8EA6-4D08-8AA2-1F35AD028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563</TotalTime>
  <Words>799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NCSC theme</vt:lpstr>
      <vt:lpstr>Multiplication and Division with Decimals</vt:lpstr>
      <vt:lpstr>Words and Math</vt:lpstr>
      <vt:lpstr>Multiplying decimals: An example</vt:lpstr>
      <vt:lpstr>Multiplying decimals: Another example</vt:lpstr>
      <vt:lpstr>Dividing decimals: An example</vt:lpstr>
      <vt:lpstr>Ideas for application 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edCount</cp:lastModifiedBy>
  <cp:revision>76</cp:revision>
  <dcterms:created xsi:type="dcterms:W3CDTF">2011-10-26T16:18:28Z</dcterms:created>
  <dcterms:modified xsi:type="dcterms:W3CDTF">2013-11-06T16:04:06Z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