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5" r:id="rId6"/>
    <p:sldId id="258" r:id="rId7"/>
    <p:sldId id="267" r:id="rId8"/>
    <p:sldId id="259" r:id="rId9"/>
    <p:sldId id="266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90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EA63-CE8D-4E36-9470-565773115A5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EA63-CE8D-4E36-9470-565773115A5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EA63-CE8D-4E36-9470-565773115A5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EA63-CE8D-4E36-9470-565773115A5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EA63-CE8D-4E36-9470-565773115A5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EA63-CE8D-4E36-9470-565773115A5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EA63-CE8D-4E36-9470-565773115A5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EA63-CE8D-4E36-9470-565773115A5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EA63-CE8D-4E36-9470-565773115A5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EA63-CE8D-4E36-9470-565773115A5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EA63-CE8D-4E36-9470-565773115A5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57EA63-CE8D-4E36-9470-565773115A5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2007_Workbook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mailto:Susan.Weigert@Ed.gov" TargetMode="External"/><Relationship Id="rId5" Type="http://schemas.openxmlformats.org/officeDocument/2006/relationships/package" Target="../embeddings/Microsoft_Office_Excel_2007_Workbook3.xlsx"/><Relationship Id="rId4" Type="http://schemas.openxmlformats.org/officeDocument/2006/relationships/package" Target="../embeddings/Microsoft_Office_Excel_2007_Workbook2.xls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usan.Weigert@Ed.gov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Excel_2007_Workbook4.xlsx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Quadratic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2484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for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personally-relevant word problems or contexts</a:t>
            </a:r>
          </a:p>
          <a:p>
            <a:endParaRPr lang="en-US" dirty="0" smtClean="0"/>
          </a:p>
          <a:p>
            <a:r>
              <a:rPr lang="en-US" dirty="0" smtClean="0"/>
              <a:t>Solve using graphing calculators</a:t>
            </a:r>
          </a:p>
          <a:p>
            <a:pPr lvl="1"/>
            <a:r>
              <a:rPr lang="en-US" dirty="0" smtClean="0"/>
              <a:t>The skills used for entering equations into a graphing calculator could be generalized to data entry on a computer or using a cash register in a retail setting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Linear functions with exponents addresses the middle and high school Core Content Connectors of </a:t>
            </a:r>
          </a:p>
          <a:p>
            <a:pPr lvl="1"/>
            <a:r>
              <a:rPr lang="en-US" dirty="0" smtClean="0"/>
              <a:t>6.PRF.2a4 Analyze the relationship between the dependent and independent variables using graphs and tables, and relate these to the equation</a:t>
            </a:r>
          </a:p>
          <a:p>
            <a:pPr lvl="1"/>
            <a:r>
              <a:rPr lang="en-US" dirty="0" smtClean="0"/>
              <a:t>8.PRF.2e1 Distinguish between functions and non-functions, using equations, graphs or tables</a:t>
            </a:r>
            <a:endParaRPr lang="en-US" sz="3000" dirty="0" smtClean="0"/>
          </a:p>
          <a:p>
            <a:pPr lvl="1"/>
            <a:r>
              <a:rPr lang="en-US" dirty="0" smtClean="0"/>
              <a:t>H.PRF.2c1 </a:t>
            </a:r>
            <a:r>
              <a:rPr lang="en-US" dirty="0" smtClean="0"/>
              <a:t>make predictions based on a given model (for example, a weather model, data for athletes over years)</a:t>
            </a:r>
            <a:endParaRPr lang="en-US" sz="30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function is a special mathematical operation demonstrating the relationship between the </a:t>
            </a:r>
            <a:r>
              <a:rPr lang="en-US" sz="2400" b="1" dirty="0" smtClean="0"/>
              <a:t>input </a:t>
            </a:r>
            <a:r>
              <a:rPr lang="en-US" sz="2400" dirty="0" smtClean="0"/>
              <a:t>(also called domain</a:t>
            </a:r>
            <a:r>
              <a:rPr lang="en-US" sz="2400" b="1" dirty="0" smtClean="0"/>
              <a:t>)</a:t>
            </a:r>
            <a:r>
              <a:rPr lang="en-US" sz="2400" dirty="0" smtClean="0"/>
              <a:t> and </a:t>
            </a:r>
            <a:r>
              <a:rPr lang="en-US" sz="2400" b="1" dirty="0" smtClean="0"/>
              <a:t>output </a:t>
            </a:r>
            <a:r>
              <a:rPr lang="en-US" sz="2400" dirty="0" smtClean="0"/>
              <a:t>(also called range) of an expression </a:t>
            </a:r>
          </a:p>
          <a:p>
            <a:pPr lvl="1"/>
            <a:r>
              <a:rPr lang="en-US" sz="1600" dirty="0" smtClean="0"/>
              <a:t>For example,</a:t>
            </a:r>
          </a:p>
          <a:p>
            <a:pPr lvl="2"/>
            <a:r>
              <a:rPr lang="en-US" sz="1500" dirty="0" smtClean="0"/>
              <a:t>The relationship between number of gallons of gas purchased and the total cost of the purchase (see the chart below)</a:t>
            </a:r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2484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667000" y="4419600"/>
          <a:ext cx="4114800" cy="171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</a:tblGrid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Input</a:t>
                      </a:r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Number of gallons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Relationship: </a:t>
                      </a:r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$3.00</a:t>
                      </a: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per gallon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Output: </a:t>
                      </a:r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 purchase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 $3.00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$3.00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 $3.00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$6.00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 $3.00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$9.00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 $3.00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$12.00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43434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Note: the relationship is constant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2209800" y="4805065"/>
            <a:ext cx="2057400" cy="5289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3"/>
          </p:cNvCxnSpPr>
          <p:nvPr/>
        </p:nvCxnSpPr>
        <p:spPr>
          <a:xfrm>
            <a:off x="2209800" y="4805065"/>
            <a:ext cx="2057400" cy="2241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other mathematical relationships, in </a:t>
            </a:r>
            <a:r>
              <a:rPr lang="en-US" b="1" u="sng" dirty="0" smtClean="0"/>
              <a:t>functions</a:t>
            </a:r>
          </a:p>
          <a:p>
            <a:pPr lvl="1"/>
            <a:r>
              <a:rPr lang="en-US" dirty="0" smtClean="0"/>
              <a:t>The relationship must be one, consistent regardless of the input value </a:t>
            </a:r>
          </a:p>
          <a:p>
            <a:pPr lvl="1"/>
            <a:r>
              <a:rPr lang="en-US" dirty="0" smtClean="0"/>
              <a:t>Function must be true for every possible input value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grpSp>
        <p:nvGrpSpPr>
          <p:cNvPr id="34" name="Group 33"/>
          <p:cNvGrpSpPr/>
          <p:nvPr/>
        </p:nvGrpSpPr>
        <p:grpSpPr>
          <a:xfrm>
            <a:off x="685800" y="4038600"/>
            <a:ext cx="4267200" cy="2209800"/>
            <a:chOff x="685800" y="4038600"/>
            <a:chExt cx="3276600" cy="2133600"/>
          </a:xfrm>
        </p:grpSpPr>
        <p:sp>
          <p:nvSpPr>
            <p:cNvPr id="5" name="Oval 4"/>
            <p:cNvSpPr/>
            <p:nvPr/>
          </p:nvSpPr>
          <p:spPr>
            <a:xfrm>
              <a:off x="685800" y="4038600"/>
              <a:ext cx="1447800" cy="21336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514600" y="4038600"/>
              <a:ext cx="1447800" cy="21336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14400" y="4114800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input</a:t>
              </a:r>
              <a:endParaRPr lang="en-US" sz="1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43200" y="4114800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output</a:t>
              </a:r>
              <a:endParaRPr lang="en-US" sz="1400" dirty="0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990600" y="45720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2971800" y="51054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1066800" y="51816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Connector 15"/>
            <p:cNvSpPr/>
            <p:nvPr/>
          </p:nvSpPr>
          <p:spPr>
            <a:xfrm>
              <a:off x="3581400" y="48006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Connector 16"/>
            <p:cNvSpPr/>
            <p:nvPr/>
          </p:nvSpPr>
          <p:spPr>
            <a:xfrm>
              <a:off x="1371600" y="56388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Connector 17"/>
            <p:cNvSpPr/>
            <p:nvPr/>
          </p:nvSpPr>
          <p:spPr>
            <a:xfrm>
              <a:off x="1143000" y="47244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Connector 18"/>
            <p:cNvSpPr/>
            <p:nvPr/>
          </p:nvSpPr>
          <p:spPr>
            <a:xfrm>
              <a:off x="3657600" y="54102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lowchart: Connector 19"/>
            <p:cNvSpPr/>
            <p:nvPr/>
          </p:nvSpPr>
          <p:spPr>
            <a:xfrm>
              <a:off x="3048000" y="56388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Connector 20"/>
            <p:cNvSpPr/>
            <p:nvPr/>
          </p:nvSpPr>
          <p:spPr>
            <a:xfrm>
              <a:off x="1600200" y="51816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Connector 21"/>
            <p:cNvSpPr/>
            <p:nvPr/>
          </p:nvSpPr>
          <p:spPr>
            <a:xfrm>
              <a:off x="2743200" y="45720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>
              <a:stCxn id="13" idx="0"/>
              <a:endCxn id="22" idx="2"/>
            </p:cNvCxnSpPr>
            <p:nvPr/>
          </p:nvCxnSpPr>
          <p:spPr>
            <a:xfrm>
              <a:off x="1066800" y="4572000"/>
              <a:ext cx="16764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8" idx="7"/>
            </p:cNvCxnSpPr>
            <p:nvPr/>
          </p:nvCxnSpPr>
          <p:spPr>
            <a:xfrm>
              <a:off x="1273082" y="4746718"/>
              <a:ext cx="1622518" cy="3586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1" idx="6"/>
            </p:cNvCxnSpPr>
            <p:nvPr/>
          </p:nvCxnSpPr>
          <p:spPr>
            <a:xfrm flipV="1">
              <a:off x="1752600" y="4876800"/>
              <a:ext cx="17526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5" idx="4"/>
            </p:cNvCxnSpPr>
            <p:nvPr/>
          </p:nvCxnSpPr>
          <p:spPr>
            <a:xfrm>
              <a:off x="1143000" y="5334000"/>
              <a:ext cx="24384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7" idx="6"/>
            </p:cNvCxnSpPr>
            <p:nvPr/>
          </p:nvCxnSpPr>
          <p:spPr>
            <a:xfrm>
              <a:off x="1524000" y="5715000"/>
              <a:ext cx="1524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Footer Placeholder 3"/>
          <p:cNvSpPr>
            <a:spLocks noGrp="1"/>
          </p:cNvSpPr>
          <p:nvPr/>
        </p:nvSpPr>
        <p:spPr>
          <a:xfrm>
            <a:off x="457200" y="6492875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35" name="TextBox 34"/>
          <p:cNvSpPr txBox="1"/>
          <p:nvPr/>
        </p:nvSpPr>
        <p:spPr>
          <a:xfrm>
            <a:off x="5486400" y="4114800"/>
            <a:ext cx="3048000" cy="92333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is a function because there is only one output for each input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762000" y="2286000"/>
            <a:ext cx="4191000" cy="1752600"/>
            <a:chOff x="685800" y="4038600"/>
            <a:chExt cx="3276600" cy="2133600"/>
          </a:xfrm>
        </p:grpSpPr>
        <p:sp>
          <p:nvSpPr>
            <p:cNvPr id="25" name="Oval 24"/>
            <p:cNvSpPr/>
            <p:nvPr/>
          </p:nvSpPr>
          <p:spPr>
            <a:xfrm>
              <a:off x="685800" y="4038600"/>
              <a:ext cx="1447800" cy="21336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514600" y="4038600"/>
              <a:ext cx="1447800" cy="21336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14400" y="4114800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input</a:t>
              </a:r>
              <a:endParaRPr lang="en-US" sz="1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743200" y="4114800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output</a:t>
              </a:r>
              <a:endParaRPr lang="en-US" sz="1400" dirty="0"/>
            </a:p>
          </p:txBody>
        </p:sp>
        <p:sp>
          <p:nvSpPr>
            <p:cNvPr id="29" name="Flowchart: Connector 28"/>
            <p:cNvSpPr/>
            <p:nvPr/>
          </p:nvSpPr>
          <p:spPr>
            <a:xfrm>
              <a:off x="990600" y="45720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Connector 29"/>
            <p:cNvSpPr/>
            <p:nvPr/>
          </p:nvSpPr>
          <p:spPr>
            <a:xfrm>
              <a:off x="2971800" y="51054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Connector 30"/>
            <p:cNvSpPr/>
            <p:nvPr/>
          </p:nvSpPr>
          <p:spPr>
            <a:xfrm>
              <a:off x="1066800" y="51816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lowchart: Connector 31"/>
            <p:cNvSpPr/>
            <p:nvPr/>
          </p:nvSpPr>
          <p:spPr>
            <a:xfrm>
              <a:off x="3581400" y="48006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lowchart: Connector 32"/>
            <p:cNvSpPr/>
            <p:nvPr/>
          </p:nvSpPr>
          <p:spPr>
            <a:xfrm>
              <a:off x="1371600" y="56388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lowchart: Connector 33"/>
            <p:cNvSpPr/>
            <p:nvPr/>
          </p:nvSpPr>
          <p:spPr>
            <a:xfrm>
              <a:off x="1143000" y="47244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lowchart: Connector 34"/>
            <p:cNvSpPr/>
            <p:nvPr/>
          </p:nvSpPr>
          <p:spPr>
            <a:xfrm>
              <a:off x="3657600" y="54102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lowchart: Connector 35"/>
            <p:cNvSpPr/>
            <p:nvPr/>
          </p:nvSpPr>
          <p:spPr>
            <a:xfrm>
              <a:off x="3048000" y="56388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lowchart: Connector 36"/>
            <p:cNvSpPr/>
            <p:nvPr/>
          </p:nvSpPr>
          <p:spPr>
            <a:xfrm>
              <a:off x="1600200" y="51816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lowchart: Connector 37"/>
            <p:cNvSpPr/>
            <p:nvPr/>
          </p:nvSpPr>
          <p:spPr>
            <a:xfrm>
              <a:off x="2743200" y="45720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Arrow Connector 38"/>
            <p:cNvCxnSpPr>
              <a:stCxn id="29" idx="0"/>
              <a:endCxn id="38" idx="2"/>
            </p:cNvCxnSpPr>
            <p:nvPr/>
          </p:nvCxnSpPr>
          <p:spPr>
            <a:xfrm>
              <a:off x="1066800" y="4572000"/>
              <a:ext cx="16764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34" idx="7"/>
            </p:cNvCxnSpPr>
            <p:nvPr/>
          </p:nvCxnSpPr>
          <p:spPr>
            <a:xfrm flipV="1">
              <a:off x="1273081" y="4627179"/>
              <a:ext cx="1460594" cy="1195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7" idx="6"/>
            </p:cNvCxnSpPr>
            <p:nvPr/>
          </p:nvCxnSpPr>
          <p:spPr>
            <a:xfrm flipV="1">
              <a:off x="1752600" y="4876800"/>
              <a:ext cx="17526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1" idx="4"/>
            </p:cNvCxnSpPr>
            <p:nvPr/>
          </p:nvCxnSpPr>
          <p:spPr>
            <a:xfrm flipV="1">
              <a:off x="1143000" y="4774324"/>
              <a:ext cx="1590675" cy="5596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3" idx="6"/>
            </p:cNvCxnSpPr>
            <p:nvPr/>
          </p:nvCxnSpPr>
          <p:spPr>
            <a:xfrm>
              <a:off x="1524000" y="5715000"/>
              <a:ext cx="1524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5334000" y="2362200"/>
            <a:ext cx="3505200" cy="92333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is  a function because there is only one arrow coming from each of the input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685800" y="4343400"/>
            <a:ext cx="4191000" cy="1752600"/>
            <a:chOff x="685800" y="4038600"/>
            <a:chExt cx="3276600" cy="2133600"/>
          </a:xfrm>
        </p:grpSpPr>
        <p:sp>
          <p:nvSpPr>
            <p:cNvPr id="48" name="Oval 47"/>
            <p:cNvSpPr/>
            <p:nvPr/>
          </p:nvSpPr>
          <p:spPr>
            <a:xfrm>
              <a:off x="685800" y="4038600"/>
              <a:ext cx="1447800" cy="21336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2514600" y="4038600"/>
              <a:ext cx="1447800" cy="21336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914400" y="4114800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input</a:t>
              </a:r>
              <a:endParaRPr lang="en-US" sz="14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743200" y="4114800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output</a:t>
              </a:r>
              <a:endParaRPr lang="en-US" sz="1400" dirty="0"/>
            </a:p>
          </p:txBody>
        </p:sp>
        <p:sp>
          <p:nvSpPr>
            <p:cNvPr id="52" name="Flowchart: Connector 51"/>
            <p:cNvSpPr/>
            <p:nvPr/>
          </p:nvSpPr>
          <p:spPr>
            <a:xfrm>
              <a:off x="990600" y="45720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lowchart: Connector 52"/>
            <p:cNvSpPr/>
            <p:nvPr/>
          </p:nvSpPr>
          <p:spPr>
            <a:xfrm>
              <a:off x="2971800" y="51054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lowchart: Connector 53"/>
            <p:cNvSpPr/>
            <p:nvPr/>
          </p:nvSpPr>
          <p:spPr>
            <a:xfrm>
              <a:off x="1066800" y="51816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lowchart: Connector 54"/>
            <p:cNvSpPr/>
            <p:nvPr/>
          </p:nvSpPr>
          <p:spPr>
            <a:xfrm>
              <a:off x="3581400" y="48006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lowchart: Connector 55"/>
            <p:cNvSpPr/>
            <p:nvPr/>
          </p:nvSpPr>
          <p:spPr>
            <a:xfrm>
              <a:off x="1371600" y="56388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lowchart: Connector 57"/>
            <p:cNvSpPr/>
            <p:nvPr/>
          </p:nvSpPr>
          <p:spPr>
            <a:xfrm>
              <a:off x="3657600" y="54102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lowchart: Connector 58"/>
            <p:cNvSpPr/>
            <p:nvPr/>
          </p:nvSpPr>
          <p:spPr>
            <a:xfrm>
              <a:off x="3048000" y="56388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lowchart: Connector 59"/>
            <p:cNvSpPr/>
            <p:nvPr/>
          </p:nvSpPr>
          <p:spPr>
            <a:xfrm>
              <a:off x="1600200" y="51816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lowchart: Connector 60"/>
            <p:cNvSpPr/>
            <p:nvPr/>
          </p:nvSpPr>
          <p:spPr>
            <a:xfrm>
              <a:off x="2743200" y="45720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Arrow Connector 61"/>
            <p:cNvCxnSpPr>
              <a:stCxn id="52" idx="0"/>
              <a:endCxn id="61" idx="2"/>
            </p:cNvCxnSpPr>
            <p:nvPr/>
          </p:nvCxnSpPr>
          <p:spPr>
            <a:xfrm>
              <a:off x="1066800" y="4572000"/>
              <a:ext cx="16764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52" idx="0"/>
            </p:cNvCxnSpPr>
            <p:nvPr/>
          </p:nvCxnSpPr>
          <p:spPr>
            <a:xfrm>
              <a:off x="1066800" y="4572000"/>
              <a:ext cx="1882833" cy="57978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60" idx="6"/>
            </p:cNvCxnSpPr>
            <p:nvPr/>
          </p:nvCxnSpPr>
          <p:spPr>
            <a:xfrm flipV="1">
              <a:off x="1752600" y="4876800"/>
              <a:ext cx="17526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54" idx="4"/>
            </p:cNvCxnSpPr>
            <p:nvPr/>
          </p:nvCxnSpPr>
          <p:spPr>
            <a:xfrm flipV="1">
              <a:off x="1143000" y="4774324"/>
              <a:ext cx="1590675" cy="5596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56" idx="6"/>
            </p:cNvCxnSpPr>
            <p:nvPr/>
          </p:nvCxnSpPr>
          <p:spPr>
            <a:xfrm>
              <a:off x="1524000" y="5715000"/>
              <a:ext cx="1524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7" name="Footer Placeholder 3"/>
          <p:cNvSpPr>
            <a:spLocks noGrp="1"/>
          </p:cNvSpPr>
          <p:nvPr/>
        </p:nvSpPr>
        <p:spPr>
          <a:xfrm>
            <a:off x="457200" y="6492875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70" name="TextBox 69"/>
          <p:cNvSpPr txBox="1"/>
          <p:nvPr/>
        </p:nvSpPr>
        <p:spPr>
          <a:xfrm>
            <a:off x="5334000" y="4572000"/>
            <a:ext cx="3505200" cy="120032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is  a </a:t>
            </a:r>
            <a:r>
              <a:rPr lang="en-US" b="1" dirty="0" smtClean="0"/>
              <a:t>NOT</a:t>
            </a:r>
            <a:r>
              <a:rPr lang="en-US" dirty="0" smtClean="0"/>
              <a:t> function because there is more than one arrow coming from one of the input values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method to tell if something is a function is called the “vertical line test”</a:t>
            </a:r>
            <a:endParaRPr lang="en-US" dirty="0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762000" y="2895600"/>
          <a:ext cx="2390775" cy="2419350"/>
        </p:xfrm>
        <a:graphic>
          <a:graphicData uri="http://schemas.openxmlformats.org/presentationml/2006/ole">
            <p:oleObj spid="_x0000_s17411" name="Worksheet" r:id="rId3" imgW="4533710" imgH="4581716" progId="Excel.Sheet.12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3505200" y="2895600"/>
          <a:ext cx="2390775" cy="2419350"/>
        </p:xfrm>
        <a:graphic>
          <a:graphicData uri="http://schemas.openxmlformats.org/presentationml/2006/ole">
            <p:oleObj spid="_x0000_s17412" name="Worksheet" r:id="rId4" imgW="4533710" imgH="4581716" progId="Excel.Sheet.12">
              <p:embed/>
            </p:oleObj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6248400" y="2895600"/>
          <a:ext cx="2390775" cy="2419350"/>
        </p:xfrm>
        <a:graphic>
          <a:graphicData uri="http://schemas.openxmlformats.org/presentationml/2006/ole">
            <p:oleObj spid="_x0000_s17413" name="Worksheet" r:id="rId5" imgW="4533710" imgH="4581716" progId="Excel.Sheet.12">
              <p:embed/>
            </p:oleObj>
          </a:graphicData>
        </a:graphic>
      </p:graphicFrame>
      <p:sp>
        <p:nvSpPr>
          <p:cNvPr id="10" name="Footer Placeholder 3"/>
          <p:cNvSpPr>
            <a:spLocks noGrp="1"/>
          </p:cNvSpPr>
          <p:nvPr/>
        </p:nvSpPr>
        <p:spPr>
          <a:xfrm>
            <a:off x="457200" y="6492875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6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371600" y="3124200"/>
            <a:ext cx="1143000" cy="1447800"/>
          </a:xfrm>
          <a:prstGeom prst="straightConnector1">
            <a:avLst/>
          </a:prstGeom>
          <a:ln w="381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14" name="Group 6"/>
          <p:cNvGrpSpPr>
            <a:grpSpLocks/>
          </p:cNvGrpSpPr>
          <p:nvPr/>
        </p:nvGrpSpPr>
        <p:grpSpPr bwMode="auto">
          <a:xfrm>
            <a:off x="4267200" y="3124200"/>
            <a:ext cx="762000" cy="990600"/>
            <a:chOff x="6870" y="4427"/>
            <a:chExt cx="1200" cy="1590"/>
          </a:xfrm>
        </p:grpSpPr>
        <p:sp>
          <p:nvSpPr>
            <p:cNvPr id="17415" name="Arc 7"/>
            <p:cNvSpPr>
              <a:spLocks/>
            </p:cNvSpPr>
            <p:nvPr/>
          </p:nvSpPr>
          <p:spPr bwMode="auto">
            <a:xfrm flipV="1">
              <a:off x="7470" y="4427"/>
              <a:ext cx="600" cy="159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6" name="Arc 8"/>
            <p:cNvSpPr>
              <a:spLocks/>
            </p:cNvSpPr>
            <p:nvPr/>
          </p:nvSpPr>
          <p:spPr bwMode="auto">
            <a:xfrm flipH="1" flipV="1">
              <a:off x="6870" y="4427"/>
              <a:ext cx="600" cy="159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6"/>
          <p:cNvGrpSpPr>
            <a:grpSpLocks/>
          </p:cNvGrpSpPr>
          <p:nvPr/>
        </p:nvGrpSpPr>
        <p:grpSpPr bwMode="auto">
          <a:xfrm rot="16200000">
            <a:off x="7048500" y="3162300"/>
            <a:ext cx="762000" cy="990600"/>
            <a:chOff x="6870" y="4427"/>
            <a:chExt cx="1200" cy="1590"/>
          </a:xfrm>
        </p:grpSpPr>
        <p:sp>
          <p:nvSpPr>
            <p:cNvPr id="17" name="Arc 7"/>
            <p:cNvSpPr>
              <a:spLocks/>
            </p:cNvSpPr>
            <p:nvPr/>
          </p:nvSpPr>
          <p:spPr bwMode="auto">
            <a:xfrm flipV="1">
              <a:off x="7470" y="4427"/>
              <a:ext cx="600" cy="159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Arc 8"/>
            <p:cNvSpPr>
              <a:spLocks/>
            </p:cNvSpPr>
            <p:nvPr/>
          </p:nvSpPr>
          <p:spPr bwMode="auto">
            <a:xfrm flipH="1" flipV="1">
              <a:off x="6870" y="4427"/>
              <a:ext cx="600" cy="159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20" name="Straight Connector 19"/>
          <p:cNvCxnSpPr/>
          <p:nvPr/>
        </p:nvCxnSpPr>
        <p:spPr>
          <a:xfrm>
            <a:off x="2133600" y="2895600"/>
            <a:ext cx="0" cy="1752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419600" y="3048000"/>
            <a:ext cx="0" cy="1752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162800" y="2819400"/>
            <a:ext cx="0" cy="1752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1000" y="5638800"/>
            <a:ext cx="2667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Function: the vertical line only crosses one point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3276600" y="5638800"/>
            <a:ext cx="24384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Function: the vertical line only crosses one point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6172200" y="5638800"/>
            <a:ext cx="28194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 a function: the vertical line crosses more than one point</a:t>
            </a:r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quadratic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function that when the input and output are graphed, the input/output pairs form a U-shape called a parabola</a:t>
            </a:r>
          </a:p>
          <a:p>
            <a:endParaRPr lang="en-US" dirty="0" smtClean="0"/>
          </a:p>
          <a:p>
            <a:r>
              <a:rPr lang="en-US" dirty="0" smtClean="0"/>
              <a:t>Typically written in the form y=ax</a:t>
            </a:r>
            <a:r>
              <a:rPr lang="en-US" baseline="30000" dirty="0" smtClean="0"/>
              <a:t>2</a:t>
            </a:r>
            <a:r>
              <a:rPr lang="en-US" dirty="0" smtClean="0"/>
              <a:t>+bx+c</a:t>
            </a:r>
          </a:p>
          <a:p>
            <a:pPr lvl="1"/>
            <a:r>
              <a:rPr lang="en-US" sz="1800" dirty="0" smtClean="0"/>
              <a:t>a, b, and c are real number and </a:t>
            </a:r>
          </a:p>
          <a:p>
            <a:pPr lvl="1"/>
            <a:r>
              <a:rPr lang="en-US" sz="1800" dirty="0" smtClean="0"/>
              <a:t>a does not equal 0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2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3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705600" y="3886200"/>
          <a:ext cx="2164875" cy="2190750"/>
        </p:xfrm>
        <a:graphic>
          <a:graphicData uri="http://schemas.openxmlformats.org/presentationml/2006/ole">
            <p:oleObj spid="_x0000_s1027" name="Worksheet" r:id="rId4" imgW="4533710" imgH="4581716" progId="Excel.Sheet.12">
              <p:embed/>
            </p:oleObj>
          </a:graphicData>
        </a:graphic>
      </p:graphicFrame>
      <p:grpSp>
        <p:nvGrpSpPr>
          <p:cNvPr id="13" name="Group 6"/>
          <p:cNvGrpSpPr>
            <a:grpSpLocks/>
          </p:cNvGrpSpPr>
          <p:nvPr/>
        </p:nvGrpSpPr>
        <p:grpSpPr bwMode="auto">
          <a:xfrm>
            <a:off x="7086600" y="4191000"/>
            <a:ext cx="838200" cy="1066800"/>
            <a:chOff x="6870" y="4427"/>
            <a:chExt cx="1200" cy="1590"/>
          </a:xfrm>
        </p:grpSpPr>
        <p:sp>
          <p:nvSpPr>
            <p:cNvPr id="14" name="Arc 7"/>
            <p:cNvSpPr>
              <a:spLocks/>
            </p:cNvSpPr>
            <p:nvPr/>
          </p:nvSpPr>
          <p:spPr bwMode="auto">
            <a:xfrm flipV="1">
              <a:off x="7470" y="4427"/>
              <a:ext cx="600" cy="159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Arc 8"/>
            <p:cNvSpPr>
              <a:spLocks/>
            </p:cNvSpPr>
            <p:nvPr/>
          </p:nvSpPr>
          <p:spPr bwMode="auto">
            <a:xfrm flipH="1" flipV="1">
              <a:off x="6870" y="4427"/>
              <a:ext cx="600" cy="159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505200" y="49530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point is called the vertex</a:t>
            </a:r>
            <a:endParaRPr lang="en-US" dirty="0"/>
          </a:p>
        </p:txBody>
      </p:sp>
      <p:cxnSp>
        <p:nvCxnSpPr>
          <p:cNvPr id="20" name="Straight Arrow Connector 19"/>
          <p:cNvCxnSpPr>
            <a:endCxn id="16" idx="0"/>
          </p:cNvCxnSpPr>
          <p:nvPr/>
        </p:nvCxnSpPr>
        <p:spPr>
          <a:xfrm flipV="1">
            <a:off x="5791200" y="5257800"/>
            <a:ext cx="1714500" cy="76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function quadratic?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methods to verify whether or not a function is quadratic; however, the remaining slides will only focus on ONE method…..graphing</a:t>
            </a:r>
          </a:p>
          <a:p>
            <a:pPr lvl="1"/>
            <a:r>
              <a:rPr lang="en-US" dirty="0" smtClean="0"/>
              <a:t>Specifically, we will discuss graphing by hand and using a graphing calculator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Remember, this is NOT THE ONLY WAY!  For information on the other methods, please see a mathematics education professional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Is the function quadratic: Graph it by hand 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8600" y="2286000"/>
            <a:ext cx="4040188" cy="659352"/>
          </a:xfrm>
        </p:spPr>
        <p:txBody>
          <a:bodyPr/>
          <a:lstStyle/>
          <a:p>
            <a:pPr algn="ctr"/>
            <a:r>
              <a:rPr lang="en-US" sz="1600" dirty="0" smtClean="0"/>
              <a:t>Step 1: Create a table with input and solve to find output values?</a:t>
            </a:r>
            <a:endParaRPr lang="en-US" sz="1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572000" y="2209800"/>
            <a:ext cx="4041775" cy="654843"/>
          </a:xfrm>
        </p:spPr>
        <p:txBody>
          <a:bodyPr>
            <a:normAutofit/>
          </a:bodyPr>
          <a:lstStyle/>
          <a:p>
            <a:pPr algn="ctr"/>
            <a:r>
              <a:rPr lang="en-US" sz="1600" dirty="0" smtClean="0"/>
              <a:t>Step 2: graph the coordinates</a:t>
            </a:r>
            <a:endParaRPr lang="en-US" sz="16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09600" y="3048000"/>
          <a:ext cx="3124200" cy="1735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981200"/>
              </a:tblGrid>
              <a:tr h="218209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Input (x-</a:t>
                      </a:r>
                      <a:r>
                        <a:rPr lang="en-US" sz="1200" b="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coord</a:t>
                      </a:r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Output (y-</a:t>
                      </a:r>
                      <a:r>
                        <a:rPr lang="en-US" sz="1200" b="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coord</a:t>
                      </a:r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820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(2)</a:t>
                      </a:r>
                      <a:r>
                        <a:rPr lang="en-US" sz="1200" baseline="300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en-US" sz="12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4</a:t>
                      </a:r>
                      <a:endParaRPr lang="en-US" sz="1200" baseline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820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(1)</a:t>
                      </a:r>
                      <a:r>
                        <a:rPr lang="en-US" sz="1200" baseline="300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en-US" sz="12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1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820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(0)</a:t>
                      </a:r>
                      <a:r>
                        <a:rPr lang="en-US" sz="1200" baseline="300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en-US" sz="12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(-1)</a:t>
                      </a:r>
                      <a:r>
                        <a:rPr lang="en-US" sz="1200" baseline="300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=</a:t>
                      </a:r>
                      <a:r>
                        <a:rPr lang="en-US" sz="12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368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(-2)</a:t>
                      </a:r>
                      <a:r>
                        <a:rPr lang="en-US" sz="1200" baseline="300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en-US" sz="12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 4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Footer Placeholder 3"/>
          <p:cNvSpPr>
            <a:spLocks noGrp="1"/>
          </p:cNvSpPr>
          <p:nvPr/>
        </p:nvSpPr>
        <p:spPr>
          <a:xfrm>
            <a:off x="457200" y="6492875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2052" name="AutoShape 4" descr="http://itools.subhashbose.com/grapher/graph.php?nop&amp;x%5b%5d=1&amp;y%5b%5d=-7&amp;x%5b%5d=3&amp;y%5b%5d=-21&amp;x%5b%5d=7&amp;y%5b%5d=-49&amp;x%5b%5d=10&amp;y%5b%5d=-70&amp;x%5b%5d=20&amp;y%5b%5d=-140&amp;w=500&amp;h=400&amp;dtsz=Auto&amp;title=&amp;shax=on&amp;xlbl=&amp;axx=on&amp;aspx=Auto&amp;ylbl=&amp;axy=on&amp;aspy=Auto&amp;CMSSESSID022ca5fe=ab227eab61a26b105d772895b6a9a6a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38200" y="51816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Answer: Yes, the graphed coordinates form a U-shape with a vertex at (-1,1)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2971800" y="1600200"/>
            <a:ext cx="1482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f(x) = 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 </a:t>
            </a:r>
            <a:endParaRPr lang="en-US" sz="2800" dirty="0"/>
          </a:p>
        </p:txBody>
      </p:sp>
      <p:pic>
        <p:nvPicPr>
          <p:cNvPr id="14" name="Picture 13" descr="quadratic examp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3048000"/>
            <a:ext cx="2870729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Is the function quadratic: Graphing calculators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most classrooms, students may not graphs quadratic functions by hand (especially in high school).  Therefore, it may be beneficial to create a </a:t>
            </a:r>
            <a:r>
              <a:rPr lang="en-US" dirty="0" smtClean="0"/>
              <a:t>task-analysis </a:t>
            </a:r>
            <a:r>
              <a:rPr lang="en-US" dirty="0" smtClean="0"/>
              <a:t>for entering these equations.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May also want to consider color-coding buttons and terms in the equation to assist student with limited numeracy skills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EA3B4BEBF43C4E9307A9D9FFBE64DB" ma:contentTypeVersion="0" ma:contentTypeDescription="Create a new document." ma:contentTypeScope="" ma:versionID="a61b928dcf51223c359341f5cb5ab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3986A2-078B-4A6C-AB52-60AA07E448B4}"/>
</file>

<file path=customXml/itemProps2.xml><?xml version="1.0" encoding="utf-8"?>
<ds:datastoreItem xmlns:ds="http://schemas.openxmlformats.org/officeDocument/2006/customXml" ds:itemID="{ACF4FDE6-C60C-46B7-A6C0-EC5341EF4C20}"/>
</file>

<file path=customXml/itemProps3.xml><?xml version="1.0" encoding="utf-8"?>
<ds:datastoreItem xmlns:ds="http://schemas.openxmlformats.org/officeDocument/2006/customXml" ds:itemID="{A3B8199D-1050-4A55-BF4B-5F2FD552188E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463</TotalTime>
  <Words>1387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Flow</vt:lpstr>
      <vt:lpstr>Worksheet</vt:lpstr>
      <vt:lpstr>Quadratic Functions</vt:lpstr>
      <vt:lpstr>What is a function?</vt:lpstr>
      <vt:lpstr>What is a function?</vt:lpstr>
      <vt:lpstr>What is a function?</vt:lpstr>
      <vt:lpstr>What is a function?</vt:lpstr>
      <vt:lpstr>What is a quadratic function?</vt:lpstr>
      <vt:lpstr>Is the function quadratic?</vt:lpstr>
      <vt:lpstr>Is the function quadratic: Graph it by hand </vt:lpstr>
      <vt:lpstr>Is the function quadratic: Graphing calculators</vt:lpstr>
      <vt:lpstr>Ideas for application</vt:lpstr>
      <vt:lpstr>Making connections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Functions</dc:title>
  <dc:creator>bsmit224</dc:creator>
  <cp:lastModifiedBy>Angel</cp:lastModifiedBy>
  <cp:revision>29</cp:revision>
  <dcterms:created xsi:type="dcterms:W3CDTF">2012-05-17T14:45:43Z</dcterms:created>
  <dcterms:modified xsi:type="dcterms:W3CDTF">2013-05-15T19:16:00Z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0x01010026EA3B4BEBF43C4E9307A9D9FFBE64DB</vt:lpwstr>
  </property>
</Properties>
</file>