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handoutMasterIdLst>
    <p:handoutMasterId r:id="rId12"/>
  </p:handoutMasterIdLst>
  <p:sldIdLst>
    <p:sldId id="256" r:id="rId5"/>
    <p:sldId id="257" r:id="rId6"/>
    <p:sldId id="258" r:id="rId7"/>
    <p:sldId id="259" r:id="rId8"/>
    <p:sldId id="261" r:id="rId9"/>
    <p:sldId id="260" r:id="rId10"/>
    <p:sldId id="262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90" y="-3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E037F7-F046-464D-AAFC-5769B0C9EC8E}" type="datetimeFigureOut">
              <a:rPr lang="en-US" smtClean="0"/>
              <a:pPr/>
              <a:t>11/19/2013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165832-BC79-41B2-AA0B-666A5D7A87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824558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3528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 b="0" i="0">
                <a:solidFill>
                  <a:schemeClr val="tx1">
                    <a:lumMod val="50000"/>
                    <a:lumOff val="50000"/>
                  </a:schemeClr>
                </a:solidFill>
                <a:latin typeface="Myriad Pro"/>
                <a:cs typeface="Myriad Pro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457200" y="2057400"/>
            <a:ext cx="8229600" cy="1143000"/>
          </a:xfrm>
        </p:spPr>
        <p:txBody>
          <a:bodyPr>
            <a:normAutofit/>
          </a:bodyPr>
          <a:lstStyle>
            <a:lvl1pPr>
              <a:defRPr sz="3800" b="1" i="0">
                <a:solidFill>
                  <a:srgbClr val="1B77BC"/>
                </a:solidFill>
                <a:latin typeface="Myriad Pro"/>
                <a:cs typeface="Myriad Pro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3CC5C2E-F870-49DB-86DA-455E301B7483}" type="datetimeFigureOut">
              <a:rPr lang="en-US" smtClean="0"/>
              <a:pPr/>
              <a:t>11/19/2013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533E97-8C49-421C-BBA6-3A55689E3F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3CC5C2E-F870-49DB-86DA-455E301B7483}" type="datetimeFigureOut">
              <a:rPr lang="en-US" smtClean="0"/>
              <a:pPr/>
              <a:t>11/19/2013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533E97-8C49-421C-BBA6-3A55689E3F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3600" b="1" i="0">
                <a:solidFill>
                  <a:srgbClr val="1B77BC"/>
                </a:solidFill>
                <a:latin typeface="Myriad Pro"/>
                <a:cs typeface="Myriad Pro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="0" i="0">
                <a:latin typeface="Myriad Pro"/>
                <a:cs typeface="Myriad Pro"/>
              </a:defRPr>
            </a:lvl1pPr>
            <a:lvl2pPr>
              <a:defRPr b="0" i="0">
                <a:latin typeface="Myriad Pro"/>
                <a:cs typeface="Myriad Pro"/>
              </a:defRPr>
            </a:lvl2pPr>
            <a:lvl3pPr>
              <a:defRPr b="0" i="0">
                <a:latin typeface="Myriad Pro"/>
                <a:cs typeface="Myriad Pro"/>
              </a:defRPr>
            </a:lvl3pPr>
            <a:lvl4pPr>
              <a:defRPr b="0" i="0">
                <a:latin typeface="Myriad Pro"/>
                <a:cs typeface="Myriad Pro"/>
              </a:defRPr>
            </a:lvl4pPr>
            <a:lvl5pPr>
              <a:defRPr b="0" i="0">
                <a:latin typeface="Myriad Pro"/>
                <a:cs typeface="Myriad Pro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3CC5C2E-F870-49DB-86DA-455E301B7483}" type="datetimeFigureOut">
              <a:rPr lang="en-US" smtClean="0"/>
              <a:pPr/>
              <a:t>11/19/2013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533E97-8C49-421C-BBA6-3A55689E3F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3CC5C2E-F870-49DB-86DA-455E301B7483}" type="datetimeFigureOut">
              <a:rPr lang="en-US" smtClean="0"/>
              <a:pPr/>
              <a:t>11/19/2013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533E97-8C49-421C-BBA6-3A55689E3F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3CC5C2E-F870-49DB-86DA-455E301B7483}" type="datetimeFigureOut">
              <a:rPr lang="en-US" smtClean="0"/>
              <a:pPr/>
              <a:t>11/19/2013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533E97-8C49-421C-BBA6-3A55689E3F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3CC5C2E-F870-49DB-86DA-455E301B7483}" type="datetimeFigureOut">
              <a:rPr lang="en-US" smtClean="0"/>
              <a:pPr/>
              <a:t>11/19/2013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533E97-8C49-421C-BBA6-3A55689E3F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3CC5C2E-F870-49DB-86DA-455E301B7483}" type="datetimeFigureOut">
              <a:rPr lang="en-US" smtClean="0"/>
              <a:pPr/>
              <a:t>11/19/2013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533E97-8C49-421C-BBA6-3A55689E3F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3CC5C2E-F870-49DB-86DA-455E301B7483}" type="datetimeFigureOut">
              <a:rPr lang="en-US" smtClean="0"/>
              <a:pPr/>
              <a:t>11/19/2013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533E97-8C49-421C-BBA6-3A55689E3F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3CC5C2E-F870-49DB-86DA-455E301B7483}" type="datetimeFigureOut">
              <a:rPr lang="en-US" smtClean="0"/>
              <a:pPr/>
              <a:t>11/19/2013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533E97-8C49-421C-BBA6-3A55689E3F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A3CC5C2E-F870-49DB-86DA-455E301B7483}" type="datetimeFigureOut">
              <a:rPr lang="en-US" smtClean="0"/>
              <a:pPr/>
              <a:t>11/19/2013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CD533E97-8C49-421C-BBA6-3A55689E3FB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ヒラギノ角ゴ Pro W3" charset="-128"/>
          <a:cs typeface="+mj-cs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ヒラギノ角ゴ Pro W3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ヒラギノ角ゴ Pro W3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ヒラギノ角ゴ Pro W3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ヒラギノ角ゴ Pro W3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ヒラギノ角ゴ Pro W3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ヒラギノ角ゴ Pro W3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ヒラギノ角ゴ Pro W3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ヒラギノ角ゴ Pro W3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ヒラギノ角ゴ Pro W3" charset="-128"/>
          <a:cs typeface="+mn-cs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ヒラギノ角ゴ Pro W3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ヒラギノ角ゴ Pro W3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ヒラギノ角ゴ Pro W3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ヒラギノ角ゴ Pro W3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od51008.outlook.com/owa/redir.aspx?C=pWJFQfamcE2rfkxN-7bNqCRXPMJ3Rs4IW9IhtdmsdORJzZBZy68ZkpYWkLea5Srq6WfVuqUbZWU.&amp;URL=mailto:Susan.Weigert@Ed.gov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od51008.outlook.com/owa/redir.aspx?C=pWJFQfamcE2rfkxN-7bNqCRXPMJ3Rs4IW9IhtdmsdORJzZBZy68ZkpYWkLea5Srq6WfVuqUbZWU.&amp;URL=mailto:Susan.Weigert@Ed.gov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od51008.outlook.com/owa/redir.aspx?C=pWJFQfamcE2rfkxN-7bNqCRXPMJ3Rs4IW9IhtdmsdORJzZBZy68ZkpYWkLea5Srq6WfVuqUbZWU.&amp;URL=mailto:Susan.Weigert@Ed.gov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od51008.outlook.com/owa/redir.aspx?C=pWJFQfamcE2rfkxN-7bNqCRXPMJ3Rs4IW9IhtdmsdORJzZBZy68ZkpYWkLea5Srq6WfVuqUbZWU.&amp;URL=mailto:Susan.Weigert@Ed.gov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od51008.outlook.com/owa/redir.aspx?C=pWJFQfamcE2rfkxN-7bNqCRXPMJ3Rs4IW9IhtdmsdORJzZBZy68ZkpYWkLea5Srq6WfVuqUbZWU.&amp;URL=mailto:Susan.Weigert@Ed.gov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pod51008.outlook.com/owa/redir.aspx?C=pWJFQfamcE2rfkxN-7bNqCRXPMJ3Rs4IW9IhtdmsdORJzZBZy68ZkpYWkLea5Srq6WfVuqUbZWU.&amp;URL=mailto:Susan.Weigert@Ed.gov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the area of a sector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sector?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200" dirty="0" smtClean="0"/>
              <a:t>A sector is the region of a circle bound by two radii and their intercepted arc. In other words, a sector is a slice of a circle that includes the center.</a:t>
            </a:r>
          </a:p>
          <a:p>
            <a:pPr lvl="1"/>
            <a:r>
              <a:rPr lang="en-US" sz="2200" dirty="0" smtClean="0"/>
              <a:t>In the picture, the sector ACB is bound by the radii AC and BC.  It is also bound by AB</a:t>
            </a:r>
            <a:endParaRPr lang="en-US" sz="2200" dirty="0"/>
          </a:p>
        </p:txBody>
      </p:sp>
      <p:sp>
        <p:nvSpPr>
          <p:cNvPr id="1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0" y="6356350"/>
            <a:ext cx="7010400" cy="365125"/>
          </a:xfrm>
        </p:spPr>
        <p:txBody>
          <a:bodyPr/>
          <a:lstStyle/>
          <a:p>
            <a:r>
              <a:rPr lang="en-US" sz="800" dirty="0" smtClean="0"/>
              <a:t>The contents of this content module were developed by special educator Bethany Smith, PhD  and validated by content expert Drew Polly, PhD at University of North Carolina at Charlotte under a grant from the Department of Education (PR/Award #: H373X100002, Project Officer, </a:t>
            </a:r>
            <a:r>
              <a:rPr lang="en-US" sz="800" u="sng" dirty="0" smtClean="0">
                <a:hlinkClick r:id="rId2" action="ppaction://hlinkfile"/>
              </a:rPr>
              <a:t>Susan.Weigert@Ed.gov</a:t>
            </a:r>
            <a:r>
              <a:rPr lang="en-US" sz="800" dirty="0" smtClean="0"/>
              <a:t>). However, the contents do not necessarily represent the policy of the Department of Education and no assumption of endorsement by the Federal government should be made</a:t>
            </a:r>
            <a:endParaRPr lang="en-US" sz="800" dirty="0"/>
          </a:p>
        </p:txBody>
      </p:sp>
      <p:sp>
        <p:nvSpPr>
          <p:cNvPr id="8" name="Arc 7"/>
          <p:cNvSpPr/>
          <p:nvPr/>
        </p:nvSpPr>
        <p:spPr>
          <a:xfrm>
            <a:off x="4343400" y="2667000"/>
            <a:ext cx="533400" cy="228600"/>
          </a:xfrm>
          <a:prstGeom prst="arc">
            <a:avLst>
              <a:gd name="adj1" fmla="val 10712812"/>
              <a:gd name="adj2" fmla="val 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7620000" y="2743200"/>
            <a:ext cx="381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1295400" y="3048000"/>
            <a:ext cx="381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Explosion 2 11"/>
          <p:cNvSpPr/>
          <p:nvPr/>
        </p:nvSpPr>
        <p:spPr>
          <a:xfrm rot="442467">
            <a:off x="375269" y="3581030"/>
            <a:ext cx="6019800" cy="2680106"/>
          </a:xfrm>
          <a:prstGeom prst="irregularSeal2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1828800" y="4343400"/>
            <a:ext cx="3429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Myriad Pro"/>
              </a:rPr>
              <a:t>Helpful Hints</a:t>
            </a:r>
            <a:r>
              <a:rPr lang="en-US" sz="1400" dirty="0" smtClean="0">
                <a:latin typeface="Myriad Pro"/>
              </a:rPr>
              <a:t>:</a:t>
            </a:r>
          </a:p>
          <a:p>
            <a:r>
              <a:rPr lang="en-US" sz="1400" dirty="0" smtClean="0">
                <a:latin typeface="Myriad Pro"/>
              </a:rPr>
              <a:t>Demonstrate and have students practice writing line segments and sectors across with varying letters and using the symbols (e.g., curved lines or straight lines)</a:t>
            </a:r>
            <a:endParaRPr lang="en-US" sz="1400" dirty="0">
              <a:latin typeface="Myriad Pro"/>
            </a:endParaRPr>
          </a:p>
        </p:txBody>
      </p:sp>
      <p:grpSp>
        <p:nvGrpSpPr>
          <p:cNvPr id="23" name="Group 22"/>
          <p:cNvGrpSpPr/>
          <p:nvPr/>
        </p:nvGrpSpPr>
        <p:grpSpPr>
          <a:xfrm>
            <a:off x="6477000" y="3276600"/>
            <a:ext cx="2133600" cy="2514600"/>
            <a:chOff x="6705600" y="3581400"/>
            <a:chExt cx="2133600" cy="2514600"/>
          </a:xfrm>
        </p:grpSpPr>
        <p:sp>
          <p:nvSpPr>
            <p:cNvPr id="15" name="Oval 14"/>
            <p:cNvSpPr/>
            <p:nvPr/>
          </p:nvSpPr>
          <p:spPr>
            <a:xfrm>
              <a:off x="6705600" y="4038600"/>
              <a:ext cx="2057400" cy="2057400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7" name="Straight Connector 16"/>
            <p:cNvCxnSpPr>
              <a:stCxn id="15" idx="0"/>
            </p:cNvCxnSpPr>
            <p:nvPr/>
          </p:nvCxnSpPr>
          <p:spPr>
            <a:xfrm>
              <a:off x="7734300" y="4038600"/>
              <a:ext cx="38100" cy="1066800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>
              <a:endCxn id="15" idx="7"/>
            </p:cNvCxnSpPr>
            <p:nvPr/>
          </p:nvCxnSpPr>
          <p:spPr>
            <a:xfrm flipV="1">
              <a:off x="7772400" y="4339899"/>
              <a:ext cx="689301" cy="765502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0" name="TextBox 19"/>
            <p:cNvSpPr txBox="1"/>
            <p:nvPr/>
          </p:nvSpPr>
          <p:spPr>
            <a:xfrm>
              <a:off x="7620000" y="3581400"/>
              <a:ext cx="304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A</a:t>
              </a:r>
              <a:endParaRPr lang="en-US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7467600" y="5105400"/>
              <a:ext cx="304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C</a:t>
              </a:r>
              <a:endParaRPr lang="en-US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8534400" y="3962400"/>
              <a:ext cx="304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B</a:t>
              </a:r>
              <a:endParaRPr 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Formula for area of a sector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/>
          <a:lstStyle/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u="sng" dirty="0" smtClean="0"/>
          </a:p>
          <a:p>
            <a:pPr algn="ctr">
              <a:buNone/>
            </a:pPr>
            <a:r>
              <a:rPr lang="en-US" u="sng" dirty="0" err="1" smtClean="0"/>
              <a:t>mAB</a:t>
            </a:r>
            <a:endParaRPr lang="en-US" u="sng" dirty="0" smtClean="0"/>
          </a:p>
          <a:p>
            <a:pPr algn="ctr">
              <a:buNone/>
            </a:pPr>
            <a:r>
              <a:rPr lang="en-US" dirty="0" smtClean="0"/>
              <a:t>A=	       360</a:t>
            </a:r>
            <a:r>
              <a:rPr lang="en-US" baseline="30000" dirty="0" smtClean="0"/>
              <a:t>o	x</a:t>
            </a:r>
            <a:r>
              <a:rPr lang="en-US" dirty="0" smtClean="0"/>
              <a:t>   </a:t>
            </a:r>
            <a:r>
              <a:rPr lang="el-GR" dirty="0" smtClean="0">
                <a:latin typeface="Arial"/>
                <a:cs typeface="Arial"/>
              </a:rPr>
              <a:t>π</a:t>
            </a:r>
            <a:r>
              <a:rPr lang="en-US" dirty="0" smtClean="0"/>
              <a:t>r</a:t>
            </a:r>
            <a:r>
              <a:rPr lang="en-US" baseline="30000" dirty="0" smtClean="0"/>
              <a:t>2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17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0" y="6356350"/>
            <a:ext cx="7086600" cy="365125"/>
          </a:xfrm>
        </p:spPr>
        <p:txBody>
          <a:bodyPr/>
          <a:lstStyle/>
          <a:p>
            <a:r>
              <a:rPr lang="en-US" sz="800" dirty="0" smtClean="0">
                <a:latin typeface="Myriad Pro"/>
              </a:rPr>
              <a:t>The contents of this content module were developed by special educator Bethany Smith, PhD  and validated by content expert Drew Polly, PhD at University of North Carolina at Charlotte under a grant from the Department of Education (PR/Award #: H373X100002, Project Officer, </a:t>
            </a:r>
            <a:r>
              <a:rPr lang="en-US" sz="800" u="sng" dirty="0" smtClean="0">
                <a:latin typeface="Myriad Pro"/>
                <a:hlinkClick r:id="rId2" action="ppaction://hlinkfile"/>
              </a:rPr>
              <a:t>Susan.Weigert@Ed.gov</a:t>
            </a:r>
            <a:r>
              <a:rPr lang="en-US" sz="800" dirty="0" smtClean="0">
                <a:latin typeface="Myriad Pro"/>
              </a:rPr>
              <a:t>). However, the contents do not necessarily represent the policy of the Department of Education and no assumption of endorsement by the Federal government should be made</a:t>
            </a:r>
            <a:endParaRPr lang="en-US" sz="800" dirty="0">
              <a:latin typeface="Myriad Pro"/>
            </a:endParaRPr>
          </a:p>
        </p:txBody>
      </p:sp>
      <p:sp>
        <p:nvSpPr>
          <p:cNvPr id="5" name="Arc 4"/>
          <p:cNvSpPr/>
          <p:nvPr/>
        </p:nvSpPr>
        <p:spPr>
          <a:xfrm>
            <a:off x="4495800" y="2514600"/>
            <a:ext cx="457200" cy="381000"/>
          </a:xfrm>
          <a:prstGeom prst="arc">
            <a:avLst>
              <a:gd name="adj1" fmla="val 10769849"/>
              <a:gd name="adj2" fmla="val 21550302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atin typeface="Myriad Pro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34000" y="1905000"/>
            <a:ext cx="13716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>
                <a:latin typeface="Myriad Pro"/>
              </a:rPr>
              <a:t>The degree for AB</a:t>
            </a:r>
            <a:endParaRPr lang="en-US" sz="1050" dirty="0">
              <a:latin typeface="Myriad Pro"/>
            </a:endParaRPr>
          </a:p>
        </p:txBody>
      </p:sp>
      <p:sp>
        <p:nvSpPr>
          <p:cNvPr id="9" name="Arc 8"/>
          <p:cNvSpPr/>
          <p:nvPr/>
        </p:nvSpPr>
        <p:spPr>
          <a:xfrm>
            <a:off x="6248400" y="1905000"/>
            <a:ext cx="228600" cy="76200"/>
          </a:xfrm>
          <a:prstGeom prst="arc">
            <a:avLst>
              <a:gd name="adj1" fmla="val 10769849"/>
              <a:gd name="adj2" fmla="val 21550302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atin typeface="Myriad Pro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flipH="1">
            <a:off x="5029200" y="2133600"/>
            <a:ext cx="304800" cy="4572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267200" y="4114800"/>
            <a:ext cx="990600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>
                <a:latin typeface="Myriad Pro"/>
              </a:rPr>
              <a:t>Total number of degrees in a circle</a:t>
            </a:r>
            <a:endParaRPr lang="en-US" sz="1050" dirty="0">
              <a:latin typeface="Myriad Pro"/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 rot="16200000" flipV="1">
            <a:off x="4457700" y="3924300"/>
            <a:ext cx="304800" cy="762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5638800" y="2438400"/>
            <a:ext cx="1600200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>
                <a:latin typeface="Myriad Pro"/>
              </a:rPr>
              <a:t>Pi which is a constant and equals approximately 3.14</a:t>
            </a:r>
            <a:endParaRPr lang="en-US" sz="1050" dirty="0">
              <a:latin typeface="Myriad Pro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400800" y="3810000"/>
            <a:ext cx="24384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>
                <a:latin typeface="Myriad Pro"/>
              </a:rPr>
              <a:t>The length of either AC or BC</a:t>
            </a:r>
            <a:endParaRPr lang="en-US" sz="1050" dirty="0">
              <a:latin typeface="Myriad Pro"/>
            </a:endParaRPr>
          </a:p>
        </p:txBody>
      </p:sp>
      <p:cxnSp>
        <p:nvCxnSpPr>
          <p:cNvPr id="18" name="Straight Arrow Connector 17"/>
          <p:cNvCxnSpPr/>
          <p:nvPr/>
        </p:nvCxnSpPr>
        <p:spPr>
          <a:xfrm rot="5400000">
            <a:off x="5791200" y="3200400"/>
            <a:ext cx="4572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rot="5400000" flipH="1" flipV="1">
            <a:off x="7810500" y="3771900"/>
            <a:ext cx="0" cy="228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5400000" flipH="1" flipV="1">
            <a:off x="8115300" y="3771900"/>
            <a:ext cx="0" cy="228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16" idx="1"/>
          </p:cNvCxnSpPr>
          <p:nvPr/>
        </p:nvCxnSpPr>
        <p:spPr>
          <a:xfrm rot="10800000">
            <a:off x="6248400" y="3733800"/>
            <a:ext cx="152400" cy="20315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" name="Group 18"/>
          <p:cNvGrpSpPr/>
          <p:nvPr/>
        </p:nvGrpSpPr>
        <p:grpSpPr>
          <a:xfrm>
            <a:off x="152400" y="3352800"/>
            <a:ext cx="2133600" cy="2514600"/>
            <a:chOff x="6705600" y="3581400"/>
            <a:chExt cx="2133600" cy="2514600"/>
          </a:xfrm>
        </p:grpSpPr>
        <p:sp>
          <p:nvSpPr>
            <p:cNvPr id="22" name="Oval 21"/>
            <p:cNvSpPr/>
            <p:nvPr/>
          </p:nvSpPr>
          <p:spPr>
            <a:xfrm>
              <a:off x="6705600" y="4038600"/>
              <a:ext cx="2057400" cy="2057400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latin typeface="Myriad Pro"/>
              </a:endParaRPr>
            </a:p>
          </p:txBody>
        </p:sp>
        <p:cxnSp>
          <p:nvCxnSpPr>
            <p:cNvPr id="24" name="Straight Connector 23"/>
            <p:cNvCxnSpPr>
              <a:stCxn id="22" idx="0"/>
            </p:cNvCxnSpPr>
            <p:nvPr/>
          </p:nvCxnSpPr>
          <p:spPr>
            <a:xfrm>
              <a:off x="7734300" y="4038600"/>
              <a:ext cx="38100" cy="1066800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>
              <a:endCxn id="22" idx="7"/>
            </p:cNvCxnSpPr>
            <p:nvPr/>
          </p:nvCxnSpPr>
          <p:spPr>
            <a:xfrm flipV="1">
              <a:off x="7772400" y="4339899"/>
              <a:ext cx="689301" cy="765502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6" name="TextBox 25"/>
            <p:cNvSpPr txBox="1"/>
            <p:nvPr/>
          </p:nvSpPr>
          <p:spPr>
            <a:xfrm>
              <a:off x="7620000" y="3581400"/>
              <a:ext cx="304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Myriad Pro"/>
                </a:rPr>
                <a:t>A</a:t>
              </a:r>
              <a:endParaRPr lang="en-US" dirty="0">
                <a:latin typeface="Myriad Pro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7467600" y="5105400"/>
              <a:ext cx="304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Myriad Pro"/>
                </a:rPr>
                <a:t>C</a:t>
              </a:r>
              <a:endParaRPr lang="en-US" dirty="0">
                <a:latin typeface="Myriad Pro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8534400" y="3962400"/>
              <a:ext cx="304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Myriad Pro"/>
                </a:rPr>
                <a:t>B</a:t>
              </a:r>
              <a:endParaRPr lang="en-US" dirty="0">
                <a:latin typeface="Myriad Pro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see an example</a:t>
            </a:r>
            <a:endParaRPr lang="en-US" dirty="0"/>
          </a:p>
        </p:txBody>
      </p:sp>
      <p:sp>
        <p:nvSpPr>
          <p:cNvPr id="12" name="Content Placeholder 11"/>
          <p:cNvSpPr txBox="1">
            <a:spLocks noGrp="1"/>
          </p:cNvSpPr>
          <p:nvPr>
            <p:ph idx="1"/>
          </p:nvPr>
        </p:nvSpPr>
        <p:spPr>
          <a:xfrm>
            <a:off x="381000" y="1981200"/>
            <a:ext cx="8229600" cy="32070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2000" dirty="0" smtClean="0"/>
              <a:t>       </a:t>
            </a:r>
            <a:r>
              <a:rPr lang="en-US" sz="2000" u="sng" dirty="0" err="1" smtClean="0"/>
              <a:t>mAB</a:t>
            </a:r>
            <a:endParaRPr lang="en-US" sz="2000" u="sng" dirty="0" smtClean="0"/>
          </a:p>
          <a:p>
            <a:pPr>
              <a:buNone/>
            </a:pPr>
            <a:r>
              <a:rPr lang="en-US" sz="2000" dirty="0" smtClean="0"/>
              <a:t>A=	  360</a:t>
            </a:r>
            <a:r>
              <a:rPr lang="en-US" sz="2000" baseline="30000" dirty="0" smtClean="0"/>
              <a:t>o</a:t>
            </a:r>
            <a:r>
              <a:rPr lang="en-US" sz="2000" dirty="0" smtClean="0"/>
              <a:t>   </a:t>
            </a:r>
            <a:r>
              <a:rPr lang="en-US" sz="2000" baseline="30000" dirty="0" smtClean="0"/>
              <a:t>x</a:t>
            </a:r>
            <a:r>
              <a:rPr lang="en-US" sz="2000" dirty="0" smtClean="0"/>
              <a:t>   </a:t>
            </a:r>
            <a:r>
              <a:rPr lang="el-GR" sz="2000" dirty="0" smtClean="0">
                <a:latin typeface="Arial"/>
                <a:cs typeface="Arial"/>
              </a:rPr>
              <a:t>π</a:t>
            </a:r>
            <a:r>
              <a:rPr lang="en-US" sz="2000" dirty="0" smtClean="0"/>
              <a:t>r</a:t>
            </a:r>
            <a:r>
              <a:rPr lang="en-US" sz="2000" baseline="30000" dirty="0" smtClean="0"/>
              <a:t>2</a:t>
            </a:r>
          </a:p>
          <a:p>
            <a:pPr>
              <a:buNone/>
            </a:pPr>
            <a:endParaRPr lang="en-US" sz="2000" baseline="30000" dirty="0" smtClean="0"/>
          </a:p>
          <a:p>
            <a:pPr>
              <a:buNone/>
            </a:pPr>
            <a:endParaRPr lang="en-US" sz="2000" baseline="30000" dirty="0" smtClean="0"/>
          </a:p>
          <a:p>
            <a:pPr>
              <a:buNone/>
            </a:pPr>
            <a:r>
              <a:rPr lang="en-US" sz="1800" dirty="0" smtClean="0"/>
              <a:t>If Sector ACB intercepts an arc whose measure is 80</a:t>
            </a:r>
            <a:r>
              <a:rPr lang="en-US" sz="1800" baseline="30000" dirty="0" smtClean="0"/>
              <a:t>o</a:t>
            </a:r>
          </a:p>
          <a:p>
            <a:pPr>
              <a:buNone/>
            </a:pPr>
            <a:r>
              <a:rPr lang="en-US" sz="2000" dirty="0" smtClean="0"/>
              <a:t>		               </a:t>
            </a:r>
            <a:r>
              <a:rPr lang="en-US" sz="2000" u="sng" dirty="0" smtClean="0"/>
              <a:t>80</a:t>
            </a:r>
          </a:p>
          <a:p>
            <a:pPr>
              <a:buNone/>
            </a:pPr>
            <a:r>
              <a:rPr lang="en-US" sz="2000" dirty="0" smtClean="0"/>
              <a:t>Step 1:   A=	360	x	</a:t>
            </a:r>
            <a:r>
              <a:rPr lang="el-GR" sz="2000" dirty="0" smtClean="0">
                <a:latin typeface="Arial"/>
                <a:cs typeface="Arial"/>
              </a:rPr>
              <a:t>π</a:t>
            </a:r>
            <a:r>
              <a:rPr lang="en-US" sz="2000" dirty="0" smtClean="0"/>
              <a:t> (5)</a:t>
            </a:r>
            <a:r>
              <a:rPr lang="en-US" sz="2000" baseline="30000" dirty="0" smtClean="0"/>
              <a:t>2</a:t>
            </a:r>
          </a:p>
          <a:p>
            <a:pPr>
              <a:buNone/>
            </a:pPr>
            <a:r>
              <a:rPr lang="en-US" sz="2000" baseline="30000" dirty="0" smtClean="0"/>
              <a:t>(plug in all the numbers from the picture)</a:t>
            </a:r>
          </a:p>
          <a:p>
            <a:pPr>
              <a:buNone/>
            </a:pPr>
            <a:endParaRPr lang="en-US" sz="2000" dirty="0" smtClean="0"/>
          </a:p>
          <a:p>
            <a:endParaRPr lang="en-US" sz="1200" dirty="0"/>
          </a:p>
        </p:txBody>
      </p:sp>
      <p:sp>
        <p:nvSpPr>
          <p:cNvPr id="16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0" y="6356350"/>
            <a:ext cx="6781800" cy="365125"/>
          </a:xfrm>
        </p:spPr>
        <p:txBody>
          <a:bodyPr/>
          <a:lstStyle/>
          <a:p>
            <a:r>
              <a:rPr lang="en-US" sz="800" dirty="0" smtClean="0"/>
              <a:t>The contents of this content module were developed by special educator Bethany Smith, PhD  and validated by content expert Drew Polly, PhD at University of North Carolina at Charlotte under a grant from the Department of Education (PR/Award #: H373X100002, Project Officer, </a:t>
            </a:r>
            <a:r>
              <a:rPr lang="en-US" sz="800" u="sng" dirty="0" smtClean="0">
                <a:hlinkClick r:id="rId2" action="ppaction://hlinkfile"/>
              </a:rPr>
              <a:t>Susan.Weigert@Ed.gov</a:t>
            </a:r>
            <a:r>
              <a:rPr lang="en-US" sz="800" dirty="0" smtClean="0"/>
              <a:t>). However, the contents do not necessarily represent the policy of the Department of Education and no assumption of endorsement by the Federal government should be made</a:t>
            </a:r>
            <a:endParaRPr lang="en-US" sz="800" dirty="0"/>
          </a:p>
        </p:txBody>
      </p:sp>
      <p:sp>
        <p:nvSpPr>
          <p:cNvPr id="4" name="Oval 3"/>
          <p:cNvSpPr/>
          <p:nvPr/>
        </p:nvSpPr>
        <p:spPr>
          <a:xfrm>
            <a:off x="6324600" y="990600"/>
            <a:ext cx="2209800" cy="2286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>
            <a:endCxn id="4" idx="6"/>
          </p:cNvCxnSpPr>
          <p:nvPr/>
        </p:nvCxnSpPr>
        <p:spPr>
          <a:xfrm>
            <a:off x="7467600" y="2133600"/>
            <a:ext cx="1066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endCxn id="4" idx="7"/>
          </p:cNvCxnSpPr>
          <p:nvPr/>
        </p:nvCxnSpPr>
        <p:spPr>
          <a:xfrm rot="5400000" flipH="1" flipV="1">
            <a:off x="7435080" y="1357898"/>
            <a:ext cx="808223" cy="74318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8229600" y="1066800"/>
            <a:ext cx="228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Myriad Pro"/>
              </a:rPr>
              <a:t>A</a:t>
            </a:r>
            <a:endParaRPr lang="en-US" sz="1400" dirty="0">
              <a:latin typeface="Myriad Pro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610600" y="1981200"/>
            <a:ext cx="228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Myriad Pro"/>
              </a:rPr>
              <a:t>B</a:t>
            </a:r>
            <a:endParaRPr lang="en-US" sz="1400" dirty="0">
              <a:latin typeface="Myriad Pro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239000" y="1981200"/>
            <a:ext cx="228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Myriad Pro"/>
              </a:rPr>
              <a:t>C</a:t>
            </a:r>
            <a:endParaRPr lang="en-US" sz="1400" dirty="0">
              <a:latin typeface="Myriad Pro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162800" y="2667000"/>
            <a:ext cx="533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latin typeface="Myriad Pro"/>
              </a:rPr>
              <a:t>5 cm</a:t>
            </a:r>
            <a:endParaRPr lang="en-US" sz="1100" dirty="0">
              <a:latin typeface="Myriad Pro"/>
            </a:endParaRPr>
          </a:p>
        </p:txBody>
      </p:sp>
      <p:sp>
        <p:nvSpPr>
          <p:cNvPr id="18" name="Explosion 2 17"/>
          <p:cNvSpPr/>
          <p:nvPr/>
        </p:nvSpPr>
        <p:spPr>
          <a:xfrm rot="302354">
            <a:off x="4414754" y="3811955"/>
            <a:ext cx="4545071" cy="2546552"/>
          </a:xfrm>
          <a:prstGeom prst="irregularSeal2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5410200" y="4648200"/>
            <a:ext cx="25146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Myriad Pro"/>
              </a:rPr>
              <a:t>Helpful Hint</a:t>
            </a:r>
            <a:r>
              <a:rPr lang="en-US" sz="1400" dirty="0" smtClean="0">
                <a:latin typeface="Myriad Pro"/>
              </a:rPr>
              <a:t>:</a:t>
            </a:r>
          </a:p>
          <a:p>
            <a:r>
              <a:rPr lang="en-US" sz="1400" dirty="0" smtClean="0">
                <a:latin typeface="Myriad Pro"/>
              </a:rPr>
              <a:t>Remember to review order of operations.  Students must square r before they multiply by </a:t>
            </a:r>
            <a:r>
              <a:rPr lang="el-GR" sz="1400" dirty="0" smtClean="0">
                <a:latin typeface="Myriad Pro"/>
                <a:cs typeface="Arial"/>
              </a:rPr>
              <a:t>π</a:t>
            </a:r>
            <a:endParaRPr lang="en-US" sz="1400" dirty="0" smtClean="0">
              <a:latin typeface="Myriad Pro"/>
            </a:endParaRPr>
          </a:p>
          <a:p>
            <a:endParaRPr lang="en-US" dirty="0">
              <a:latin typeface="Myriad Pr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400" dirty="0" smtClean="0"/>
              <a:t>                      </a:t>
            </a:r>
            <a:r>
              <a:rPr lang="en-US" sz="2400" u="sng" dirty="0" smtClean="0"/>
              <a:t>80</a:t>
            </a:r>
          </a:p>
          <a:p>
            <a:pPr>
              <a:buNone/>
            </a:pPr>
            <a:r>
              <a:rPr lang="en-US" sz="2400" dirty="0" smtClean="0"/>
              <a:t>Step 2:  A=	360	x	</a:t>
            </a:r>
            <a:r>
              <a:rPr lang="el-GR" sz="2400" dirty="0" smtClean="0">
                <a:latin typeface="Arial"/>
                <a:cs typeface="Arial"/>
              </a:rPr>
              <a:t>π</a:t>
            </a:r>
            <a:r>
              <a:rPr lang="en-US" sz="2400" dirty="0" smtClean="0"/>
              <a:t> (25)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Step 3:  A= .22 x 78.5</a:t>
            </a:r>
          </a:p>
          <a:p>
            <a:pPr>
              <a:buNone/>
            </a:pPr>
            <a:endParaRPr lang="en-US" sz="1200" dirty="0" smtClean="0"/>
          </a:p>
          <a:p>
            <a:pPr>
              <a:buNone/>
            </a:pPr>
            <a:r>
              <a:rPr lang="en-US" sz="2400" dirty="0" smtClean="0"/>
              <a:t>Step 4:  A≈17.27cm</a:t>
            </a:r>
            <a:r>
              <a:rPr lang="en-US" sz="2400" baseline="30000" dirty="0" smtClean="0"/>
              <a:t>2</a:t>
            </a:r>
            <a:endParaRPr lang="en-US" sz="2800" baseline="30000" dirty="0"/>
          </a:p>
        </p:txBody>
      </p:sp>
      <p:sp>
        <p:nvSpPr>
          <p:cNvPr id="15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152400" y="6356350"/>
            <a:ext cx="6858000" cy="365125"/>
          </a:xfrm>
        </p:spPr>
        <p:txBody>
          <a:bodyPr/>
          <a:lstStyle/>
          <a:p>
            <a:r>
              <a:rPr lang="en-US" sz="800" dirty="0" smtClean="0"/>
              <a:t>The contents of this content module were developed by special educator Bethany Smith, PhD  and validated by content expert Drew Polly, PhD at University of North Carolina at Charlotte under a grant from the Department of Education (PR/Award #: H373X100002, Project Officer, </a:t>
            </a:r>
            <a:r>
              <a:rPr lang="en-US" sz="800" u="sng" dirty="0" smtClean="0">
                <a:hlinkClick r:id="rId2" action="ppaction://hlinkfile"/>
              </a:rPr>
              <a:t>Susan.Weigert@Ed.gov</a:t>
            </a:r>
            <a:r>
              <a:rPr lang="en-US" sz="800" dirty="0" smtClean="0"/>
              <a:t>). However, the contents do not necessarily represent the policy of the Department of Education and no assumption of endorsement by the Federal government should be made</a:t>
            </a:r>
            <a:endParaRPr lang="en-US" sz="800" dirty="0"/>
          </a:p>
        </p:txBody>
      </p:sp>
      <p:sp>
        <p:nvSpPr>
          <p:cNvPr id="4" name="TextBox 3"/>
          <p:cNvSpPr txBox="1"/>
          <p:nvPr/>
        </p:nvSpPr>
        <p:spPr>
          <a:xfrm>
            <a:off x="3429000" y="4953000"/>
            <a:ext cx="76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Myriad Pro"/>
              </a:rPr>
              <a:t>Don’t forget to label the units</a:t>
            </a:r>
            <a:endParaRPr lang="en-US" sz="1200" dirty="0">
              <a:latin typeface="Myriad Pro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rot="16200000" flipV="1">
            <a:off x="3086100" y="4610100"/>
            <a:ext cx="457200" cy="2286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4876800" y="1828800"/>
            <a:ext cx="1600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Myriad Pro"/>
              </a:rPr>
              <a:t>Square the radius</a:t>
            </a:r>
            <a:endParaRPr lang="en-US" sz="1400" dirty="0">
              <a:latin typeface="Myriad Pro"/>
            </a:endParaRPr>
          </a:p>
        </p:txBody>
      </p:sp>
      <p:cxnSp>
        <p:nvCxnSpPr>
          <p:cNvPr id="8" name="Straight Arrow Connector 7"/>
          <p:cNvCxnSpPr>
            <a:stCxn id="6" idx="1"/>
          </p:cNvCxnSpPr>
          <p:nvPr/>
        </p:nvCxnSpPr>
        <p:spPr>
          <a:xfrm rot="10800000" flipV="1">
            <a:off x="4648200" y="1982688"/>
            <a:ext cx="228600" cy="22711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209800" y="2667000"/>
            <a:ext cx="106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Myriad Pro"/>
              </a:rPr>
              <a:t>Simplify the fraction</a:t>
            </a:r>
            <a:endParaRPr lang="en-US" sz="1400" dirty="0">
              <a:latin typeface="Myriad Pro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810000" y="3124200"/>
            <a:ext cx="160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Myriad Pro"/>
              </a:rPr>
              <a:t>Multiplied radius by Pi</a:t>
            </a:r>
            <a:endParaRPr lang="en-US" sz="1400" dirty="0">
              <a:latin typeface="Myriad Pro"/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2438401" y="3200400"/>
            <a:ext cx="1" cy="15240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5400000">
            <a:off x="3581400" y="3429000"/>
            <a:ext cx="152400" cy="1524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81000" y="5105400"/>
            <a:ext cx="1752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Myriad Pro"/>
              </a:rPr>
              <a:t>Note the change in symbol to communicate an approximation</a:t>
            </a:r>
            <a:endParaRPr lang="en-US" sz="1200" dirty="0">
              <a:latin typeface="Myriad Pro"/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 rot="5400000" flipH="1" flipV="1">
            <a:off x="1447800" y="4572000"/>
            <a:ext cx="609600" cy="3048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Ideas for application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Introduce the idea of a sector of a circle using pizza or pie. Each slice represents a sector</a:t>
            </a:r>
          </a:p>
          <a:p>
            <a:r>
              <a:rPr lang="en-US" dirty="0" smtClean="0"/>
              <a:t>Construct a manipulative which allows the student to remove a sector of a circle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0" y="6356350"/>
            <a:ext cx="6934200" cy="365125"/>
          </a:xfrm>
        </p:spPr>
        <p:txBody>
          <a:bodyPr/>
          <a:lstStyle/>
          <a:p>
            <a:r>
              <a:rPr lang="en-US" sz="800" dirty="0" smtClean="0"/>
              <a:t>The contents of this content module were developed by special educator Bethany Smith, PhD  and validated by content expert Drew Polly, PhD at University of North Carolina at Charlotte under a grant from the Department of Education (PR/Award #: H373X100002, Project Officer, </a:t>
            </a:r>
            <a:r>
              <a:rPr lang="en-US" sz="800" u="sng" dirty="0" smtClean="0">
                <a:hlinkClick r:id="rId2" action="ppaction://hlinkfile"/>
              </a:rPr>
              <a:t>Susan.Weigert@Ed.gov</a:t>
            </a:r>
            <a:r>
              <a:rPr lang="en-US" sz="800" dirty="0" smtClean="0"/>
              <a:t>). However, the contents do not necessarily represent the policy of the Department of Education and no assumption of endorsement by the Federal government should be made</a:t>
            </a:r>
            <a:endParaRPr lang="en-US" sz="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Making Connections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Finding the area of a sector addresses the following High School Core Content Connectors</a:t>
            </a:r>
          </a:p>
          <a:p>
            <a:pPr lvl="1"/>
            <a:r>
              <a:rPr lang="en-US" sz="2400" dirty="0" smtClean="0"/>
              <a:t>H.NO.2a1 </a:t>
            </a:r>
            <a:r>
              <a:rPr lang="en-US" sz="2400" dirty="0" smtClean="0"/>
              <a:t>Solve </a:t>
            </a:r>
            <a:r>
              <a:rPr lang="en-US" sz="2400" dirty="0" smtClean="0"/>
              <a:t>simple equations using rational numbers with one or more variables</a:t>
            </a:r>
            <a:endParaRPr lang="en-US" sz="2400" dirty="0" smtClean="0"/>
          </a:p>
          <a:p>
            <a:pPr lvl="1"/>
            <a:r>
              <a:rPr lang="en-US" sz="2400" dirty="0" smtClean="0"/>
              <a:t>H.NO.2c1 Simplify expressions that include exponents</a:t>
            </a:r>
          </a:p>
          <a:p>
            <a:pPr lvl="1"/>
            <a:r>
              <a:rPr lang="en-US" sz="2400" dirty="0" smtClean="0"/>
              <a:t>H.ME.2b4 Apply the formula to the area of a sector</a:t>
            </a:r>
          </a:p>
          <a:p>
            <a:pPr lvl="1"/>
            <a:r>
              <a:rPr lang="en-US" sz="2400" dirty="0" smtClean="0"/>
              <a:t>H.ME.1a1 Determine the necessary unit(s) to use to solve real world problems</a:t>
            </a: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0" y="6356350"/>
            <a:ext cx="7010400" cy="365125"/>
          </a:xfrm>
        </p:spPr>
        <p:txBody>
          <a:bodyPr/>
          <a:lstStyle/>
          <a:p>
            <a:r>
              <a:rPr lang="en-US" sz="800" dirty="0" smtClean="0"/>
              <a:t>The contents of this content module were developed by special educator Bethany Smith, PhD  and validated by content expert Drew Polly, PhD at University of North Carolina at Charlotte under a grant from the Department of Education (PR/Award #: H373X100002, Project Officer, </a:t>
            </a:r>
            <a:r>
              <a:rPr lang="en-US" sz="800" u="sng" dirty="0" smtClean="0">
                <a:hlinkClick r:id="rId2" action="ppaction://hlinkfile"/>
              </a:rPr>
              <a:t>Susan.Weigert@Ed.gov</a:t>
            </a:r>
            <a:r>
              <a:rPr lang="en-US" sz="800" dirty="0" smtClean="0"/>
              <a:t>). However, the contents do not necessarily represent the policy of the Department of Education and no assumption of endorsement by the Federal government should be made</a:t>
            </a:r>
            <a:endParaRPr lang="en-US" sz="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CSC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6EA3B4BEBF43C4E9307A9D9FFBE64DB" ma:contentTypeVersion="0" ma:contentTypeDescription="Create a new document." ma:contentTypeScope="" ma:versionID="a61b928dcf51223c359341f5cb5ab50d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C3B20FC-B4F6-4684-AFA2-407B4257682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4CBF94E8-0936-4D35-87A0-11D5ABB3385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D63B1D6-7373-41B3-97B6-069C9342F931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NCSC theme</Template>
  <TotalTime>248</TotalTime>
  <Words>755</Words>
  <Application>Microsoft Office PowerPoint</Application>
  <PresentationFormat>On-screen Show (4:3)</PresentationFormat>
  <Paragraphs>64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NCSC theme</vt:lpstr>
      <vt:lpstr>Finding the area of a sector</vt:lpstr>
      <vt:lpstr>What is a sector?</vt:lpstr>
      <vt:lpstr>Formula for area of a sector</vt:lpstr>
      <vt:lpstr>Let’s see an example</vt:lpstr>
      <vt:lpstr>Example cont.</vt:lpstr>
      <vt:lpstr>Ideas for application</vt:lpstr>
      <vt:lpstr>Making Connections</vt:lpstr>
    </vt:vector>
  </TitlesOfParts>
  <Company>UNC Charlotte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Finding the area of a sector</dc:title>
  <dc:creator>bsmit224</dc:creator>
  <cp:lastModifiedBy>edCount</cp:lastModifiedBy>
  <cp:revision>40</cp:revision>
  <dcterms:created xsi:type="dcterms:W3CDTF">2011-09-14T16:11:17Z</dcterms:created>
  <dcterms:modified xsi:type="dcterms:W3CDTF">2013-11-19T19:11:15Z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0x01010026EA3B4BEBF43C4E9307A9D9FFBE64DB</vt:lpwstr>
  </property>
</Properties>
</file>