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256" r:id="rId5"/>
    <p:sldId id="285" r:id="rId6"/>
    <p:sldId id="286" r:id="rId7"/>
    <p:sldId id="262" r:id="rId8"/>
    <p:sldId id="265" r:id="rId9"/>
    <p:sldId id="261" r:id="rId10"/>
    <p:sldId id="266" r:id="rId11"/>
    <p:sldId id="263" r:id="rId12"/>
    <p:sldId id="267" r:id="rId13"/>
    <p:sldId id="289" r:id="rId14"/>
    <p:sldId id="258" r:id="rId15"/>
    <p:sldId id="288" r:id="rId16"/>
    <p:sldId id="264" r:id="rId17"/>
    <p:sldId id="287" r:id="rId18"/>
    <p:sldId id="270" r:id="rId19"/>
    <p:sldId id="271" r:id="rId20"/>
    <p:sldId id="272" r:id="rId21"/>
    <p:sldId id="273" r:id="rId22"/>
    <p:sldId id="274" r:id="rId23"/>
    <p:sldId id="276" r:id="rId24"/>
    <p:sldId id="277" r:id="rId25"/>
    <p:sldId id="278" r:id="rId26"/>
    <p:sldId id="279" r:id="rId27"/>
    <p:sldId id="280" r:id="rId28"/>
    <p:sldId id="281" r:id="rId29"/>
    <p:sldId id="259" r:id="rId30"/>
    <p:sldId id="26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8783D-BA6F-4211-8EAF-1EF659A9691E}" type="datetimeFigureOut">
              <a:rPr lang="en-US" smtClean="0"/>
              <a:pPr/>
              <a:t>7/25/2013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4EE56E-5708-46F9-8BE1-1692AEB0B4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14E4AF-9AED-438C-B3E3-FD775CD19049}" type="slidenum">
              <a:rPr lang="en-US"/>
              <a:pPr/>
              <a:t>2</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EA345-33EA-4D88-B28B-30E0E69A1467}" type="slidenum">
              <a:rPr lang="en-US"/>
              <a:pPr/>
              <a:t>22</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FD8EB5-2B1A-48E4-AE47-1DC44BC2540A}" type="slidenum">
              <a:rPr lang="en-US"/>
              <a:pPr/>
              <a:t>23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CAD525-AF9A-44C7-832D-9B1720C31C4F}" type="slidenum">
              <a:rPr lang="en-US"/>
              <a:pPr/>
              <a:t>24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2A033-48A1-4880-958E-7E99BF41E56B}" type="slidenum">
              <a:rPr lang="en-US"/>
              <a:pPr/>
              <a:t>25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70C4A0-5669-403D-A1AA-4C71B47633CA}" type="slidenum">
              <a:rPr lang="en-US"/>
              <a:pPr/>
              <a:t>3</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A8BD7-3629-485A-AFFA-0427A7B92FCB}" type="slidenum">
              <a:rPr lang="en-US"/>
              <a:pPr/>
              <a:t>15</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5D7A2-6099-4BE1-8372-82299B20D5A6}" type="slidenum">
              <a:rPr lang="en-US"/>
              <a:pPr/>
              <a:t>16</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AAA53D-8D49-4D96-B566-3C98D98F9E17}" type="slidenum">
              <a:rPr lang="en-US"/>
              <a:pPr/>
              <a:t>17</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80642B-2557-4E50-85CC-A84758C7E48A}" type="slidenum">
              <a:rPr lang="en-US"/>
              <a:pPr/>
              <a:t>18</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679B5F-C275-4651-959B-8B8D85986395}" type="slidenum">
              <a:rPr lang="en-US"/>
              <a:pPr/>
              <a:t>19</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FE62B-C818-4921-8CC9-5C557521DF8F}" type="slidenum">
              <a:rPr lang="en-US"/>
              <a:pPr/>
              <a:t>20</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D6CA2-18E9-4F9F-A1EF-F1F7F01B3ADA}" type="slidenum">
              <a:rPr lang="en-US"/>
              <a:pPr/>
              <a:t>21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752600"/>
          </a:xfrm>
        </p:spPr>
        <p:txBody>
          <a:bodyPr>
            <a:normAutofit/>
          </a:bodyPr>
          <a:lstStyle>
            <a:lvl1pPr marL="0" indent="0" algn="ctr">
              <a:buNone/>
              <a:defRPr sz="2800" b="0" i="0">
                <a:solidFill>
                  <a:schemeClr val="tx1">
                    <a:lumMod val="50000"/>
                    <a:lumOff val="50000"/>
                  </a:schemeClr>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 name="Title 9"/>
          <p:cNvSpPr>
            <a:spLocks noGrp="1"/>
          </p:cNvSpPr>
          <p:nvPr>
            <p:ph type="title"/>
          </p:nvPr>
        </p:nvSpPr>
        <p:spPr>
          <a:xfrm>
            <a:off x="457200" y="2057400"/>
            <a:ext cx="8229600" cy="1143000"/>
          </a:xfrm>
        </p:spPr>
        <p:txBody>
          <a:bodyPr>
            <a:normAutofit/>
          </a:bodyPr>
          <a:lstStyle>
            <a:lvl1pPr>
              <a:defRPr sz="3800" b="1" i="0">
                <a:solidFill>
                  <a:srgbClr val="1B77BC"/>
                </a:solidFill>
                <a:latin typeface="Myriad Pro"/>
                <a:cs typeface="Myriad Pro"/>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i="0">
                <a:solidFill>
                  <a:srgbClr val="1B77BC"/>
                </a:solidFill>
                <a:latin typeface="Myriad Pro"/>
                <a:cs typeface="Myriad Pro"/>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i="0">
                <a:latin typeface="Myriad Pro"/>
                <a:cs typeface="Myriad Pro"/>
              </a:defRPr>
            </a:lvl1pPr>
            <a:lvl2pPr>
              <a:defRPr b="0" i="0">
                <a:latin typeface="Myriad Pro"/>
                <a:cs typeface="Myriad Pro"/>
              </a:defRPr>
            </a:lvl2pPr>
            <a:lvl3pPr>
              <a:defRPr b="0" i="0">
                <a:latin typeface="Myriad Pro"/>
                <a:cs typeface="Myriad Pro"/>
              </a:defRPr>
            </a:lvl3pPr>
            <a:lvl4pPr>
              <a:defRPr b="0" i="0">
                <a:latin typeface="Myriad Pro"/>
                <a:cs typeface="Myriad Pro"/>
              </a:defRPr>
            </a:lvl4pPr>
            <a:lvl5pPr>
              <a:defRPr b="0" i="0">
                <a:latin typeface="Myriad Pro"/>
                <a:cs typeface="Myriad P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BD2A692-8501-4006-A33B-17723FD778E9}" type="datetimeFigureOut">
              <a:rPr lang="en-US" smtClean="0"/>
              <a:pPr/>
              <a:t>7/25/2013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1D84CD6-0482-4A14-974C-8B63DB8C8D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EBD2A692-8501-4006-A33B-17723FD778E9}" type="datetimeFigureOut">
              <a:rPr lang="en-US" smtClean="0"/>
              <a:pPr/>
              <a:t>7/25/2013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11D84CD6-0482-4A14-974C-8B63DB8C8D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What</a:t>
            </a:r>
            <a:r>
              <a:rPr lang="en-US" dirty="0" smtClean="0"/>
              <a:t> is author’s purpose?</a:t>
            </a:r>
            <a:endParaRPr lang="en-US" dirty="0"/>
          </a:p>
        </p:txBody>
      </p:sp>
      <p:sp>
        <p:nvSpPr>
          <p:cNvPr id="5" name="Content Placeholder 4"/>
          <p:cNvSpPr>
            <a:spLocks noGrp="1"/>
          </p:cNvSpPr>
          <p:nvPr>
            <p:ph idx="1"/>
          </p:nvPr>
        </p:nvSpPr>
        <p:spPr/>
        <p:txBody>
          <a:bodyPr/>
          <a:lstStyle/>
          <a:p>
            <a:pPr>
              <a:spcAft>
                <a:spcPts val="600"/>
              </a:spcAft>
            </a:pPr>
            <a:r>
              <a:rPr lang="en-US" dirty="0" smtClean="0"/>
              <a:t>Author’s purpose is the reason an author writes something. </a:t>
            </a:r>
          </a:p>
          <a:p>
            <a:pPr>
              <a:spcAft>
                <a:spcPts val="600"/>
              </a:spcAft>
            </a:pPr>
            <a:r>
              <a:rPr lang="en-US" dirty="0" smtClean="0"/>
              <a:t>Sometimes the purpose affects the content and the way an author crafts their writing.</a:t>
            </a:r>
          </a:p>
          <a:p>
            <a:pPr>
              <a:spcAft>
                <a:spcPts val="600"/>
              </a:spcAft>
            </a:pPr>
            <a:r>
              <a:rPr lang="en-US" dirty="0" smtClean="0"/>
              <a:t>Typically authors write to entertain, inform, or persuade.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Graphic Organizers to Teach Author’s Purpose</a:t>
            </a:r>
            <a:endParaRPr lang="en-US" dirty="0"/>
          </a:p>
        </p:txBody>
      </p:sp>
      <p:sp>
        <p:nvSpPr>
          <p:cNvPr id="3" name="Content Placeholder 2"/>
          <p:cNvSpPr>
            <a:spLocks noGrp="1"/>
          </p:cNvSpPr>
          <p:nvPr>
            <p:ph idx="1"/>
          </p:nvPr>
        </p:nvSpPr>
        <p:spPr/>
        <p:txBody>
          <a:bodyPr/>
          <a:lstStyle/>
          <a:p>
            <a:r>
              <a:rPr lang="en-US" sz="2800" dirty="0" smtClean="0"/>
              <a:t>Read the passage and choose examples from the text that represent the various purposes. </a:t>
            </a:r>
          </a:p>
          <a:p>
            <a:r>
              <a:rPr lang="en-US" sz="2800" dirty="0" smtClean="0"/>
              <a:t>Record these examples within the graphic organizer.</a:t>
            </a:r>
          </a:p>
          <a:p>
            <a:r>
              <a:rPr lang="en-US" sz="2800" dirty="0" smtClean="0"/>
              <a:t>Analyze the results of the graphic organizer to determine the overall author’s purpose. </a:t>
            </a:r>
          </a:p>
        </p:txBody>
      </p:sp>
      <p:graphicFrame>
        <p:nvGraphicFramePr>
          <p:cNvPr id="5" name="Content Placeholder 3"/>
          <p:cNvGraphicFramePr>
            <a:graphicFrameLocks/>
          </p:cNvGraphicFramePr>
          <p:nvPr/>
        </p:nvGraphicFramePr>
        <p:xfrm>
          <a:off x="1485900" y="4572000"/>
          <a:ext cx="6172200" cy="1334190"/>
        </p:xfrm>
        <a:graphic>
          <a:graphicData uri="http://schemas.openxmlformats.org/drawingml/2006/table">
            <a:tbl>
              <a:tblPr firstRow="1" bandRow="1">
                <a:tableStyleId>{5C22544A-7EE6-4342-B048-85BDC9FD1C3A}</a:tableStyleId>
              </a:tblPr>
              <a:tblGrid>
                <a:gridCol w="2057400"/>
                <a:gridCol w="2057400"/>
                <a:gridCol w="2057400"/>
              </a:tblGrid>
              <a:tr h="316810">
                <a:tc>
                  <a:txBody>
                    <a:bodyPr/>
                    <a:lstStyle/>
                    <a:p>
                      <a:pPr algn="ctr"/>
                      <a:r>
                        <a:rPr lang="en-US" dirty="0" smtClean="0">
                          <a:latin typeface="Arial" pitchFamily="34" charset="0"/>
                          <a:cs typeface="Arial" pitchFamily="34" charset="0"/>
                        </a:rPr>
                        <a:t>To Entertain</a:t>
                      </a:r>
                      <a:endParaRPr lang="en-US" dirty="0">
                        <a:latin typeface="Arial" pitchFamily="34" charset="0"/>
                        <a:cs typeface="Arial" pitchFamily="34" charset="0"/>
                      </a:endParaRPr>
                    </a:p>
                  </a:txBody>
                  <a:tcPr marL="53256" marR="53256"/>
                </a:tc>
                <a:tc>
                  <a:txBody>
                    <a:bodyPr/>
                    <a:lstStyle/>
                    <a:p>
                      <a:pPr algn="ctr"/>
                      <a:r>
                        <a:rPr lang="en-US" dirty="0" smtClean="0">
                          <a:latin typeface="Arial" pitchFamily="34" charset="0"/>
                          <a:cs typeface="Arial" pitchFamily="34" charset="0"/>
                        </a:rPr>
                        <a:t>To Inform</a:t>
                      </a:r>
                      <a:endParaRPr lang="en-US" dirty="0">
                        <a:latin typeface="Arial" pitchFamily="34" charset="0"/>
                        <a:cs typeface="Arial" pitchFamily="34" charset="0"/>
                      </a:endParaRPr>
                    </a:p>
                  </a:txBody>
                  <a:tcPr marL="53256" marR="53256"/>
                </a:tc>
                <a:tc>
                  <a:txBody>
                    <a:bodyPr/>
                    <a:lstStyle/>
                    <a:p>
                      <a:pPr algn="ctr"/>
                      <a:r>
                        <a:rPr lang="en-US" dirty="0" smtClean="0">
                          <a:latin typeface="Arial" pitchFamily="34" charset="0"/>
                          <a:cs typeface="Arial" pitchFamily="34" charset="0"/>
                        </a:rPr>
                        <a:t>To Persuade</a:t>
                      </a:r>
                      <a:endParaRPr lang="en-US" dirty="0">
                        <a:latin typeface="Arial" pitchFamily="34" charset="0"/>
                        <a:cs typeface="Arial" pitchFamily="34" charset="0"/>
                      </a:endParaRPr>
                    </a:p>
                  </a:txBody>
                  <a:tcPr marL="53256" marR="53256"/>
                </a:tc>
              </a:tr>
              <a:tr h="968430">
                <a:tc>
                  <a:txBody>
                    <a:bodyPr/>
                    <a:lstStyle/>
                    <a:p>
                      <a:pPr algn="ctr"/>
                      <a:r>
                        <a:rPr lang="en-US" dirty="0" smtClean="0">
                          <a:latin typeface="Arial" pitchFamily="34" charset="0"/>
                          <a:cs typeface="Arial" pitchFamily="34" charset="0"/>
                        </a:rPr>
                        <a:t>Example:</a:t>
                      </a:r>
                    </a:p>
                  </a:txBody>
                  <a:tcPr marL="53256" marR="53256"/>
                </a:tc>
                <a:tc>
                  <a:txBody>
                    <a:bodyPr/>
                    <a:lstStyle/>
                    <a:p>
                      <a:pPr algn="ctr"/>
                      <a:r>
                        <a:rPr lang="en-US" dirty="0" smtClean="0">
                          <a:latin typeface="Arial" pitchFamily="34" charset="0"/>
                          <a:cs typeface="Arial" pitchFamily="34" charset="0"/>
                        </a:rPr>
                        <a:t>Example:</a:t>
                      </a:r>
                    </a:p>
                  </a:txBody>
                  <a:tcPr marL="53256" marR="53256"/>
                </a:tc>
                <a:tc>
                  <a:txBody>
                    <a:bodyPr/>
                    <a:lstStyle/>
                    <a:p>
                      <a:pPr algn="ctr"/>
                      <a:r>
                        <a:rPr lang="en-US" dirty="0" smtClean="0">
                          <a:latin typeface="Arial" pitchFamily="34" charset="0"/>
                          <a:cs typeface="Arial" pitchFamily="34" charset="0"/>
                        </a:rPr>
                        <a:t>Example:</a:t>
                      </a:r>
                      <a:endParaRPr lang="en-US" dirty="0">
                        <a:latin typeface="Arial" pitchFamily="34" charset="0"/>
                        <a:cs typeface="Arial" pitchFamily="34" charset="0"/>
                      </a:endParaRPr>
                    </a:p>
                  </a:txBody>
                  <a:tcPr marL="53256" marR="53256"/>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1"/>
          </p:nvPr>
        </p:nvGraphicFramePr>
        <p:xfrm>
          <a:off x="838200" y="3699122"/>
          <a:ext cx="7391400" cy="2838838"/>
        </p:xfrm>
        <a:graphic>
          <a:graphicData uri="http://schemas.openxmlformats.org/drawingml/2006/table">
            <a:tbl>
              <a:tblPr firstRow="1" bandRow="1">
                <a:tableStyleId>{5C22544A-7EE6-4342-B048-85BDC9FD1C3A}</a:tableStyleId>
              </a:tblPr>
              <a:tblGrid>
                <a:gridCol w="2463800"/>
                <a:gridCol w="2463800"/>
                <a:gridCol w="2463800"/>
              </a:tblGrid>
              <a:tr h="415678">
                <a:tc>
                  <a:txBody>
                    <a:bodyPr/>
                    <a:lstStyle/>
                    <a:p>
                      <a:pPr algn="ctr"/>
                      <a:r>
                        <a:rPr lang="en-US" dirty="0" smtClean="0">
                          <a:latin typeface="Arial" pitchFamily="34" charset="0"/>
                          <a:cs typeface="Arial" pitchFamily="34" charset="0"/>
                        </a:rPr>
                        <a:t>To Entertain</a:t>
                      </a:r>
                      <a:endParaRPr lang="en-US" dirty="0">
                        <a:latin typeface="Arial" pitchFamily="34" charset="0"/>
                        <a:cs typeface="Arial" pitchFamily="34" charset="0"/>
                      </a:endParaRPr>
                    </a:p>
                  </a:txBody>
                  <a:tcPr marL="53256" marR="53256"/>
                </a:tc>
                <a:tc>
                  <a:txBody>
                    <a:bodyPr/>
                    <a:lstStyle/>
                    <a:p>
                      <a:pPr algn="ctr"/>
                      <a:r>
                        <a:rPr lang="en-US" dirty="0" smtClean="0">
                          <a:latin typeface="Arial" pitchFamily="34" charset="0"/>
                          <a:cs typeface="Arial" pitchFamily="34" charset="0"/>
                        </a:rPr>
                        <a:t>To Inform</a:t>
                      </a:r>
                      <a:endParaRPr lang="en-US" dirty="0">
                        <a:latin typeface="Arial" pitchFamily="34" charset="0"/>
                        <a:cs typeface="Arial" pitchFamily="34" charset="0"/>
                      </a:endParaRPr>
                    </a:p>
                  </a:txBody>
                  <a:tcPr marL="53256" marR="53256"/>
                </a:tc>
                <a:tc>
                  <a:txBody>
                    <a:bodyPr/>
                    <a:lstStyle/>
                    <a:p>
                      <a:pPr algn="ctr"/>
                      <a:r>
                        <a:rPr lang="en-US" dirty="0" smtClean="0">
                          <a:latin typeface="Arial" pitchFamily="34" charset="0"/>
                          <a:cs typeface="Arial" pitchFamily="34" charset="0"/>
                        </a:rPr>
                        <a:t>To Persuade</a:t>
                      </a:r>
                      <a:endParaRPr lang="en-US" dirty="0">
                        <a:latin typeface="Arial" pitchFamily="34" charset="0"/>
                        <a:cs typeface="Arial" pitchFamily="34" charset="0"/>
                      </a:endParaRPr>
                    </a:p>
                  </a:txBody>
                  <a:tcPr marL="53256" marR="53256"/>
                </a:tc>
              </a:tr>
              <a:tr h="1829682">
                <a:tc>
                  <a:txBody>
                    <a:bodyPr/>
                    <a:lstStyle/>
                    <a:p>
                      <a:pPr algn="ctr"/>
                      <a:r>
                        <a:rPr lang="en-US" sz="1700" dirty="0" smtClean="0">
                          <a:latin typeface="Arial" pitchFamily="34" charset="0"/>
                          <a:cs typeface="Arial" pitchFamily="34" charset="0"/>
                        </a:rPr>
                        <a:t>Example:</a:t>
                      </a:r>
                    </a:p>
                    <a:p>
                      <a:pPr marL="231775" indent="-231775" algn="l">
                        <a:buFont typeface="Arial" pitchFamily="34" charset="0"/>
                        <a:buChar char="•"/>
                      </a:pPr>
                      <a:r>
                        <a:rPr lang="en-US" sz="1700" dirty="0" smtClean="0">
                          <a:latin typeface="Arial" pitchFamily="34" charset="0"/>
                          <a:cs typeface="Arial" pitchFamily="34" charset="0"/>
                        </a:rPr>
                        <a:t>A terrible disaster</a:t>
                      </a:r>
                      <a:r>
                        <a:rPr lang="en-US" sz="1700" baseline="0" dirty="0" smtClean="0">
                          <a:latin typeface="Arial" pitchFamily="34" charset="0"/>
                          <a:cs typeface="Arial" pitchFamily="34" charset="0"/>
                        </a:rPr>
                        <a:t> that people still talk about. It makes me want to read more. </a:t>
                      </a:r>
                      <a:endParaRPr lang="en-US" sz="1700" dirty="0">
                        <a:latin typeface="Arial" pitchFamily="34" charset="0"/>
                        <a:cs typeface="Arial" pitchFamily="34" charset="0"/>
                      </a:endParaRPr>
                    </a:p>
                  </a:txBody>
                  <a:tcPr marL="53256" marR="53256"/>
                </a:tc>
                <a:tc>
                  <a:txBody>
                    <a:bodyPr/>
                    <a:lstStyle/>
                    <a:p>
                      <a:pPr algn="ctr"/>
                      <a:r>
                        <a:rPr lang="en-US" sz="1700" dirty="0" smtClean="0">
                          <a:latin typeface="Arial" pitchFamily="34" charset="0"/>
                          <a:cs typeface="Arial" pitchFamily="34" charset="0"/>
                        </a:rPr>
                        <a:t>Example:</a:t>
                      </a:r>
                    </a:p>
                    <a:p>
                      <a:pPr marL="231775" indent="-231775" algn="l">
                        <a:buFont typeface="Arial" pitchFamily="34" charset="0"/>
                        <a:buChar char="•"/>
                      </a:pPr>
                      <a:r>
                        <a:rPr lang="en-US" sz="1700" dirty="0" smtClean="0">
                          <a:latin typeface="Arial" pitchFamily="34" charset="0"/>
                          <a:cs typeface="Arial" pitchFamily="34" charset="0"/>
                        </a:rPr>
                        <a:t>The Titanic</a:t>
                      </a:r>
                      <a:r>
                        <a:rPr lang="en-US" sz="1700" baseline="0" dirty="0" smtClean="0">
                          <a:latin typeface="Arial" pitchFamily="34" charset="0"/>
                          <a:cs typeface="Arial" pitchFamily="34" charset="0"/>
                        </a:rPr>
                        <a:t> took three years to build. It was the largest ship of its time.</a:t>
                      </a:r>
                    </a:p>
                    <a:p>
                      <a:pPr marL="231775" indent="-231775" algn="l">
                        <a:buFont typeface="Arial" pitchFamily="34" charset="0"/>
                        <a:buChar char="•"/>
                      </a:pPr>
                      <a:r>
                        <a:rPr lang="en-US" sz="1700" baseline="0" dirty="0" smtClean="0">
                          <a:latin typeface="Arial" pitchFamily="34" charset="0"/>
                          <a:cs typeface="Arial" pitchFamily="34" charset="0"/>
                        </a:rPr>
                        <a:t>It had four giant smoke stacks and was four city blocks long.</a:t>
                      </a:r>
                      <a:endParaRPr lang="en-US" sz="1700" dirty="0">
                        <a:latin typeface="Arial" pitchFamily="34" charset="0"/>
                        <a:cs typeface="Arial" pitchFamily="34" charset="0"/>
                      </a:endParaRPr>
                    </a:p>
                  </a:txBody>
                  <a:tcPr marL="53256" marR="53256"/>
                </a:tc>
                <a:tc>
                  <a:txBody>
                    <a:bodyPr/>
                    <a:lstStyle/>
                    <a:p>
                      <a:pPr algn="ctr"/>
                      <a:r>
                        <a:rPr lang="en-US" sz="1700" dirty="0" smtClean="0">
                          <a:latin typeface="Arial" pitchFamily="34" charset="0"/>
                          <a:cs typeface="Arial" pitchFamily="34" charset="0"/>
                        </a:rPr>
                        <a:t>Example:</a:t>
                      </a:r>
                      <a:endParaRPr lang="en-US" sz="1700" dirty="0">
                        <a:latin typeface="Arial" pitchFamily="34" charset="0"/>
                        <a:cs typeface="Arial" pitchFamily="34" charset="0"/>
                      </a:endParaRPr>
                    </a:p>
                  </a:txBody>
                  <a:tcPr marL="53256" marR="53256"/>
                </a:tc>
              </a:tr>
            </a:tbl>
          </a:graphicData>
        </a:graphic>
      </p:graphicFrame>
      <p:pic>
        <p:nvPicPr>
          <p:cNvPr id="1026" name="Picture 2"/>
          <p:cNvPicPr>
            <a:picLocks noGrp="1" noChangeAspect="1" noChangeArrowheads="1"/>
          </p:cNvPicPr>
          <p:nvPr>
            <p:ph sz="half" idx="2"/>
          </p:nvPr>
        </p:nvPicPr>
        <p:blipFill>
          <a:blip r:embed="rId2" cstate="print"/>
          <a:srcRect/>
          <a:stretch>
            <a:fillRect/>
          </a:stretch>
        </p:blipFill>
        <p:spPr bwMode="auto">
          <a:xfrm>
            <a:off x="685800" y="609600"/>
            <a:ext cx="7682557" cy="2971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The overall purpose for this passage is to…</a:t>
            </a:r>
            <a:endParaRPr lang="en-US" dirty="0"/>
          </a:p>
        </p:txBody>
      </p:sp>
      <p:sp>
        <p:nvSpPr>
          <p:cNvPr id="6" name="Content Placeholder 5"/>
          <p:cNvSpPr>
            <a:spLocks noGrp="1"/>
          </p:cNvSpPr>
          <p:nvPr>
            <p:ph idx="1"/>
          </p:nvPr>
        </p:nvSpPr>
        <p:spPr/>
        <p:txBody>
          <a:bodyPr/>
          <a:lstStyle/>
          <a:p>
            <a:endParaRPr lang="en-US" dirty="0" smtClean="0"/>
          </a:p>
          <a:p>
            <a:endParaRPr lang="en-US" dirty="0"/>
          </a:p>
          <a:p>
            <a:pPr algn="ctr">
              <a:buNone/>
            </a:pPr>
            <a:r>
              <a:rPr lang="en-US" sz="4800" dirty="0" smtClean="0"/>
              <a:t>Inform the reader.</a:t>
            </a:r>
            <a:endParaRPr lang="en-US" sz="4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Purpose Sentence Frames</a:t>
            </a:r>
            <a:endParaRPr lang="en-US" dirty="0"/>
          </a:p>
        </p:txBody>
      </p:sp>
      <p:sp>
        <p:nvSpPr>
          <p:cNvPr id="3" name="Content Placeholder 2"/>
          <p:cNvSpPr>
            <a:spLocks noGrp="1"/>
          </p:cNvSpPr>
          <p:nvPr>
            <p:ph idx="1"/>
          </p:nvPr>
        </p:nvSpPr>
        <p:spPr/>
        <p:txBody>
          <a:bodyPr/>
          <a:lstStyle/>
          <a:p>
            <a:r>
              <a:rPr lang="en-US" dirty="0" smtClean="0"/>
              <a:t>The author’s purpose for writing this story is _________. </a:t>
            </a:r>
          </a:p>
          <a:p>
            <a:endParaRPr lang="en-US" dirty="0" smtClean="0"/>
          </a:p>
          <a:p>
            <a:r>
              <a:rPr lang="en-US" dirty="0" smtClean="0"/>
              <a:t>I know this because I saw ______ and  _____ examples in the story.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 </a:t>
            </a:r>
            <a:endParaRPr lang="en-US" dirty="0"/>
          </a:p>
        </p:txBody>
      </p:sp>
      <p:sp>
        <p:nvSpPr>
          <p:cNvPr id="3" name="Content Placeholder 2"/>
          <p:cNvSpPr>
            <a:spLocks noGrp="1"/>
          </p:cNvSpPr>
          <p:nvPr>
            <p:ph idx="1"/>
          </p:nvPr>
        </p:nvSpPr>
        <p:spPr/>
        <p:txBody>
          <a:bodyPr/>
          <a:lstStyle/>
          <a:p>
            <a:r>
              <a:rPr lang="en-US" dirty="0" smtClean="0"/>
              <a:t>For the next series of slides you will be presented with a variety of passages. </a:t>
            </a:r>
          </a:p>
          <a:p>
            <a:endParaRPr lang="en-US" dirty="0" smtClean="0"/>
          </a:p>
          <a:p>
            <a:r>
              <a:rPr lang="en-US" dirty="0" smtClean="0"/>
              <a:t>Read the passage and determine the author’s purpose. </a:t>
            </a:r>
          </a:p>
          <a:p>
            <a:endParaRPr lang="en-US" dirty="0"/>
          </a:p>
          <a:p>
            <a:r>
              <a:rPr lang="en-US" dirty="0" smtClean="0"/>
              <a:t>Consider examples as evidence from the text.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04800" y="381000"/>
            <a:ext cx="8534400" cy="3785652"/>
          </a:xfrm>
          <a:prstGeom prst="rect">
            <a:avLst/>
          </a:prstGeom>
          <a:noFill/>
          <a:ln w="9525">
            <a:noFill/>
            <a:miter lim="800000"/>
            <a:headEnd/>
            <a:tailEnd/>
          </a:ln>
          <a:effectLst/>
        </p:spPr>
        <p:txBody>
          <a:bodyPr>
            <a:spAutoFit/>
          </a:bodyPr>
          <a:lstStyle/>
          <a:p>
            <a:pPr>
              <a:spcBef>
                <a:spcPct val="50000"/>
              </a:spcBef>
            </a:pPr>
            <a:r>
              <a:rPr lang="en-US" sz="3000" dirty="0">
                <a:latin typeface="Arial" pitchFamily="34" charset="0"/>
                <a:cs typeface="Arial" pitchFamily="34" charset="0"/>
              </a:rPr>
              <a:t> </a:t>
            </a:r>
            <a:r>
              <a:rPr lang="en-US" sz="3000" dirty="0" smtClean="0">
                <a:latin typeface="Arial" pitchFamily="34" charset="0"/>
                <a:cs typeface="Arial" pitchFamily="34" charset="0"/>
              </a:rPr>
              <a:t>    It </a:t>
            </a:r>
            <a:r>
              <a:rPr lang="en-US" sz="3000" dirty="0">
                <a:latin typeface="Arial" pitchFamily="34" charset="0"/>
                <a:cs typeface="Arial" pitchFamily="34" charset="0"/>
              </a:rPr>
              <a:t>was a glorious morning in </a:t>
            </a:r>
            <a:r>
              <a:rPr lang="en-US" sz="3000" dirty="0" smtClean="0">
                <a:latin typeface="Arial" pitchFamily="34" charset="0"/>
                <a:cs typeface="Arial" pitchFamily="34" charset="0"/>
              </a:rPr>
              <a:t>Alabama. The </a:t>
            </a:r>
            <a:r>
              <a:rPr lang="en-US" sz="3000" dirty="0">
                <a:latin typeface="Arial" pitchFamily="34" charset="0"/>
                <a:cs typeface="Arial" pitchFamily="34" charset="0"/>
              </a:rPr>
              <a:t>sun was shining through the trees. Alan couldn't wait to find his fishing pole and call his friend Sam to go fishing. They had a great time on these early morning fishing trips. They took their dogs with them and the dogs would swim in the lake while they fished. It was so funny to watch those dogs paddle around the lake. </a:t>
            </a:r>
          </a:p>
        </p:txBody>
      </p:sp>
      <p:sp>
        <p:nvSpPr>
          <p:cNvPr id="2056" name="Rectangle 8"/>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053" name="Text Box 5"/>
          <p:cNvSpPr txBox="1">
            <a:spLocks noChangeArrowheads="1"/>
          </p:cNvSpPr>
          <p:nvPr/>
        </p:nvSpPr>
        <p:spPr bwMode="auto">
          <a:xfrm>
            <a:off x="0" y="5181600"/>
            <a:ext cx="2895600" cy="923330"/>
          </a:xfrm>
          <a:prstGeom prst="rect">
            <a:avLst/>
          </a:prstGeom>
          <a:noFill/>
          <a:ln w="9525">
            <a:noFill/>
            <a:miter lim="800000"/>
            <a:headEnd/>
            <a:tailEnd/>
          </a:ln>
          <a:effectLst/>
        </p:spPr>
        <p:txBody>
          <a:bodyPr wrap="square" anchor="ctr" anchorCtr="0">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2054" name="Text Box 6"/>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2055" name="Text Box 7"/>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05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381000"/>
            <a:ext cx="8534400" cy="3046988"/>
          </a:xfrm>
          <a:prstGeom prst="rect">
            <a:avLst/>
          </a:prstGeom>
          <a:noFill/>
          <a:ln w="9525">
            <a:noFill/>
            <a:miter lim="800000"/>
            <a:headEnd/>
            <a:tailEnd/>
          </a:ln>
          <a:effectLst/>
        </p:spPr>
        <p:txBody>
          <a:bodyPr>
            <a:spAutoFit/>
          </a:bodyPr>
          <a:lstStyle/>
          <a:p>
            <a:pPr>
              <a:spcBef>
                <a:spcPct val="50000"/>
              </a:spcBef>
            </a:pPr>
            <a:r>
              <a:rPr lang="en-US" sz="3200" dirty="0">
                <a:latin typeface="Arial" pitchFamily="34" charset="0"/>
                <a:cs typeface="Arial" pitchFamily="34" charset="0"/>
              </a:rPr>
              <a:t>     The Slim-O-</a:t>
            </a:r>
            <a:r>
              <a:rPr lang="en-US" sz="3200" dirty="0" err="1">
                <a:latin typeface="Arial" pitchFamily="34" charset="0"/>
                <a:cs typeface="Arial" pitchFamily="34" charset="0"/>
              </a:rPr>
              <a:t>Matic</a:t>
            </a:r>
            <a:r>
              <a:rPr lang="en-US" sz="3200" dirty="0">
                <a:latin typeface="Arial" pitchFamily="34" charset="0"/>
                <a:cs typeface="Arial" pitchFamily="34" charset="0"/>
              </a:rPr>
              <a:t> will cause you to loose pounds and inches from your body in one month. This amazing machine helps you to exercise correctly and provides an easy video to show you the proper way to exercise. Send $75.99 and begin exercising today. </a:t>
            </a:r>
          </a:p>
        </p:txBody>
      </p:sp>
      <p:sp>
        <p:nvSpPr>
          <p:cNvPr id="7173" name="Rectangle 5"/>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174" name="Text Box 6"/>
          <p:cNvSpPr txBox="1">
            <a:spLocks noChangeArrowheads="1"/>
          </p:cNvSpPr>
          <p:nvPr/>
        </p:nvSpPr>
        <p:spPr bwMode="auto">
          <a:xfrm>
            <a:off x="0" y="5181600"/>
            <a:ext cx="2819400" cy="923330"/>
          </a:xfrm>
          <a:prstGeom prst="rect">
            <a:avLst/>
          </a:prstGeom>
          <a:noFill/>
          <a:ln w="9525">
            <a:noFill/>
            <a:miter lim="800000"/>
            <a:headEnd/>
            <a:tailEnd/>
          </a:ln>
          <a:effectLst/>
        </p:spPr>
        <p:txBody>
          <a:bodyPr wrap="square">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Inform</a:t>
            </a:r>
          </a:p>
        </p:txBody>
      </p:sp>
      <p:sp>
        <p:nvSpPr>
          <p:cNvPr id="7175" name="Text Box 7"/>
          <p:cNvSpPr txBox="1">
            <a:spLocks noChangeArrowheads="1"/>
          </p:cNvSpPr>
          <p:nvPr/>
        </p:nvSpPr>
        <p:spPr bwMode="auto">
          <a:xfrm>
            <a:off x="2895600" y="5486400"/>
            <a:ext cx="3048000" cy="584775"/>
          </a:xfrm>
          <a:prstGeom prst="rect">
            <a:avLst/>
          </a:prstGeom>
          <a:noFill/>
          <a:ln w="9525">
            <a:noFill/>
            <a:miter lim="800000"/>
            <a:headEnd/>
            <a:tailEnd/>
          </a:ln>
          <a:effectLst/>
        </p:spPr>
        <p:txBody>
          <a:bodyPr wrap="square">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7176" name="Text Box 8"/>
          <p:cNvSpPr txBox="1">
            <a:spLocks noChangeArrowheads="1"/>
          </p:cNvSpPr>
          <p:nvPr/>
        </p:nvSpPr>
        <p:spPr bwMode="auto">
          <a:xfrm>
            <a:off x="5791200" y="5181600"/>
            <a:ext cx="2819400" cy="923330"/>
          </a:xfrm>
          <a:prstGeom prst="rect">
            <a:avLst/>
          </a:prstGeom>
          <a:noFill/>
          <a:ln w="9525">
            <a:noFill/>
            <a:miter lim="800000"/>
            <a:headEnd/>
            <a:tailEnd/>
          </a:ln>
          <a:effectLst/>
        </p:spPr>
        <p:txBody>
          <a:bodyPr wrap="square">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17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81000" y="381000"/>
            <a:ext cx="8458200" cy="3785652"/>
          </a:xfrm>
          <a:prstGeom prst="rect">
            <a:avLst/>
          </a:prstGeom>
          <a:noFill/>
          <a:ln w="9525">
            <a:noFill/>
            <a:miter lim="800000"/>
            <a:headEnd/>
            <a:tailEnd/>
          </a:ln>
          <a:effectLst/>
        </p:spPr>
        <p:txBody>
          <a:bodyPr wrap="square">
            <a:spAutoFit/>
          </a:bodyPr>
          <a:lstStyle/>
          <a:p>
            <a:pPr>
              <a:spcBef>
                <a:spcPct val="50000"/>
              </a:spcBef>
            </a:pPr>
            <a:r>
              <a:rPr lang="en-US" sz="3000" dirty="0">
                <a:latin typeface="Arial" pitchFamily="34" charset="0"/>
                <a:cs typeface="Arial" pitchFamily="34" charset="0"/>
              </a:rPr>
              <a:t>     The Underground Railroad was a secret organization which helped slaves escape to freedom. Many slaves were able to escape because of the conductors and station masters. The northern states were free states and slaves were free once they arrived in the north. Secret codes and signals were used to identify the conductors and station masters. </a:t>
            </a:r>
          </a:p>
        </p:txBody>
      </p:sp>
      <p:sp>
        <p:nvSpPr>
          <p:cNvPr id="9220" name="Rectangle 4"/>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221" name="Text Box 5"/>
          <p:cNvSpPr txBox="1">
            <a:spLocks noChangeArrowheads="1"/>
          </p:cNvSpPr>
          <p:nvPr/>
        </p:nvSpPr>
        <p:spPr bwMode="auto">
          <a:xfrm>
            <a:off x="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9222" name="Text Box 6"/>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9223" name="Text Box 7"/>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92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09600" y="609600"/>
            <a:ext cx="7924800" cy="3539430"/>
          </a:xfrm>
          <a:prstGeom prst="rect">
            <a:avLst/>
          </a:prstGeom>
          <a:noFill/>
          <a:ln w="9525">
            <a:noFill/>
            <a:miter lim="800000"/>
            <a:headEnd/>
            <a:tailEnd/>
          </a:ln>
          <a:effectLst/>
        </p:spPr>
        <p:txBody>
          <a:bodyPr wrap="square">
            <a:spAutoFit/>
          </a:bodyPr>
          <a:lstStyle/>
          <a:p>
            <a:pPr>
              <a:spcBef>
                <a:spcPct val="50000"/>
              </a:spcBef>
            </a:pPr>
            <a:r>
              <a:rPr lang="en-US" dirty="0">
                <a:latin typeface="Arial" pitchFamily="34" charset="0"/>
                <a:cs typeface="Arial" pitchFamily="34" charset="0"/>
              </a:rPr>
              <a:t>     </a:t>
            </a:r>
            <a:r>
              <a:rPr lang="en-US" sz="3200" dirty="0">
                <a:latin typeface="Arial" pitchFamily="34" charset="0"/>
                <a:cs typeface="Arial" pitchFamily="34" charset="0"/>
              </a:rPr>
              <a:t>Judy Glen's amazing Wrinkle Remover cream will make you look younger in thirty days or less. This remarkable cream has special ingredients to make your wrinkles disappear. The cost for a thirty day supply is </a:t>
            </a:r>
            <a:r>
              <a:rPr lang="en-US" sz="3200" dirty="0" smtClean="0">
                <a:latin typeface="Arial" pitchFamily="34" charset="0"/>
                <a:cs typeface="Arial" pitchFamily="34" charset="0"/>
              </a:rPr>
              <a:t>$25.99</a:t>
            </a:r>
            <a:r>
              <a:rPr lang="en-US" sz="3200" dirty="0">
                <a:latin typeface="Arial" pitchFamily="34" charset="0"/>
                <a:cs typeface="Arial" pitchFamily="34" charset="0"/>
              </a:rPr>
              <a:t>. Send your check to P.O</a:t>
            </a:r>
            <a:r>
              <a:rPr lang="en-US" sz="3200" dirty="0" smtClean="0">
                <a:latin typeface="Arial" pitchFamily="34" charset="0"/>
                <a:cs typeface="Arial" pitchFamily="34" charset="0"/>
              </a:rPr>
              <a:t>. Box </a:t>
            </a:r>
            <a:r>
              <a:rPr lang="en-US" sz="3200" dirty="0">
                <a:latin typeface="Arial" pitchFamily="34" charset="0"/>
                <a:cs typeface="Arial" pitchFamily="34" charset="0"/>
              </a:rPr>
              <a:t>00002, Shelton, CA 74836 </a:t>
            </a:r>
          </a:p>
        </p:txBody>
      </p:sp>
      <p:sp>
        <p:nvSpPr>
          <p:cNvPr id="11268" name="Rectangle 4"/>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269" name="Text Box 5"/>
          <p:cNvSpPr txBox="1">
            <a:spLocks noChangeArrowheads="1"/>
          </p:cNvSpPr>
          <p:nvPr/>
        </p:nvSpPr>
        <p:spPr bwMode="auto">
          <a:xfrm>
            <a:off x="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11270" name="Text Box 6"/>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11271" name="Text Box 7"/>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127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457200"/>
            <a:ext cx="8077200" cy="3539430"/>
          </a:xfrm>
          <a:prstGeom prst="rect">
            <a:avLst/>
          </a:prstGeom>
          <a:noFill/>
          <a:ln w="9525">
            <a:noFill/>
            <a:miter lim="800000"/>
            <a:headEnd/>
            <a:tailEnd/>
          </a:ln>
          <a:effectLst/>
        </p:spPr>
        <p:txBody>
          <a:bodyPr wrap="square">
            <a:spAutoFit/>
          </a:bodyPr>
          <a:lstStyle/>
          <a:p>
            <a:pPr>
              <a:spcBef>
                <a:spcPct val="50000"/>
              </a:spcBef>
            </a:pPr>
            <a:r>
              <a:rPr lang="en-US" sz="1600" dirty="0">
                <a:latin typeface="Arial" pitchFamily="34" charset="0"/>
                <a:cs typeface="Arial" pitchFamily="34" charset="0"/>
              </a:rPr>
              <a:t>     </a:t>
            </a:r>
            <a:r>
              <a:rPr lang="en-US" sz="2800" dirty="0">
                <a:latin typeface="Arial" pitchFamily="34" charset="0"/>
                <a:cs typeface="Arial" pitchFamily="34" charset="0"/>
              </a:rPr>
              <a:t>Thomas was not happy one little bit. His sister, </a:t>
            </a:r>
            <a:r>
              <a:rPr lang="en-US" sz="2800" dirty="0" smtClean="0">
                <a:latin typeface="Arial" pitchFamily="34" charset="0"/>
                <a:cs typeface="Arial" pitchFamily="34" charset="0"/>
              </a:rPr>
              <a:t>Susan, </a:t>
            </a:r>
            <a:r>
              <a:rPr lang="en-US" sz="2800" dirty="0">
                <a:latin typeface="Arial" pitchFamily="34" charset="0"/>
                <a:cs typeface="Arial" pitchFamily="34" charset="0"/>
              </a:rPr>
              <a:t>was making honor roll again. His parents would allow her to do anything she wanted to do. Thomas was not making honor roll this time and he was not going to be allowed to do all the things he wanted to do. Poor Thomas! He would just have to study harder and get back on the honor roll. </a:t>
            </a:r>
          </a:p>
        </p:txBody>
      </p:sp>
      <p:grpSp>
        <p:nvGrpSpPr>
          <p:cNvPr id="2" name="Group 3"/>
          <p:cNvGrpSpPr>
            <a:grpSpLocks/>
          </p:cNvGrpSpPr>
          <p:nvPr/>
        </p:nvGrpSpPr>
        <p:grpSpPr bwMode="auto">
          <a:xfrm>
            <a:off x="0" y="5181600"/>
            <a:ext cx="8915400" cy="1066800"/>
            <a:chOff x="0" y="3264"/>
            <a:chExt cx="5616" cy="672"/>
          </a:xfrm>
        </p:grpSpPr>
        <p:sp>
          <p:nvSpPr>
            <p:cNvPr id="12292" name="Rectangle 4"/>
            <p:cNvSpPr>
              <a:spLocks noChangeArrowheads="1"/>
            </p:cNvSpPr>
            <p:nvPr/>
          </p:nvSpPr>
          <p:spPr bwMode="auto">
            <a:xfrm>
              <a:off x="96" y="3264"/>
              <a:ext cx="5520" cy="67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2293" name="Text Box 5"/>
            <p:cNvSpPr txBox="1">
              <a:spLocks noChangeArrowheads="1"/>
            </p:cNvSpPr>
            <p:nvPr/>
          </p:nvSpPr>
          <p:spPr bwMode="auto">
            <a:xfrm>
              <a:off x="0" y="3264"/>
              <a:ext cx="1776" cy="576"/>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12294" name="Text Box 6"/>
            <p:cNvSpPr txBox="1">
              <a:spLocks noChangeArrowheads="1"/>
            </p:cNvSpPr>
            <p:nvPr/>
          </p:nvSpPr>
          <p:spPr bwMode="auto">
            <a:xfrm>
              <a:off x="1824" y="3456"/>
              <a:ext cx="1920" cy="365"/>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12295" name="Text Box 7"/>
            <p:cNvSpPr txBox="1">
              <a:spLocks noChangeArrowheads="1"/>
            </p:cNvSpPr>
            <p:nvPr/>
          </p:nvSpPr>
          <p:spPr bwMode="auto">
            <a:xfrm>
              <a:off x="3648" y="3264"/>
              <a:ext cx="1776" cy="576"/>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85800" y="685800"/>
            <a:ext cx="7543800" cy="4801314"/>
          </a:xfrm>
          <a:prstGeom prst="rect">
            <a:avLst/>
          </a:prstGeom>
          <a:noFill/>
          <a:ln w="9525">
            <a:noFill/>
            <a:miter lim="800000"/>
            <a:headEnd/>
            <a:tailEnd/>
          </a:ln>
          <a:effectLst/>
        </p:spPr>
        <p:txBody>
          <a:bodyPr wrap="square">
            <a:spAutoFit/>
          </a:bodyPr>
          <a:lstStyle/>
          <a:p>
            <a:pPr>
              <a:spcBef>
                <a:spcPct val="50000"/>
              </a:spcBef>
            </a:pPr>
            <a:r>
              <a:rPr lang="en-US" sz="3400" dirty="0" smtClean="0">
                <a:latin typeface="Arial" pitchFamily="34" charset="0"/>
                <a:cs typeface="Arial" pitchFamily="34" charset="0"/>
              </a:rPr>
              <a:t>An </a:t>
            </a:r>
            <a:r>
              <a:rPr lang="en-US" sz="3400" dirty="0">
                <a:latin typeface="Arial" pitchFamily="34" charset="0"/>
                <a:cs typeface="Arial" pitchFamily="34" charset="0"/>
              </a:rPr>
              <a:t>author writes for many reasons. An author may give you </a:t>
            </a:r>
            <a:r>
              <a:rPr lang="en-US" sz="3400" dirty="0">
                <a:solidFill>
                  <a:srgbClr val="33CC33"/>
                </a:solidFill>
                <a:latin typeface="Arial" pitchFamily="34" charset="0"/>
                <a:cs typeface="Arial" pitchFamily="34" charset="0"/>
              </a:rPr>
              <a:t>facts or true information</a:t>
            </a:r>
            <a:r>
              <a:rPr lang="en-US" sz="3400" dirty="0">
                <a:latin typeface="Arial" pitchFamily="34" charset="0"/>
                <a:cs typeface="Arial" pitchFamily="34" charset="0"/>
              </a:rPr>
              <a:t> about a subject. If so, they are writing </a:t>
            </a:r>
            <a:r>
              <a:rPr lang="en-US" sz="3400" b="1" dirty="0">
                <a:solidFill>
                  <a:srgbClr val="FF3300"/>
                </a:solidFill>
                <a:latin typeface="Arial" pitchFamily="34" charset="0"/>
                <a:cs typeface="Arial" pitchFamily="34" charset="0"/>
              </a:rPr>
              <a:t>to</a:t>
            </a:r>
            <a:r>
              <a:rPr lang="en-US" sz="3400" b="1" dirty="0">
                <a:latin typeface="Arial" pitchFamily="34" charset="0"/>
                <a:cs typeface="Arial" pitchFamily="34" charset="0"/>
              </a:rPr>
              <a:t> </a:t>
            </a:r>
            <a:r>
              <a:rPr lang="en-US" sz="3400" b="1" dirty="0">
                <a:solidFill>
                  <a:srgbClr val="FF3300"/>
                </a:solidFill>
                <a:latin typeface="Arial" pitchFamily="34" charset="0"/>
                <a:cs typeface="Arial" pitchFamily="34" charset="0"/>
              </a:rPr>
              <a:t>inform</a:t>
            </a:r>
            <a:r>
              <a:rPr lang="en-US" sz="3400" dirty="0" smtClean="0">
                <a:latin typeface="Arial" pitchFamily="34" charset="0"/>
                <a:cs typeface="Arial" pitchFamily="34" charset="0"/>
              </a:rPr>
              <a:t>. </a:t>
            </a:r>
            <a:r>
              <a:rPr lang="en-US" sz="3400" dirty="0">
                <a:latin typeface="Arial" pitchFamily="34" charset="0"/>
                <a:cs typeface="Arial" pitchFamily="34" charset="0"/>
              </a:rPr>
              <a:t>Some authors write </a:t>
            </a:r>
            <a:r>
              <a:rPr lang="en-US" sz="3400" dirty="0">
                <a:solidFill>
                  <a:srgbClr val="33CC33"/>
                </a:solidFill>
                <a:latin typeface="Arial" pitchFamily="34" charset="0"/>
                <a:cs typeface="Arial" pitchFamily="34" charset="0"/>
              </a:rPr>
              <a:t>fiction stories</a:t>
            </a:r>
            <a:r>
              <a:rPr lang="en-US" sz="3400" dirty="0">
                <a:latin typeface="Arial" pitchFamily="34" charset="0"/>
                <a:cs typeface="Arial" pitchFamily="34" charset="0"/>
              </a:rPr>
              <a:t> or stories that are not true. They write these stories to </a:t>
            </a:r>
            <a:r>
              <a:rPr lang="en-US" sz="3400" b="1" dirty="0">
                <a:solidFill>
                  <a:srgbClr val="FF3300"/>
                </a:solidFill>
                <a:latin typeface="Arial" pitchFamily="34" charset="0"/>
                <a:cs typeface="Arial" pitchFamily="34" charset="0"/>
              </a:rPr>
              <a:t>entertain</a:t>
            </a:r>
            <a:r>
              <a:rPr lang="en-US" sz="3400" dirty="0">
                <a:latin typeface="Arial" pitchFamily="34" charset="0"/>
                <a:cs typeface="Arial" pitchFamily="34" charset="0"/>
              </a:rPr>
              <a:t> you. Other authors may write to </a:t>
            </a:r>
            <a:r>
              <a:rPr lang="en-US" sz="3400" b="1" dirty="0">
                <a:solidFill>
                  <a:srgbClr val="FF3300"/>
                </a:solidFill>
                <a:latin typeface="Arial" pitchFamily="34" charset="0"/>
                <a:cs typeface="Arial" pitchFamily="34" charset="0"/>
              </a:rPr>
              <a:t>persuade</a:t>
            </a:r>
            <a:r>
              <a:rPr lang="en-US" sz="3400" dirty="0">
                <a:latin typeface="Arial" pitchFamily="34" charset="0"/>
                <a:cs typeface="Arial" pitchFamily="34" charset="0"/>
              </a:rPr>
              <a:t> or to </a:t>
            </a:r>
            <a:r>
              <a:rPr lang="en-US" sz="3400" dirty="0">
                <a:solidFill>
                  <a:srgbClr val="33CC33"/>
                </a:solidFill>
                <a:latin typeface="Arial" pitchFamily="34" charset="0"/>
                <a:cs typeface="Arial" pitchFamily="34" charset="0"/>
              </a:rPr>
              <a:t>try to get you to do something</a:t>
            </a:r>
            <a:r>
              <a:rPr lang="en-US" sz="3400" dirty="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33400" y="914400"/>
            <a:ext cx="7848600" cy="3046988"/>
          </a:xfrm>
          <a:prstGeom prst="rect">
            <a:avLst/>
          </a:prstGeom>
          <a:noFill/>
          <a:ln w="9525">
            <a:noFill/>
            <a:miter lim="800000"/>
            <a:headEnd/>
            <a:tailEnd/>
          </a:ln>
          <a:effectLst/>
        </p:spPr>
        <p:txBody>
          <a:bodyPr wrap="square">
            <a:spAutoFit/>
          </a:bodyPr>
          <a:lstStyle/>
          <a:p>
            <a:pPr>
              <a:spcBef>
                <a:spcPct val="50000"/>
              </a:spcBef>
            </a:pPr>
            <a:r>
              <a:rPr lang="en-US" sz="3200" dirty="0">
                <a:latin typeface="Arial" pitchFamily="34" charset="0"/>
                <a:cs typeface="Arial" pitchFamily="34" charset="0"/>
              </a:rPr>
              <a:t>HAMSTERS FOR SALE: Braxton Pet Store, Northwood Mall: We have a large selection of hamsters for sale this week. They are interesting pets and you will enjoy having one. They are only </a:t>
            </a:r>
            <a:r>
              <a:rPr lang="en-US" sz="3200" dirty="0" smtClean="0">
                <a:latin typeface="Arial" pitchFamily="34" charset="0"/>
                <a:cs typeface="Arial" pitchFamily="34" charset="0"/>
              </a:rPr>
              <a:t>$17.99 </a:t>
            </a:r>
            <a:r>
              <a:rPr lang="en-US" sz="3200" dirty="0">
                <a:latin typeface="Arial" pitchFamily="34" charset="0"/>
                <a:cs typeface="Arial" pitchFamily="34" charset="0"/>
              </a:rPr>
              <a:t>this week. Come and buy yours today! </a:t>
            </a:r>
          </a:p>
        </p:txBody>
      </p:sp>
      <p:sp>
        <p:nvSpPr>
          <p:cNvPr id="14340" name="Rectangle 4"/>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4341" name="Text Box 5"/>
          <p:cNvSpPr txBox="1">
            <a:spLocks noChangeArrowheads="1"/>
          </p:cNvSpPr>
          <p:nvPr/>
        </p:nvSpPr>
        <p:spPr bwMode="auto">
          <a:xfrm>
            <a:off x="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14342" name="Text Box 6"/>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14343" name="Text Box 7"/>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434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9" name="Picture 9" descr="j0123919[1]"/>
          <p:cNvPicPr>
            <a:picLocks noChangeAspect="1" noChangeArrowheads="1"/>
          </p:cNvPicPr>
          <p:nvPr/>
        </p:nvPicPr>
        <p:blipFill>
          <a:blip r:embed="rId3" cstate="print"/>
          <a:srcRect/>
          <a:stretch>
            <a:fillRect/>
          </a:stretch>
        </p:blipFill>
        <p:spPr bwMode="auto">
          <a:xfrm>
            <a:off x="6172200" y="1219200"/>
            <a:ext cx="2785911" cy="2667000"/>
          </a:xfrm>
          <a:prstGeom prst="rect">
            <a:avLst/>
          </a:prstGeom>
          <a:noFill/>
        </p:spPr>
      </p:pic>
      <p:sp>
        <p:nvSpPr>
          <p:cNvPr id="15362" name="Text Box 2"/>
          <p:cNvSpPr txBox="1">
            <a:spLocks noChangeArrowheads="1"/>
          </p:cNvSpPr>
          <p:nvPr/>
        </p:nvSpPr>
        <p:spPr bwMode="auto">
          <a:xfrm>
            <a:off x="457200" y="457200"/>
            <a:ext cx="5867400" cy="4247317"/>
          </a:xfrm>
          <a:prstGeom prst="rect">
            <a:avLst/>
          </a:prstGeom>
          <a:noFill/>
          <a:ln w="9525">
            <a:noFill/>
            <a:miter lim="800000"/>
            <a:headEnd/>
            <a:tailEnd/>
          </a:ln>
          <a:effectLst/>
        </p:spPr>
        <p:txBody>
          <a:bodyPr wrap="square">
            <a:spAutoFit/>
          </a:bodyPr>
          <a:lstStyle/>
          <a:p>
            <a:pPr>
              <a:spcBef>
                <a:spcPct val="50000"/>
              </a:spcBef>
            </a:pPr>
            <a:r>
              <a:rPr lang="en-US" sz="3000" dirty="0">
                <a:latin typeface="Arial" pitchFamily="34" charset="0"/>
                <a:cs typeface="Arial" pitchFamily="34" charset="0"/>
              </a:rPr>
              <a:t>     Calligraphy is a form of </a:t>
            </a:r>
            <a:r>
              <a:rPr lang="en-US" sz="3000" dirty="0" smtClean="0">
                <a:latin typeface="Arial" pitchFamily="34" charset="0"/>
                <a:cs typeface="Arial" pitchFamily="34" charset="0"/>
              </a:rPr>
              <a:t>handwriting. </a:t>
            </a:r>
            <a:r>
              <a:rPr lang="en-US" sz="3000" dirty="0">
                <a:latin typeface="Arial" pitchFamily="34" charset="0"/>
                <a:cs typeface="Arial" pitchFamily="34" charset="0"/>
              </a:rPr>
              <a:t>A special pen must be used. Letters are formed using up and down strokes. Old documents are usually written in this form. </a:t>
            </a:r>
            <a:r>
              <a:rPr lang="en-US" sz="3000" dirty="0" smtClean="0">
                <a:latin typeface="Arial" pitchFamily="34" charset="0"/>
                <a:cs typeface="Arial" pitchFamily="34" charset="0"/>
              </a:rPr>
              <a:t>Diplomas, </a:t>
            </a:r>
            <a:r>
              <a:rPr lang="en-US" sz="3000" dirty="0">
                <a:latin typeface="Arial" pitchFamily="34" charset="0"/>
                <a:cs typeface="Arial" pitchFamily="34" charset="0"/>
              </a:rPr>
              <a:t>certificates and other awards are written in calligraphy. It is an interesting form of handwriting. </a:t>
            </a:r>
          </a:p>
        </p:txBody>
      </p:sp>
      <p:sp>
        <p:nvSpPr>
          <p:cNvPr id="15364" name="Rectangle 4"/>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365" name="Text Box 5"/>
          <p:cNvSpPr txBox="1">
            <a:spLocks noChangeArrowheads="1"/>
          </p:cNvSpPr>
          <p:nvPr/>
        </p:nvSpPr>
        <p:spPr bwMode="auto">
          <a:xfrm>
            <a:off x="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15366" name="Text Box 6"/>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15367" name="Text Box 7"/>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536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85800" y="685800"/>
            <a:ext cx="6934200" cy="3323987"/>
          </a:xfrm>
          <a:prstGeom prst="rect">
            <a:avLst/>
          </a:prstGeom>
          <a:noFill/>
          <a:ln w="9525">
            <a:noFill/>
            <a:miter lim="800000"/>
            <a:headEnd/>
            <a:tailEnd/>
          </a:ln>
          <a:effectLst/>
        </p:spPr>
        <p:txBody>
          <a:bodyPr>
            <a:spAutoFit/>
          </a:bodyPr>
          <a:lstStyle/>
          <a:p>
            <a:pPr>
              <a:spcBef>
                <a:spcPct val="50000"/>
              </a:spcBef>
            </a:pPr>
            <a:r>
              <a:rPr lang="en-US" sz="3000" dirty="0">
                <a:latin typeface="Arial" pitchFamily="34" charset="0"/>
                <a:cs typeface="Arial" pitchFamily="34" charset="0"/>
              </a:rPr>
              <a:t>     Katina and her brother, Jess were playing with the water hose outside one day. Jess was hiding from Katina so she wouldn't squirt him with the water. The back door opened and Katina pointed the water hose toward the door. It was Mom and she was dripping wet! </a:t>
            </a:r>
          </a:p>
        </p:txBody>
      </p:sp>
      <p:sp>
        <p:nvSpPr>
          <p:cNvPr id="16388" name="Rectangle 4"/>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389" name="Text Box 5"/>
          <p:cNvSpPr txBox="1">
            <a:spLocks noChangeArrowheads="1"/>
          </p:cNvSpPr>
          <p:nvPr/>
        </p:nvSpPr>
        <p:spPr bwMode="auto">
          <a:xfrm>
            <a:off x="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16390" name="Text Box 6"/>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16391" name="Text Box 7"/>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639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609600" y="457200"/>
            <a:ext cx="6934200" cy="4247317"/>
          </a:xfrm>
          <a:prstGeom prst="rect">
            <a:avLst/>
          </a:prstGeom>
          <a:noFill/>
          <a:ln w="9525">
            <a:noFill/>
            <a:miter lim="800000"/>
            <a:headEnd/>
            <a:tailEnd/>
          </a:ln>
          <a:effectLst/>
        </p:spPr>
        <p:txBody>
          <a:bodyPr>
            <a:spAutoFit/>
          </a:bodyPr>
          <a:lstStyle/>
          <a:p>
            <a:pPr>
              <a:spcBef>
                <a:spcPct val="50000"/>
              </a:spcBef>
            </a:pPr>
            <a:r>
              <a:rPr lang="en-US" sz="3000" dirty="0">
                <a:latin typeface="Arial" pitchFamily="34" charset="0"/>
                <a:cs typeface="Arial" pitchFamily="34" charset="0"/>
              </a:rPr>
              <a:t>     Rosie had the best time making her valentine cards for her classmates. She used red and white paper, heart stickers, markers and anything else she could find. It was great. Her friends are planning a valentine party on </a:t>
            </a:r>
            <a:r>
              <a:rPr lang="en-US" sz="3000" dirty="0" smtClean="0">
                <a:latin typeface="Arial" pitchFamily="34" charset="0"/>
                <a:cs typeface="Arial" pitchFamily="34" charset="0"/>
              </a:rPr>
              <a:t>February </a:t>
            </a:r>
            <a:r>
              <a:rPr lang="en-US" sz="3000" dirty="0">
                <a:latin typeface="Arial" pitchFamily="34" charset="0"/>
                <a:cs typeface="Arial" pitchFamily="34" charset="0"/>
              </a:rPr>
              <a:t>14th at school. The one she made for her best friend is funny. Funny valentines are nice to get. </a:t>
            </a:r>
          </a:p>
        </p:txBody>
      </p:sp>
      <p:sp>
        <p:nvSpPr>
          <p:cNvPr id="28675" name="Rectangle 3"/>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8676" name="Text Box 4"/>
          <p:cNvSpPr txBox="1">
            <a:spLocks noChangeArrowheads="1"/>
          </p:cNvSpPr>
          <p:nvPr/>
        </p:nvSpPr>
        <p:spPr bwMode="auto">
          <a:xfrm>
            <a:off x="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28677" name="Text Box 5"/>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28678" name="Text Box 6"/>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867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457200"/>
            <a:ext cx="6934200" cy="2554545"/>
          </a:xfrm>
          <a:prstGeom prst="rect">
            <a:avLst/>
          </a:prstGeom>
          <a:noFill/>
          <a:ln w="9525">
            <a:noFill/>
            <a:miter lim="800000"/>
            <a:headEnd/>
            <a:tailEnd/>
          </a:ln>
          <a:effectLst/>
        </p:spPr>
        <p:txBody>
          <a:bodyPr>
            <a:spAutoFit/>
          </a:bodyPr>
          <a:lstStyle/>
          <a:p>
            <a:pPr>
              <a:spcBef>
                <a:spcPct val="50000"/>
              </a:spcBef>
            </a:pPr>
            <a:r>
              <a:rPr lang="en-US" dirty="0">
                <a:latin typeface="Arial" pitchFamily="34" charset="0"/>
                <a:cs typeface="Arial" pitchFamily="34" charset="0"/>
              </a:rPr>
              <a:t>     </a:t>
            </a:r>
            <a:r>
              <a:rPr lang="en-US" sz="3200" dirty="0">
                <a:latin typeface="Arial" pitchFamily="34" charset="0"/>
                <a:cs typeface="Arial" pitchFamily="34" charset="0"/>
              </a:rPr>
              <a:t>The easy Chopper 3 will chop your vegetables for you in about 30 seconds. It is easy to use and you can use any vegetable. The cost is </a:t>
            </a:r>
            <a:r>
              <a:rPr lang="en-US" sz="3200" dirty="0" smtClean="0">
                <a:latin typeface="Arial" pitchFamily="34" charset="0"/>
                <a:cs typeface="Arial" pitchFamily="34" charset="0"/>
              </a:rPr>
              <a:t>$29.95</a:t>
            </a:r>
            <a:r>
              <a:rPr lang="en-US" sz="3200" dirty="0">
                <a:latin typeface="Arial" pitchFamily="34" charset="0"/>
                <a:cs typeface="Arial" pitchFamily="34" charset="0"/>
              </a:rPr>
              <a:t>. Order yours today! </a:t>
            </a:r>
          </a:p>
        </p:txBody>
      </p:sp>
      <p:sp>
        <p:nvSpPr>
          <p:cNvPr id="30723" name="Rectangle 3"/>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724" name="Text Box 4"/>
          <p:cNvSpPr txBox="1">
            <a:spLocks noChangeArrowheads="1"/>
          </p:cNvSpPr>
          <p:nvPr/>
        </p:nvSpPr>
        <p:spPr bwMode="auto">
          <a:xfrm>
            <a:off x="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30725" name="Text Box 5"/>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30726" name="Text Box 6"/>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07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09600" y="457200"/>
            <a:ext cx="6934200" cy="2554545"/>
          </a:xfrm>
          <a:prstGeom prst="rect">
            <a:avLst/>
          </a:prstGeom>
          <a:noFill/>
          <a:ln w="9525">
            <a:noFill/>
            <a:miter lim="800000"/>
            <a:headEnd/>
            <a:tailEnd/>
          </a:ln>
          <a:effectLst/>
        </p:spPr>
        <p:txBody>
          <a:bodyPr>
            <a:spAutoFit/>
          </a:bodyPr>
          <a:lstStyle/>
          <a:p>
            <a:pPr>
              <a:spcBef>
                <a:spcPct val="50000"/>
              </a:spcBef>
            </a:pPr>
            <a:r>
              <a:rPr lang="en-US" dirty="0">
                <a:latin typeface="Arial" pitchFamily="34" charset="0"/>
                <a:cs typeface="Arial" pitchFamily="34" charset="0"/>
              </a:rPr>
              <a:t>     </a:t>
            </a:r>
            <a:r>
              <a:rPr lang="en-US" sz="3200" dirty="0">
                <a:latin typeface="Arial" pitchFamily="34" charset="0"/>
                <a:cs typeface="Arial" pitchFamily="34" charset="0"/>
              </a:rPr>
              <a:t>Abraham Lincoln's birthday is on </a:t>
            </a:r>
            <a:r>
              <a:rPr lang="en-US" sz="3200" dirty="0" smtClean="0">
                <a:latin typeface="Arial" pitchFamily="34" charset="0"/>
                <a:cs typeface="Arial" pitchFamily="34" charset="0"/>
              </a:rPr>
              <a:t>February </a:t>
            </a:r>
            <a:r>
              <a:rPr lang="en-US" sz="3200" dirty="0">
                <a:latin typeface="Arial" pitchFamily="34" charset="0"/>
                <a:cs typeface="Arial" pitchFamily="34" charset="0"/>
              </a:rPr>
              <a:t>12th. He was a great President of the United States. He was our 16th President. He is remembered for freeing the slaves. </a:t>
            </a:r>
          </a:p>
        </p:txBody>
      </p:sp>
      <p:sp>
        <p:nvSpPr>
          <p:cNvPr id="33795" name="Rectangle 3"/>
          <p:cNvSpPr>
            <a:spLocks noChangeArrowheads="1"/>
          </p:cNvSpPr>
          <p:nvPr/>
        </p:nvSpPr>
        <p:spPr bwMode="auto">
          <a:xfrm>
            <a:off x="152400" y="5181600"/>
            <a:ext cx="87630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3796" name="Text Box 4"/>
          <p:cNvSpPr txBox="1">
            <a:spLocks noChangeArrowheads="1"/>
          </p:cNvSpPr>
          <p:nvPr/>
        </p:nvSpPr>
        <p:spPr bwMode="auto">
          <a:xfrm>
            <a:off x="0" y="5181600"/>
            <a:ext cx="2819400" cy="914400"/>
          </a:xfrm>
          <a:prstGeom prst="rect">
            <a:avLst/>
          </a:prstGeom>
          <a:noFill/>
          <a:ln w="9525">
            <a:noFill/>
            <a:miter lim="800000"/>
            <a:headEnd/>
            <a:tailEnd/>
          </a:ln>
          <a:effectLst/>
        </p:spPr>
        <p:txBody>
          <a:bodyPr>
            <a:spAutoFit/>
          </a:bodyPr>
          <a:lstStyle/>
          <a:p>
            <a:pPr>
              <a:spcBef>
                <a:spcPct val="50000"/>
              </a:spcBef>
            </a:pPr>
            <a:r>
              <a:rPr lang="en-US" sz="5400" b="1" dirty="0">
                <a:solidFill>
                  <a:srgbClr val="FF3300"/>
                </a:solidFill>
                <a:latin typeface="Arial" pitchFamily="34" charset="0"/>
                <a:cs typeface="Arial" pitchFamily="34" charset="0"/>
              </a:rPr>
              <a:t> </a:t>
            </a:r>
            <a:r>
              <a:rPr lang="en-US" sz="3200" b="1" dirty="0">
                <a:solidFill>
                  <a:srgbClr val="FF3300"/>
                </a:solidFill>
                <a:latin typeface="Arial" pitchFamily="34" charset="0"/>
                <a:cs typeface="Arial" pitchFamily="34" charset="0"/>
              </a:rPr>
              <a:t>to Inform</a:t>
            </a:r>
          </a:p>
        </p:txBody>
      </p:sp>
      <p:sp>
        <p:nvSpPr>
          <p:cNvPr id="33797" name="Text Box 5"/>
          <p:cNvSpPr txBox="1">
            <a:spLocks noChangeArrowheads="1"/>
          </p:cNvSpPr>
          <p:nvPr/>
        </p:nvSpPr>
        <p:spPr bwMode="auto">
          <a:xfrm>
            <a:off x="2895600" y="5486400"/>
            <a:ext cx="30480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33798" name="Text Box 6"/>
          <p:cNvSpPr txBox="1">
            <a:spLocks noChangeArrowheads="1"/>
          </p:cNvSpPr>
          <p:nvPr/>
        </p:nvSpPr>
        <p:spPr bwMode="auto">
          <a:xfrm>
            <a:off x="5791200" y="5181600"/>
            <a:ext cx="2819400" cy="914400"/>
          </a:xfrm>
          <a:prstGeom prst="rect">
            <a:avLst/>
          </a:prstGeom>
          <a:noFill/>
          <a:ln w="9525">
            <a:noFill/>
            <a:miter lim="800000"/>
            <a:headEnd/>
            <a:tailEnd/>
          </a:ln>
          <a:effectLst/>
        </p:spPr>
        <p:txBody>
          <a:bodyPr>
            <a:spAutoFit/>
          </a:bodyPr>
          <a:lstStyle/>
          <a:p>
            <a:pPr>
              <a:spcBef>
                <a:spcPct val="50000"/>
              </a:spcBef>
            </a:pPr>
            <a:r>
              <a:rPr lang="en-US" sz="5400" b="1">
                <a:solidFill>
                  <a:srgbClr val="FF3300"/>
                </a:solidFill>
                <a:latin typeface="Arial" pitchFamily="34" charset="0"/>
                <a:cs typeface="Arial" pitchFamily="34" charset="0"/>
              </a:rPr>
              <a:t> </a:t>
            </a:r>
            <a:r>
              <a:rPr lang="en-US" sz="3200" b="1">
                <a:solidFill>
                  <a:srgbClr val="FF3300"/>
                </a:solidFill>
                <a:latin typeface="Arial" pitchFamily="34" charset="0"/>
                <a:cs typeface="Arial" pitchFamily="34" charset="0"/>
              </a:rPr>
              <a:t>to Persuade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379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a:xfrm>
            <a:off x="457200" y="1600200"/>
            <a:ext cx="7467600" cy="4800600"/>
          </a:xfrm>
        </p:spPr>
        <p:txBody>
          <a:bodyPr>
            <a:normAutofit/>
          </a:bodyPr>
          <a:lstStyle/>
          <a:p>
            <a:pPr>
              <a:buNone/>
            </a:pPr>
            <a:r>
              <a:rPr lang="en-US" dirty="0" smtClean="0"/>
              <a:t>Now ask yourself:</a:t>
            </a:r>
          </a:p>
          <a:p>
            <a:pPr>
              <a:buNone/>
            </a:pPr>
            <a:endParaRPr lang="en-US" dirty="0" smtClean="0"/>
          </a:p>
          <a:p>
            <a:r>
              <a:rPr lang="en-US" dirty="0" smtClean="0"/>
              <a:t>What is author’s purpose?</a:t>
            </a:r>
          </a:p>
          <a:p>
            <a:endParaRPr lang="en-US" dirty="0"/>
          </a:p>
          <a:p>
            <a:r>
              <a:rPr lang="en-US" dirty="0" smtClean="0"/>
              <a:t>What are the most common types of author’s purpose?</a:t>
            </a:r>
          </a:p>
          <a:p>
            <a:pPr>
              <a:buNone/>
            </a:pPr>
            <a:endParaRPr lang="en-US" dirty="0" smtClean="0"/>
          </a:p>
          <a:p>
            <a:endParaRPr lang="en-US" dirty="0"/>
          </a:p>
        </p:txBody>
      </p:sp>
      <p:pic>
        <p:nvPicPr>
          <p:cNvPr id="1026" name="Picture 2" descr="C:\Users\Katie\AppData\Local\Microsoft\Windows\Temporary Internet Files\Content.IE5\5HUJEXYR\MC900078711[1].wmf"/>
          <p:cNvPicPr>
            <a:picLocks noChangeAspect="1" noChangeArrowheads="1"/>
          </p:cNvPicPr>
          <p:nvPr/>
        </p:nvPicPr>
        <p:blipFill>
          <a:blip r:embed="rId2" cstate="print"/>
          <a:srcRect/>
          <a:stretch>
            <a:fillRect/>
          </a:stretch>
        </p:blipFill>
        <p:spPr bwMode="auto">
          <a:xfrm>
            <a:off x="7543800" y="304800"/>
            <a:ext cx="1313694" cy="3186352"/>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for Understanding</a:t>
            </a:r>
            <a:endParaRPr lang="en-US" dirty="0"/>
          </a:p>
        </p:txBody>
      </p:sp>
      <p:sp>
        <p:nvSpPr>
          <p:cNvPr id="3" name="Content Placeholder 2"/>
          <p:cNvSpPr>
            <a:spLocks noGrp="1"/>
          </p:cNvSpPr>
          <p:nvPr>
            <p:ph idx="1"/>
          </p:nvPr>
        </p:nvSpPr>
        <p:spPr>
          <a:xfrm>
            <a:off x="457200" y="1600200"/>
            <a:ext cx="7010400" cy="5029200"/>
          </a:xfrm>
        </p:spPr>
        <p:txBody>
          <a:bodyPr>
            <a:normAutofit fontScale="92500" lnSpcReduction="10000"/>
          </a:bodyPr>
          <a:lstStyle/>
          <a:p>
            <a:r>
              <a:rPr lang="en-US" dirty="0" smtClean="0"/>
              <a:t>What is author’s purpose?</a:t>
            </a:r>
          </a:p>
          <a:p>
            <a:pPr lvl="1">
              <a:spcAft>
                <a:spcPts val="600"/>
              </a:spcAft>
            </a:pPr>
            <a:r>
              <a:rPr lang="en-US" dirty="0" smtClean="0">
                <a:solidFill>
                  <a:srgbClr val="FF0000"/>
                </a:solidFill>
              </a:rPr>
              <a:t>Author’s purpose is the reason an author writes something. </a:t>
            </a:r>
          </a:p>
          <a:p>
            <a:pPr lvl="1">
              <a:spcAft>
                <a:spcPts val="600"/>
              </a:spcAft>
            </a:pPr>
            <a:r>
              <a:rPr lang="en-US" dirty="0" smtClean="0">
                <a:solidFill>
                  <a:srgbClr val="FF0000"/>
                </a:solidFill>
              </a:rPr>
              <a:t>Sometimes the purpose affects the content and the way an author crafts their writing.</a:t>
            </a:r>
          </a:p>
          <a:p>
            <a:pPr lvl="1">
              <a:spcAft>
                <a:spcPts val="600"/>
              </a:spcAft>
            </a:pPr>
            <a:r>
              <a:rPr lang="en-US" dirty="0" smtClean="0">
                <a:solidFill>
                  <a:srgbClr val="FF0000"/>
                </a:solidFill>
              </a:rPr>
              <a:t>Typically authors write to entertain, inform, or persuade. </a:t>
            </a:r>
          </a:p>
          <a:p>
            <a:r>
              <a:rPr lang="en-US" dirty="0" smtClean="0"/>
              <a:t>What are the most common types of author’s purpose?</a:t>
            </a:r>
          </a:p>
          <a:p>
            <a:pPr lvl="1"/>
            <a:r>
              <a:rPr lang="en-US" dirty="0" smtClean="0">
                <a:solidFill>
                  <a:srgbClr val="FF0000"/>
                </a:solidFill>
              </a:rPr>
              <a:t>To entertain, to inform, and to persuade.</a:t>
            </a:r>
            <a:endParaRPr lang="en-US" dirty="0" smtClean="0"/>
          </a:p>
        </p:txBody>
      </p:sp>
      <p:pic>
        <p:nvPicPr>
          <p:cNvPr id="5" name="Picture 2" descr="C:\Users\Katie\AppData\Local\Microsoft\Windows\Temporary Internet Files\Content.IE5\6T8GK2LX\MC900078629[1].wmf"/>
          <p:cNvPicPr>
            <a:picLocks noChangeAspect="1" noChangeArrowheads="1"/>
          </p:cNvPicPr>
          <p:nvPr/>
        </p:nvPicPr>
        <p:blipFill>
          <a:blip r:embed="rId2" cstate="print"/>
          <a:srcRect/>
          <a:stretch>
            <a:fillRect/>
          </a:stretch>
        </p:blipFill>
        <p:spPr bwMode="auto">
          <a:xfrm>
            <a:off x="6781800" y="2895600"/>
            <a:ext cx="1982335" cy="20122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8" name="Rectangle 12"/>
          <p:cNvSpPr>
            <a:spLocks noChangeArrowheads="1"/>
          </p:cNvSpPr>
          <p:nvPr/>
        </p:nvSpPr>
        <p:spPr bwMode="auto">
          <a:xfrm>
            <a:off x="457200" y="5029200"/>
            <a:ext cx="8153400" cy="152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4587" name="Rectangle 11"/>
          <p:cNvSpPr>
            <a:spLocks noChangeArrowheads="1"/>
          </p:cNvSpPr>
          <p:nvPr/>
        </p:nvSpPr>
        <p:spPr bwMode="auto">
          <a:xfrm>
            <a:off x="457200" y="3352800"/>
            <a:ext cx="8153400" cy="1524000"/>
          </a:xfrm>
          <a:prstGeom prst="rect">
            <a:avLst/>
          </a:prstGeom>
          <a:solidFill>
            <a:schemeClr val="accent1"/>
          </a:solidFill>
          <a:ln w="9525">
            <a:solidFill>
              <a:schemeClr val="tx1"/>
            </a:solidFill>
            <a:miter lim="800000"/>
            <a:headEnd/>
            <a:tailEnd/>
          </a:ln>
          <a:effectLst/>
        </p:spPr>
        <p:txBody>
          <a:bodyPr wrap="none" anchor="ctr"/>
          <a:lstStyle/>
          <a:p>
            <a:endParaRPr lang="en-US">
              <a:latin typeface="Arial" pitchFamily="34" charset="0"/>
              <a:cs typeface="Arial" pitchFamily="34" charset="0"/>
            </a:endParaRPr>
          </a:p>
        </p:txBody>
      </p:sp>
      <p:sp>
        <p:nvSpPr>
          <p:cNvPr id="24586" name="Rectangle 10"/>
          <p:cNvSpPr>
            <a:spLocks noChangeArrowheads="1"/>
          </p:cNvSpPr>
          <p:nvPr/>
        </p:nvSpPr>
        <p:spPr bwMode="auto">
          <a:xfrm>
            <a:off x="457200" y="1676400"/>
            <a:ext cx="8153400" cy="1524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4578" name="Text Box 2"/>
          <p:cNvSpPr txBox="1">
            <a:spLocks noChangeArrowheads="1"/>
          </p:cNvSpPr>
          <p:nvPr/>
        </p:nvSpPr>
        <p:spPr bwMode="auto">
          <a:xfrm>
            <a:off x="457200" y="1905000"/>
            <a:ext cx="5638800" cy="1311275"/>
          </a:xfrm>
          <a:prstGeom prst="rect">
            <a:avLst/>
          </a:prstGeom>
          <a:noFill/>
          <a:ln w="9525">
            <a:noFill/>
            <a:miter lim="800000"/>
            <a:headEnd/>
            <a:tailEnd/>
          </a:ln>
          <a:effectLst/>
        </p:spPr>
        <p:txBody>
          <a:bodyPr>
            <a:spAutoFit/>
          </a:bodyPr>
          <a:lstStyle/>
          <a:p>
            <a:pPr>
              <a:spcBef>
                <a:spcPct val="50000"/>
              </a:spcBef>
            </a:pPr>
            <a:r>
              <a:rPr lang="en-US" sz="3200" b="1" dirty="0">
                <a:latin typeface="Arial" pitchFamily="34" charset="0"/>
                <a:cs typeface="Arial" pitchFamily="34" charset="0"/>
              </a:rPr>
              <a:t>Facts or true </a:t>
            </a:r>
          </a:p>
          <a:p>
            <a:pPr>
              <a:spcBef>
                <a:spcPct val="50000"/>
              </a:spcBef>
            </a:pPr>
            <a:r>
              <a:rPr lang="en-US" sz="3200" b="1" dirty="0">
                <a:latin typeface="Arial" pitchFamily="34" charset="0"/>
                <a:cs typeface="Arial" pitchFamily="34" charset="0"/>
              </a:rPr>
              <a:t>Information? </a:t>
            </a:r>
          </a:p>
        </p:txBody>
      </p:sp>
      <p:sp>
        <p:nvSpPr>
          <p:cNvPr id="24579" name="Text Box 3"/>
          <p:cNvSpPr txBox="1">
            <a:spLocks noChangeArrowheads="1"/>
          </p:cNvSpPr>
          <p:nvPr/>
        </p:nvSpPr>
        <p:spPr bwMode="auto">
          <a:xfrm>
            <a:off x="609600" y="3886200"/>
            <a:ext cx="5638800" cy="579438"/>
          </a:xfrm>
          <a:prstGeom prst="rect">
            <a:avLst/>
          </a:prstGeom>
          <a:noFill/>
          <a:ln w="9525">
            <a:noFill/>
            <a:miter lim="800000"/>
            <a:headEnd/>
            <a:tailEnd/>
          </a:ln>
          <a:effectLst/>
        </p:spPr>
        <p:txBody>
          <a:bodyPr>
            <a:spAutoFit/>
          </a:bodyPr>
          <a:lstStyle/>
          <a:p>
            <a:pPr>
              <a:spcBef>
                <a:spcPct val="50000"/>
              </a:spcBef>
            </a:pPr>
            <a:r>
              <a:rPr lang="en-US" sz="3200" b="1">
                <a:latin typeface="Arial" pitchFamily="34" charset="0"/>
                <a:cs typeface="Arial" pitchFamily="34" charset="0"/>
              </a:rPr>
              <a:t>Fiction?  </a:t>
            </a:r>
          </a:p>
        </p:txBody>
      </p:sp>
      <p:sp>
        <p:nvSpPr>
          <p:cNvPr id="24580" name="Text Box 4"/>
          <p:cNvSpPr txBox="1">
            <a:spLocks noChangeArrowheads="1"/>
          </p:cNvSpPr>
          <p:nvPr/>
        </p:nvSpPr>
        <p:spPr bwMode="auto">
          <a:xfrm>
            <a:off x="457200" y="5181600"/>
            <a:ext cx="5638800" cy="1311275"/>
          </a:xfrm>
          <a:prstGeom prst="rect">
            <a:avLst/>
          </a:prstGeom>
          <a:noFill/>
          <a:ln w="9525">
            <a:noFill/>
            <a:miter lim="800000"/>
            <a:headEnd/>
            <a:tailEnd/>
          </a:ln>
          <a:effectLst/>
        </p:spPr>
        <p:txBody>
          <a:bodyPr>
            <a:spAutoFit/>
          </a:bodyPr>
          <a:lstStyle/>
          <a:p>
            <a:pPr>
              <a:spcBef>
                <a:spcPct val="50000"/>
              </a:spcBef>
            </a:pPr>
            <a:r>
              <a:rPr lang="en-US" sz="3200" b="1">
                <a:latin typeface="Arial" pitchFamily="34" charset="0"/>
                <a:cs typeface="Arial" pitchFamily="34" charset="0"/>
              </a:rPr>
              <a:t>Tries to get you</a:t>
            </a:r>
          </a:p>
          <a:p>
            <a:pPr>
              <a:spcBef>
                <a:spcPct val="50000"/>
              </a:spcBef>
            </a:pPr>
            <a:r>
              <a:rPr lang="en-US" sz="3200" b="1">
                <a:latin typeface="Arial" pitchFamily="34" charset="0"/>
                <a:cs typeface="Arial" pitchFamily="34" charset="0"/>
              </a:rPr>
              <a:t>to do something?</a:t>
            </a:r>
          </a:p>
        </p:txBody>
      </p:sp>
      <p:sp>
        <p:nvSpPr>
          <p:cNvPr id="24581" name="Text Box 5"/>
          <p:cNvSpPr txBox="1">
            <a:spLocks noChangeArrowheads="1"/>
          </p:cNvSpPr>
          <p:nvPr/>
        </p:nvSpPr>
        <p:spPr bwMode="auto">
          <a:xfrm>
            <a:off x="2743200" y="3810000"/>
            <a:ext cx="5181600" cy="579438"/>
          </a:xfrm>
          <a:prstGeom prst="rect">
            <a:avLst/>
          </a:prstGeom>
          <a:noFill/>
          <a:ln w="9525">
            <a:noFill/>
            <a:miter lim="800000"/>
            <a:headEnd/>
            <a:tailEnd/>
          </a:ln>
          <a:effectLst/>
        </p:spPr>
        <p:txBody>
          <a:bodyPr>
            <a:spAutoFit/>
          </a:bodyPr>
          <a:lstStyle/>
          <a:p>
            <a:pPr>
              <a:spcBef>
                <a:spcPct val="50000"/>
              </a:spcBef>
            </a:pPr>
            <a:r>
              <a:rPr lang="en-US" sz="3200" b="1" dirty="0">
                <a:solidFill>
                  <a:srgbClr val="FF3300"/>
                </a:solidFill>
                <a:latin typeface="Arial" pitchFamily="34" charset="0"/>
                <a:cs typeface="Arial" pitchFamily="34" charset="0"/>
              </a:rPr>
              <a:t>to Entertain</a:t>
            </a:r>
          </a:p>
        </p:txBody>
      </p:sp>
      <p:sp>
        <p:nvSpPr>
          <p:cNvPr id="24582" name="Text Box 6"/>
          <p:cNvSpPr txBox="1">
            <a:spLocks noChangeArrowheads="1"/>
          </p:cNvSpPr>
          <p:nvPr/>
        </p:nvSpPr>
        <p:spPr bwMode="auto">
          <a:xfrm>
            <a:off x="3581400" y="2209800"/>
            <a:ext cx="4648200" cy="579438"/>
          </a:xfrm>
          <a:prstGeom prst="rect">
            <a:avLst/>
          </a:prstGeom>
          <a:noFill/>
          <a:ln w="9525">
            <a:noFill/>
            <a:miter lim="800000"/>
            <a:headEnd/>
            <a:tailEnd/>
          </a:ln>
          <a:effectLst/>
        </p:spPr>
        <p:txBody>
          <a:bodyPr>
            <a:spAutoFit/>
          </a:bodyPr>
          <a:lstStyle/>
          <a:p>
            <a:pPr>
              <a:spcBef>
                <a:spcPct val="50000"/>
              </a:spcBef>
            </a:pPr>
            <a:r>
              <a:rPr lang="en-US" sz="3200" b="1">
                <a:solidFill>
                  <a:srgbClr val="FF3300"/>
                </a:solidFill>
                <a:latin typeface="Arial" pitchFamily="34" charset="0"/>
                <a:cs typeface="Arial" pitchFamily="34" charset="0"/>
              </a:rPr>
              <a:t> to Inform or Teach</a:t>
            </a:r>
          </a:p>
        </p:txBody>
      </p:sp>
      <p:sp>
        <p:nvSpPr>
          <p:cNvPr id="24583" name="Text Box 7"/>
          <p:cNvSpPr txBox="1">
            <a:spLocks noChangeArrowheads="1"/>
          </p:cNvSpPr>
          <p:nvPr/>
        </p:nvSpPr>
        <p:spPr bwMode="auto">
          <a:xfrm>
            <a:off x="4191000" y="5257800"/>
            <a:ext cx="4114800" cy="1066800"/>
          </a:xfrm>
          <a:prstGeom prst="rect">
            <a:avLst/>
          </a:prstGeom>
          <a:noFill/>
          <a:ln w="9525">
            <a:noFill/>
            <a:miter lim="800000"/>
            <a:headEnd/>
            <a:tailEnd/>
          </a:ln>
          <a:effectLst/>
        </p:spPr>
        <p:txBody>
          <a:bodyPr>
            <a:spAutoFit/>
          </a:bodyPr>
          <a:lstStyle/>
          <a:p>
            <a:pPr>
              <a:spcBef>
                <a:spcPct val="50000"/>
              </a:spcBef>
            </a:pPr>
            <a:r>
              <a:rPr lang="en-US" sz="3200" b="1">
                <a:solidFill>
                  <a:srgbClr val="FF3300"/>
                </a:solidFill>
                <a:latin typeface="Arial" pitchFamily="34" charset="0"/>
                <a:cs typeface="Arial" pitchFamily="34" charset="0"/>
              </a:rPr>
              <a:t>to Persuade or Convince</a:t>
            </a:r>
          </a:p>
        </p:txBody>
      </p:sp>
      <p:sp>
        <p:nvSpPr>
          <p:cNvPr id="12" name="Title 11"/>
          <p:cNvSpPr>
            <a:spLocks noGrp="1"/>
          </p:cNvSpPr>
          <p:nvPr>
            <p:ph type="title"/>
          </p:nvPr>
        </p:nvSpPr>
        <p:spPr>
          <a:xfrm>
            <a:off x="457200" y="304800"/>
            <a:ext cx="8229600" cy="1143000"/>
          </a:xfrm>
        </p:spPr>
        <p:txBody>
          <a:bodyPr>
            <a:normAutofit fontScale="90000"/>
          </a:bodyPr>
          <a:lstStyle/>
          <a:p>
            <a:r>
              <a:rPr lang="en-US" dirty="0" smtClean="0"/>
              <a:t>What is the author’s purpose if the passage contains .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P spid="245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Author’s Purpose: To Entertain</a:t>
            </a:r>
          </a:p>
        </p:txBody>
      </p:sp>
      <p:sp>
        <p:nvSpPr>
          <p:cNvPr id="6147" name="Content Placeholder 2"/>
          <p:cNvSpPr>
            <a:spLocks noGrp="1"/>
          </p:cNvSpPr>
          <p:nvPr>
            <p:ph idx="1"/>
          </p:nvPr>
        </p:nvSpPr>
        <p:spPr/>
        <p:txBody>
          <a:bodyPr/>
          <a:lstStyle/>
          <a:p>
            <a:pPr eaLnBrk="1" hangingPunct="1"/>
            <a:endParaRPr lang="en-US" dirty="0" smtClean="0"/>
          </a:p>
          <a:p>
            <a:pPr eaLnBrk="1" hangingPunct="1"/>
            <a:r>
              <a:rPr lang="en-US" dirty="0" smtClean="0"/>
              <a:t>The book is fiction.</a:t>
            </a:r>
          </a:p>
          <a:p>
            <a:pPr eaLnBrk="1" hangingPunct="1"/>
            <a:r>
              <a:rPr lang="en-US" dirty="0" smtClean="0"/>
              <a:t>It tells a story.</a:t>
            </a:r>
          </a:p>
          <a:p>
            <a:pPr eaLnBrk="1" hangingPunct="1"/>
            <a:r>
              <a:rPr lang="en-US" dirty="0" smtClean="0"/>
              <a:t>It usually makes the reader laugh.</a:t>
            </a:r>
          </a:p>
          <a:p>
            <a:pPr eaLnBrk="1" hangingPunct="1"/>
            <a:r>
              <a:rPr lang="en-US" dirty="0" smtClean="0"/>
              <a:t>It does not include real information.</a:t>
            </a:r>
          </a:p>
        </p:txBody>
      </p:sp>
      <p:pic>
        <p:nvPicPr>
          <p:cNvPr id="3074" name="Picture 2" descr="C:\Users\Katie\AppData\Local\Microsoft\Windows\Temporary Internet Files\Content.IE5\O3IBEASL\MC900078722[1].wmf"/>
          <p:cNvPicPr>
            <a:picLocks noChangeAspect="1" noChangeArrowheads="1"/>
          </p:cNvPicPr>
          <p:nvPr/>
        </p:nvPicPr>
        <p:blipFill>
          <a:blip r:embed="rId2" cstate="print"/>
          <a:srcRect/>
          <a:stretch>
            <a:fillRect/>
          </a:stretch>
        </p:blipFill>
        <p:spPr bwMode="auto">
          <a:xfrm>
            <a:off x="6781800" y="1676400"/>
            <a:ext cx="1762302" cy="2209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Passage: To Entertain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One day a beautiful princess was walking down the street hoping to find her prince. She looked high and low and finally gave up. On her way home she found a lonely little frog. She picked him up and began to talk to him telling him all her problems. When she was done she said good-bye to the frog and gave him a kiss on top of his head. Before her very eyes appeared the man of her dreams and they lived happily ever after. </a:t>
            </a:r>
            <a:br>
              <a:rPr lang="en-US" dirty="0" smtClean="0"/>
            </a:b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mtClean="0"/>
              <a:t>Author’s Purpose: To Inform</a:t>
            </a:r>
          </a:p>
        </p:txBody>
      </p:sp>
      <p:sp>
        <p:nvSpPr>
          <p:cNvPr id="5124" name="Rectangle 3"/>
          <p:cNvSpPr>
            <a:spLocks noGrp="1" noChangeArrowheads="1"/>
          </p:cNvSpPr>
          <p:nvPr>
            <p:ph idx="1"/>
          </p:nvPr>
        </p:nvSpPr>
        <p:spPr/>
        <p:txBody>
          <a:bodyPr/>
          <a:lstStyle/>
          <a:p>
            <a:pPr eaLnBrk="1" hangingPunct="1"/>
            <a:r>
              <a:rPr lang="en-US" dirty="0" smtClean="0"/>
              <a:t>Gives the reader real information.</a:t>
            </a:r>
          </a:p>
          <a:p>
            <a:pPr eaLnBrk="1" hangingPunct="1"/>
            <a:r>
              <a:rPr lang="en-US" dirty="0" smtClean="0"/>
              <a:t>May include text features such as diagrams, cutaways, and photographs.</a:t>
            </a:r>
          </a:p>
          <a:p>
            <a:pPr eaLnBrk="1" hangingPunct="1"/>
            <a:r>
              <a:rPr lang="en-US" dirty="0" smtClean="0"/>
              <a:t>May include definitions.</a:t>
            </a:r>
          </a:p>
          <a:p>
            <a:pPr eaLnBrk="1" hangingPunct="1"/>
            <a:r>
              <a:rPr lang="en-US" dirty="0" smtClean="0"/>
              <a:t>May be procedural and tell the reader how to do something.</a:t>
            </a:r>
          </a:p>
        </p:txBody>
      </p:sp>
      <p:pic>
        <p:nvPicPr>
          <p:cNvPr id="4098" name="Picture 2" descr="C:\Users\Katie\AppData\Local\Microsoft\Windows\Temporary Internet Files\Content.IE5\O3IBEASL\MC900371064[1].wmf"/>
          <p:cNvPicPr>
            <a:picLocks noChangeAspect="1" noChangeArrowheads="1"/>
          </p:cNvPicPr>
          <p:nvPr/>
        </p:nvPicPr>
        <p:blipFill>
          <a:blip r:embed="rId2" cstate="print"/>
          <a:srcRect/>
          <a:stretch>
            <a:fillRect/>
          </a:stretch>
        </p:blipFill>
        <p:spPr bwMode="auto">
          <a:xfrm>
            <a:off x="3622396" y="4876800"/>
            <a:ext cx="1899209" cy="167060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Passage: To Inform</a:t>
            </a:r>
            <a:endParaRPr lang="en-US" dirty="0"/>
          </a:p>
        </p:txBody>
      </p:sp>
      <p:sp>
        <p:nvSpPr>
          <p:cNvPr id="3" name="Content Placeholder 2"/>
          <p:cNvSpPr>
            <a:spLocks noGrp="1"/>
          </p:cNvSpPr>
          <p:nvPr>
            <p:ph idx="1"/>
          </p:nvPr>
        </p:nvSpPr>
        <p:spPr>
          <a:xfrm>
            <a:off x="457200" y="1371600"/>
            <a:ext cx="8229600" cy="4525963"/>
          </a:xfrm>
        </p:spPr>
        <p:txBody>
          <a:bodyPr/>
          <a:lstStyle/>
          <a:p>
            <a:pPr>
              <a:buNone/>
            </a:pPr>
            <a:r>
              <a:rPr lang="en-US" dirty="0" smtClean="0"/>
              <a:t>	To make a peanut butter and jelly sandwich you must first get your items together. You will need: bread, peanut butter, jelly and a knife. First get out two pieces of bread. Then with your knife spread on some peanut butter and jelly. Put the two slices of bread together and enjoy your sandwich. You might want a nice glass of milk too. </a:t>
            </a:r>
            <a:br>
              <a:rPr lang="en-US" dirty="0" smtClean="0"/>
            </a:b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Author’s Purpose: To Persuade</a:t>
            </a:r>
          </a:p>
        </p:txBody>
      </p:sp>
      <p:sp>
        <p:nvSpPr>
          <p:cNvPr id="7171" name="Content Placeholder 2"/>
          <p:cNvSpPr>
            <a:spLocks noGrp="1"/>
          </p:cNvSpPr>
          <p:nvPr>
            <p:ph idx="1"/>
          </p:nvPr>
        </p:nvSpPr>
        <p:spPr/>
        <p:txBody>
          <a:bodyPr/>
          <a:lstStyle/>
          <a:p>
            <a:r>
              <a:rPr lang="en-US" dirty="0" smtClean="0"/>
              <a:t>Tries to convince the reader to do something or think a certain way.</a:t>
            </a:r>
          </a:p>
          <a:p>
            <a:pPr eaLnBrk="1" hangingPunct="1"/>
            <a:r>
              <a:rPr lang="en-US" dirty="0" smtClean="0"/>
              <a:t>Gives facts and opinions.</a:t>
            </a:r>
          </a:p>
          <a:p>
            <a:pPr eaLnBrk="1" hangingPunct="1"/>
            <a:r>
              <a:rPr lang="en-US" dirty="0" smtClean="0"/>
              <a:t>May include statistics and information from an “expert”.</a:t>
            </a:r>
          </a:p>
          <a:p>
            <a:pPr eaLnBrk="1" hangingPunct="1"/>
            <a:r>
              <a:rPr lang="en-US" dirty="0" smtClean="0"/>
              <a:t>Tells how the author feels about the subject.</a:t>
            </a:r>
          </a:p>
        </p:txBody>
      </p:sp>
      <p:pic>
        <p:nvPicPr>
          <p:cNvPr id="5124" name="Picture 4" descr="C:\Users\Katie\AppData\Local\Microsoft\Windows\Temporary Internet Files\Content.IE5\X8LE824A\MC900286088[1].wmf"/>
          <p:cNvPicPr>
            <a:picLocks noChangeAspect="1" noChangeArrowheads="1"/>
          </p:cNvPicPr>
          <p:nvPr/>
        </p:nvPicPr>
        <p:blipFill>
          <a:blip r:embed="rId2" cstate="print"/>
          <a:srcRect/>
          <a:stretch>
            <a:fillRect/>
          </a:stretch>
        </p:blipFill>
        <p:spPr bwMode="auto">
          <a:xfrm>
            <a:off x="3771900" y="5029200"/>
            <a:ext cx="1600200" cy="13356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Passage: To Persuade</a:t>
            </a:r>
            <a:endParaRPr lang="en-US" dirty="0"/>
          </a:p>
        </p:txBody>
      </p:sp>
      <p:sp>
        <p:nvSpPr>
          <p:cNvPr id="3" name="Content Placeholder 2"/>
          <p:cNvSpPr>
            <a:spLocks noGrp="1"/>
          </p:cNvSpPr>
          <p:nvPr>
            <p:ph idx="1"/>
          </p:nvPr>
        </p:nvSpPr>
        <p:spPr/>
        <p:txBody>
          <a:bodyPr/>
          <a:lstStyle/>
          <a:p>
            <a:pPr>
              <a:buNone/>
            </a:pPr>
            <a:r>
              <a:rPr lang="en-US" dirty="0" smtClean="0"/>
              <a:t>	Every child should play a sport. When you are on a team you learn to get along with everyone and work together for a common goal. Team work is the best lesson anyone can learn. This is why I believe every child should be on a team. </a:t>
            </a:r>
            <a:br>
              <a:rPr lang="en-US" dirty="0" smtClean="0"/>
            </a:br>
            <a:endParaRPr lang="en-US" dirty="0" smtClean="0"/>
          </a:p>
          <a:p>
            <a:endParaRPr lang="en-US" dirty="0"/>
          </a:p>
        </p:txBody>
      </p:sp>
    </p:spTree>
  </p:cSld>
  <p:clrMapOvr>
    <a:masterClrMapping/>
  </p:clrMapOvr>
</p:sld>
</file>

<file path=ppt/theme/theme1.xml><?xml version="1.0" encoding="utf-8"?>
<a:theme xmlns:a="http://schemas.openxmlformats.org/drawingml/2006/main" name="NCSC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EA3B4BEBF43C4E9307A9D9FFBE64DB" ma:contentTypeVersion="0" ma:contentTypeDescription="Create a new document." ma:contentTypeScope="" ma:versionID="a61b928dcf51223c359341f5cb5ab50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F2614F-AAB5-45F7-9F86-8020B858F816}">
  <ds:schemaRefs>
    <ds:schemaRef ds:uri="http://schemas.microsoft.com/sharepoint/v3/contenttype/forms"/>
  </ds:schemaRefs>
</ds:datastoreItem>
</file>

<file path=customXml/itemProps2.xml><?xml version="1.0" encoding="utf-8"?>
<ds:datastoreItem xmlns:ds="http://schemas.openxmlformats.org/officeDocument/2006/customXml" ds:itemID="{EA26DA77-3235-4320-9AFB-479465BEAEB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AAB2542-F472-4397-8F4C-E4D99C773C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NCSC theme</Template>
  <TotalTime>209</TotalTime>
  <Words>1257</Words>
  <Application>Microsoft Office PowerPoint</Application>
  <PresentationFormat>On-screen Show (4:3)</PresentationFormat>
  <Paragraphs>139</Paragraphs>
  <Slides>27</Slides>
  <Notes>13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NCSC theme</vt:lpstr>
      <vt:lpstr>What is author’s purpose?</vt:lpstr>
      <vt:lpstr>Slide 2</vt:lpstr>
      <vt:lpstr>What is the author’s purpose if the passage contains . . .</vt:lpstr>
      <vt:lpstr>Author’s Purpose: To Entertain</vt:lpstr>
      <vt:lpstr>Sample Passage: To Entertain</vt:lpstr>
      <vt:lpstr>Author’s Purpose: To Inform</vt:lpstr>
      <vt:lpstr>Sample Passage: To Inform</vt:lpstr>
      <vt:lpstr>Author’s Purpose: To Persuade</vt:lpstr>
      <vt:lpstr>Sample Passage: To Persuade</vt:lpstr>
      <vt:lpstr>Using Graphic Organizers to Teach Author’s Purpose</vt:lpstr>
      <vt:lpstr>Slide 11</vt:lpstr>
      <vt:lpstr>The overall purpose for this passage is to…</vt:lpstr>
      <vt:lpstr>Author’s Purpose Sentence Frames</vt:lpstr>
      <vt:lpstr>Your Turn! </vt:lpstr>
      <vt:lpstr>Slide 15</vt:lpstr>
      <vt:lpstr>Slide 16</vt:lpstr>
      <vt:lpstr>Slide 17</vt:lpstr>
      <vt:lpstr>Slide 18</vt:lpstr>
      <vt:lpstr>Slide 19</vt:lpstr>
      <vt:lpstr>Slide 20</vt:lpstr>
      <vt:lpstr>Slide 21</vt:lpstr>
      <vt:lpstr>Slide 22</vt:lpstr>
      <vt:lpstr>Slide 23</vt:lpstr>
      <vt:lpstr>Slide 24</vt:lpstr>
      <vt:lpstr>Slide 25</vt:lpstr>
      <vt:lpstr>Your Turn!</vt:lpstr>
      <vt:lpstr>Check for Understanding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author’s purpose?</dc:title>
  <dc:creator>Katie Stover</dc:creator>
  <cp:lastModifiedBy>edCount</cp:lastModifiedBy>
  <cp:revision>27</cp:revision>
  <dcterms:created xsi:type="dcterms:W3CDTF">2013-06-07T16:23:02Z</dcterms:created>
  <dcterms:modified xsi:type="dcterms:W3CDTF">2013-07-25T21:33:05Z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0x01010026EA3B4BEBF43C4E9307A9D9FFBE64DB</vt:lpwstr>
  </property>
</Properties>
</file>