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000"/>
    <a:srgbClr val="FF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2" autoAdjust="0"/>
  </p:normalViewPr>
  <p:slideViewPr>
    <p:cSldViewPr>
      <p:cViewPr varScale="1">
        <p:scale>
          <a:sx n="117" d="100"/>
          <a:sy n="117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F6BEE-3911-4F22-97FC-E2B4E473276E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D10AE-CC9D-4A7C-B970-130998D5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4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</a:t>
            </a:r>
          </a:p>
          <a:p>
            <a:r>
              <a:rPr lang="en-US" dirty="0" smtClean="0"/>
              <a:t>Introduction:</a:t>
            </a:r>
            <a:r>
              <a:rPr lang="en-US" baseline="0" dirty="0" smtClean="0"/>
              <a:t>  Activate Previous knowledge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7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</a:t>
            </a:r>
          </a:p>
          <a:p>
            <a:r>
              <a:rPr lang="en-US" dirty="0" smtClean="0"/>
              <a:t>Introduction:</a:t>
            </a:r>
            <a:r>
              <a:rPr lang="en-US" baseline="0" dirty="0" smtClean="0"/>
              <a:t>  Activate Previous knowledge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5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17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</a:t>
            </a:r>
            <a:r>
              <a:rPr lang="en-US" baseline="0" dirty="0" smtClean="0"/>
              <a:t> 1 TD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16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9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TD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4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1  Practice and Reinforcement</a:t>
            </a:r>
          </a:p>
          <a:p>
            <a:r>
              <a:rPr lang="en-US" i="1" dirty="0" smtClean="0"/>
              <a:t>For</a:t>
            </a:r>
            <a:r>
              <a:rPr lang="en-US" i="1" baseline="0" dirty="0" smtClean="0"/>
              <a:t> some reason the very last animation will not work.  In play mode, it will not insert the 16ft.</a:t>
            </a:r>
            <a:r>
              <a:rPr lang="en-US" i="1" baseline="30000" dirty="0" smtClean="0"/>
              <a:t>2 </a:t>
            </a:r>
            <a:r>
              <a:rPr lang="en-US" i="1" baseline="0" dirty="0" smtClean="0"/>
              <a:t>into the chart.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D10AE-CC9D-4A7C-B970-130998D5BE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5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1" y="6492875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457200" cy="365125"/>
          </a:xfrm>
        </p:spPr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3961-AC6C-4636-9AD0-B55B05D0E59B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693C-96F6-4DE0-A0E1-F6FAD1965D8F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3E20-E4E0-4360-8044-9F7D816F58B0}" type="datetime1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6AFA-00D8-4905-8C42-ACB4FC457C53}" type="datetime1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504F-962B-4314-9750-E80D6D04641F}" type="datetime1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4011" y="6500897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88864"/>
            <a:ext cx="2133600" cy="365125"/>
          </a:xfrm>
        </p:spPr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2895600" cy="365125"/>
          </a:xfrm>
        </p:spPr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72EB-B555-4C9C-A421-449DC012216A}" type="datetime1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- Mathematics 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296D-BEB0-4C49-BF0F-ADE3AF613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934720"/>
          <a:ext cx="6324600" cy="561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802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8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perimeter of the figure below.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057400" y="1752600"/>
            <a:ext cx="4800600" cy="3981736"/>
          </a:xfrm>
          <a:prstGeom prst="rect">
            <a:avLst/>
          </a:prstGeom>
          <a:solidFill>
            <a:srgbClr val="4F81BD">
              <a:alpha val="12157"/>
            </a:srgb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64261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units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300481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units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21920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21920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21920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21920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21920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121920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1940256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2677180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3554104"/>
            <a:ext cx="457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42672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5119048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11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71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571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13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571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14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571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15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71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16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571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17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1054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18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0" y="42672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35052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20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0" y="27432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21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905000"/>
            <a:ext cx="60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22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15227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6u + 6u + 5u + 5u =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97008" y="10798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22u</a:t>
            </a:r>
            <a:endParaRPr lang="en-US" sz="2800" b="1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934720"/>
          <a:ext cx="6324600" cy="561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802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2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228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area of the figure below.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11430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 units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3276600"/>
            <a:ext cx="762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 units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91200" y="452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6u </a:t>
            </a:r>
            <a:r>
              <a:rPr lang="en-US" sz="2400" dirty="0" err="1" smtClean="0"/>
              <a:t>x</a:t>
            </a:r>
            <a:r>
              <a:rPr lang="en-US" sz="2400" dirty="0" smtClean="0"/>
              <a:t> 5u =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010400" y="381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30u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2106304" y="1771936"/>
            <a:ext cx="4724400" cy="3962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111992" y="1766248"/>
            <a:ext cx="762000" cy="4471972"/>
            <a:chOff x="2111992" y="1766248"/>
            <a:chExt cx="762000" cy="4471972"/>
          </a:xfrm>
        </p:grpSpPr>
        <p:sp>
          <p:nvSpPr>
            <p:cNvPr id="25" name="TextBox 24"/>
            <p:cNvSpPr txBox="1"/>
            <p:nvPr/>
          </p:nvSpPr>
          <p:spPr>
            <a:xfrm>
              <a:off x="2209800" y="5715000"/>
              <a:ext cx="609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11992" y="1766248"/>
              <a:ext cx="762000" cy="3962400"/>
            </a:xfrm>
            <a:prstGeom prst="rect">
              <a:avLst/>
            </a:prstGeom>
            <a:solidFill>
              <a:srgbClr val="4F81BD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95600" y="1752600"/>
            <a:ext cx="762000" cy="4485620"/>
            <a:chOff x="2909248" y="1752600"/>
            <a:chExt cx="762000" cy="4485620"/>
          </a:xfrm>
        </p:grpSpPr>
        <p:sp>
          <p:nvSpPr>
            <p:cNvPr id="24" name="TextBox 23"/>
            <p:cNvSpPr txBox="1"/>
            <p:nvPr/>
          </p:nvSpPr>
          <p:spPr>
            <a:xfrm>
              <a:off x="2971800" y="5715000"/>
              <a:ext cx="609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10</a:t>
              </a:r>
              <a:endParaRPr lang="en-US" sz="2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09248" y="1752600"/>
              <a:ext cx="762000" cy="3962400"/>
            </a:xfrm>
            <a:prstGeom prst="rect">
              <a:avLst/>
            </a:prstGeom>
            <a:solidFill>
              <a:srgbClr val="4F81BD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84896" y="1787856"/>
            <a:ext cx="762000" cy="4450364"/>
            <a:chOff x="3684896" y="1787856"/>
            <a:chExt cx="762000" cy="4450364"/>
          </a:xfrm>
        </p:grpSpPr>
        <p:sp>
          <p:nvSpPr>
            <p:cNvPr id="23" name="TextBox 22"/>
            <p:cNvSpPr txBox="1"/>
            <p:nvPr/>
          </p:nvSpPr>
          <p:spPr>
            <a:xfrm>
              <a:off x="3733800" y="5715000"/>
              <a:ext cx="609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15</a:t>
              </a:r>
              <a:endParaRPr lang="en-US" sz="28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84896" y="1787856"/>
              <a:ext cx="762000" cy="3962400"/>
            </a:xfrm>
            <a:prstGeom prst="rect">
              <a:avLst/>
            </a:prstGeom>
            <a:solidFill>
              <a:srgbClr val="4F81BD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74192" y="1787856"/>
            <a:ext cx="762000" cy="4450364"/>
            <a:chOff x="4474192" y="1787856"/>
            <a:chExt cx="762000" cy="4450364"/>
          </a:xfrm>
        </p:grpSpPr>
        <p:sp>
          <p:nvSpPr>
            <p:cNvPr id="22" name="TextBox 21"/>
            <p:cNvSpPr txBox="1"/>
            <p:nvPr/>
          </p:nvSpPr>
          <p:spPr>
            <a:xfrm>
              <a:off x="4572000" y="5715000"/>
              <a:ext cx="609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20</a:t>
              </a:r>
              <a:endParaRPr lang="en-US" sz="2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74192" y="1787856"/>
              <a:ext cx="762000" cy="3962400"/>
            </a:xfrm>
            <a:prstGeom prst="rect">
              <a:avLst/>
            </a:prstGeom>
            <a:solidFill>
              <a:srgbClr val="4F81BD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65760" y="1752600"/>
            <a:ext cx="762000" cy="4485620"/>
            <a:chOff x="5265760" y="1752600"/>
            <a:chExt cx="762000" cy="4485620"/>
          </a:xfrm>
        </p:grpSpPr>
        <p:sp>
          <p:nvSpPr>
            <p:cNvPr id="21" name="TextBox 20"/>
            <p:cNvSpPr txBox="1"/>
            <p:nvPr/>
          </p:nvSpPr>
          <p:spPr>
            <a:xfrm>
              <a:off x="5334000" y="5715000"/>
              <a:ext cx="609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25</a:t>
              </a:r>
              <a:endParaRPr lang="en-US" sz="28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65760" y="1752600"/>
              <a:ext cx="762000" cy="3962400"/>
            </a:xfrm>
            <a:prstGeom prst="rect">
              <a:avLst/>
            </a:prstGeom>
            <a:solidFill>
              <a:srgbClr val="4F81BD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55056" y="1787856"/>
            <a:ext cx="762000" cy="4450364"/>
            <a:chOff x="6055056" y="1787856"/>
            <a:chExt cx="762000" cy="4450364"/>
          </a:xfrm>
        </p:grpSpPr>
        <p:sp>
          <p:nvSpPr>
            <p:cNvPr id="20" name="TextBox 19"/>
            <p:cNvSpPr txBox="1"/>
            <p:nvPr/>
          </p:nvSpPr>
          <p:spPr>
            <a:xfrm>
              <a:off x="6096000" y="5715000"/>
              <a:ext cx="609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30</a:t>
              </a:r>
              <a:endParaRPr lang="en-US" sz="2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55056" y="1787856"/>
              <a:ext cx="762000" cy="3962400"/>
            </a:xfrm>
            <a:prstGeom prst="rect">
              <a:avLst/>
            </a:prstGeom>
            <a:solidFill>
              <a:srgbClr val="4F81BD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209550"/>
          <a:ext cx="6766560" cy="526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</a:tblGrid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15704" y="2288288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45302" y="609600"/>
            <a:ext cx="3055298" cy="37338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36944" y="2438400"/>
            <a:ext cx="1559256" cy="1903856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77000" y="48006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4.5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486400" y="2971800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7391400" y="3962400"/>
            <a:ext cx="381000" cy="371896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7391400" y="3276600"/>
            <a:ext cx="381000" cy="371896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391400" y="2514600"/>
            <a:ext cx="381000" cy="371896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467600" y="3651912"/>
            <a:ext cx="179696" cy="691488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676400" y="609600"/>
            <a:ext cx="457200" cy="4047573"/>
            <a:chOff x="1676400" y="609600"/>
            <a:chExt cx="457200" cy="4157771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752600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76400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063088" y="609600"/>
            <a:ext cx="457200" cy="4047573"/>
            <a:chOff x="2063088" y="609600"/>
            <a:chExt cx="457200" cy="4157771"/>
          </a:xfrm>
        </p:grpSpPr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090384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63088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23624" y="639168"/>
            <a:ext cx="471976" cy="4018070"/>
            <a:chOff x="2423624" y="639168"/>
            <a:chExt cx="471976" cy="4128272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423624" y="63916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38400" y="4419601"/>
              <a:ext cx="457200" cy="3478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30</a:t>
              </a:r>
              <a:endParaRPr lang="en-US" sz="16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57055" y="616525"/>
            <a:ext cx="457200" cy="4009032"/>
            <a:chOff x="2743200" y="639168"/>
            <a:chExt cx="457200" cy="4009032"/>
          </a:xfrm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764824" y="63916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43200" y="4309646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40</a:t>
              </a:r>
              <a:endParaRPr lang="en-US" sz="16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124200" y="609600"/>
            <a:ext cx="457200" cy="4047573"/>
            <a:chOff x="3124200" y="609600"/>
            <a:chExt cx="457200" cy="4157771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3124200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24200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50</a:t>
              </a:r>
              <a:endParaRPr lang="en-US" sz="16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63635" y="685800"/>
            <a:ext cx="457200" cy="4047573"/>
            <a:chOff x="3429000" y="609600"/>
            <a:chExt cx="457200" cy="4157771"/>
          </a:xfrm>
        </p:grpSpPr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3442648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60</a:t>
              </a:r>
              <a:endParaRPr lang="en-US" sz="16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33800" y="623248"/>
            <a:ext cx="457200" cy="4033955"/>
            <a:chOff x="3733800" y="623248"/>
            <a:chExt cx="457200" cy="4144155"/>
          </a:xfrm>
        </p:grpSpPr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788392" y="623248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33800" y="4419600"/>
              <a:ext cx="457200" cy="3478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70</a:t>
              </a:r>
              <a:endParaRPr lang="en-US" sz="16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114800" y="609600"/>
            <a:ext cx="457200" cy="4047573"/>
            <a:chOff x="4114800" y="609600"/>
            <a:chExt cx="457200" cy="4157771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4128448" y="609600"/>
              <a:ext cx="304800" cy="3796352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14800" y="4419600"/>
              <a:ext cx="457200" cy="347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80</a:t>
              </a:r>
              <a:endParaRPr lang="en-US" sz="16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743200" y="4857690"/>
            <a:ext cx="88838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 smtClean="0"/>
              <a:t>9 units</a:t>
            </a:r>
            <a:endParaRPr lang="en-US" sz="20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6158552" y="2506640"/>
            <a:ext cx="394648" cy="2251514"/>
            <a:chOff x="6158552" y="2506640"/>
            <a:chExt cx="394648" cy="2251514"/>
          </a:xfrm>
        </p:grpSpPr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6158552" y="250664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72200" y="4419600"/>
              <a:ext cx="3810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477000" y="2514600"/>
            <a:ext cx="457200" cy="2221946"/>
            <a:chOff x="6477000" y="2514600"/>
            <a:chExt cx="457200" cy="2221946"/>
          </a:xfrm>
        </p:grpSpPr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6490648" y="251460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77000" y="4397992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829576" y="2522560"/>
            <a:ext cx="485624" cy="2235594"/>
            <a:chOff x="6829576" y="2522560"/>
            <a:chExt cx="485624" cy="2235594"/>
          </a:xfrm>
        </p:grpSpPr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6829576" y="252256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58000" y="441960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15</a:t>
              </a:r>
              <a:endParaRPr lang="en-US" sz="16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162800" y="2514600"/>
            <a:ext cx="457200" cy="2243554"/>
            <a:chOff x="7162800" y="2514600"/>
            <a:chExt cx="457200" cy="2243554"/>
          </a:xfrm>
        </p:grpSpPr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162800" y="2514600"/>
              <a:ext cx="304800" cy="1827656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62800" y="441960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20</a:t>
              </a:r>
              <a:endParaRPr lang="en-US" sz="1600" dirty="0"/>
            </a:p>
          </p:txBody>
        </p:sp>
      </p:grp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7440304" y="2895600"/>
            <a:ext cx="179696" cy="691488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7453952" y="2057400"/>
            <a:ext cx="228600" cy="691488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0.5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7502240" y="2528248"/>
            <a:ext cx="152400" cy="386688"/>
          </a:xfrm>
          <a:prstGeom prst="rect">
            <a:avLst/>
          </a:prstGeom>
          <a:solidFill>
            <a:srgbClr val="FF6600">
              <a:alpha val="9000"/>
            </a:srgbClr>
          </a:solidFill>
          <a:ln w="19050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22.5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13008" y="4419600"/>
            <a:ext cx="609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22.5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1600200" y="6019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10u x 9u =</a:t>
            </a:r>
            <a:endParaRPr lang="en-US" sz="24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2971800" y="623248"/>
            <a:ext cx="1905000" cy="5853752"/>
            <a:chOff x="2971800" y="623248"/>
            <a:chExt cx="1905000" cy="5853752"/>
          </a:xfrm>
        </p:grpSpPr>
        <p:grpSp>
          <p:nvGrpSpPr>
            <p:cNvPr id="54" name="Group 53"/>
            <p:cNvGrpSpPr/>
            <p:nvPr/>
          </p:nvGrpSpPr>
          <p:grpSpPr>
            <a:xfrm>
              <a:off x="4419600" y="623248"/>
              <a:ext cx="457200" cy="4024952"/>
              <a:chOff x="4419600" y="623248"/>
              <a:chExt cx="457200" cy="4024952"/>
            </a:xfrm>
          </p:grpSpPr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4482152" y="623248"/>
                <a:ext cx="304800" cy="3720152"/>
              </a:xfrm>
              <a:prstGeom prst="rect">
                <a:avLst/>
              </a:prstGeom>
              <a:solidFill>
                <a:srgbClr val="FFFF00">
                  <a:alpha val="22000"/>
                </a:srgb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419600" y="4309646"/>
                <a:ext cx="45720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90</a:t>
                </a:r>
                <a:endParaRPr lang="en-US" sz="1600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2971800" y="6015335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90u</a:t>
              </a:r>
              <a:r>
                <a:rPr lang="en-US" sz="2400" baseline="30000" dirty="0" smtClean="0"/>
                <a:t>2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410200" y="6091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5u x 4.5u =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6858000" y="6091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22.5 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70" name="TextBox 69"/>
          <p:cNvSpPr txBox="1"/>
          <p:nvPr/>
        </p:nvSpPr>
        <p:spPr>
          <a:xfrm>
            <a:off x="1066800" y="5486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the area of each rectangle.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1184565" y="599209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A:</a:t>
            </a:r>
            <a:endParaRPr lang="en-US" sz="2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001490" y="606829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B:</a:t>
            </a:r>
            <a:endParaRPr lang="en-US" sz="2400" b="1" dirty="0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2" grpId="0" animBg="1"/>
      <p:bldP spid="15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12" grpId="0" animBg="1"/>
      <p:bldP spid="59" grpId="0" animBg="1"/>
      <p:bldP spid="60" grpId="0" animBg="1"/>
      <p:bldP spid="60" grpId="1" animBg="1"/>
      <p:bldP spid="61" grpId="0" animBg="1"/>
      <p:bldP spid="62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586740"/>
          <a:ext cx="6766560" cy="532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  <a:gridCol w="338328"/>
              </a:tblGrid>
              <a:tr h="3771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15704" y="2288288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45302" y="623248"/>
            <a:ext cx="3055298" cy="3796352"/>
          </a:xfrm>
          <a:prstGeom prst="rect">
            <a:avLst/>
          </a:prstGeom>
          <a:solidFill>
            <a:srgbClr val="FFC000">
              <a:alpha val="20000"/>
            </a:srgbClr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36944" y="2514600"/>
            <a:ext cx="1559256" cy="1841304"/>
          </a:xfrm>
          <a:prstGeom prst="rect">
            <a:avLst/>
          </a:prstGeom>
          <a:solidFill>
            <a:srgbClr val="FF0000">
              <a:alpha val="30196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77000" y="48006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4.5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486400" y="2971800"/>
            <a:ext cx="62366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4476690"/>
            <a:ext cx="88838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 smtClean="0"/>
              <a:t>9 units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066800" y="5862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10u </a:t>
            </a:r>
            <a:r>
              <a:rPr lang="en-US" sz="2400" dirty="0" err="1" smtClean="0"/>
              <a:t>x</a:t>
            </a:r>
            <a:r>
              <a:rPr lang="en-US" sz="2400" dirty="0" smtClean="0"/>
              <a:t> 9u = 90u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5u </a:t>
            </a:r>
            <a:r>
              <a:rPr lang="en-US" sz="2400" dirty="0" err="1" smtClean="0"/>
              <a:t>x</a:t>
            </a:r>
            <a:r>
              <a:rPr lang="en-US" sz="2400" dirty="0" smtClean="0"/>
              <a:t> 4.5u =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6705600" y="5939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22.5 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1733264" y="644856"/>
            <a:ext cx="1559256" cy="1827656"/>
          </a:xfrm>
          <a:prstGeom prst="rect">
            <a:avLst/>
          </a:prstGeom>
          <a:solidFill>
            <a:srgbClr val="FF0000">
              <a:alpha val="30196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3290248" y="636896"/>
            <a:ext cx="1524000" cy="1827656"/>
          </a:xfrm>
          <a:prstGeom prst="rect">
            <a:avLst/>
          </a:prstGeom>
          <a:solidFill>
            <a:srgbClr val="FF0000">
              <a:alpha val="30196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1738952" y="2438400"/>
            <a:ext cx="1559256" cy="1981200"/>
          </a:xfrm>
          <a:prstGeom prst="rect">
            <a:avLst/>
          </a:prstGeom>
          <a:solidFill>
            <a:srgbClr val="FF0000">
              <a:alpha val="30196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3303896" y="2438400"/>
            <a:ext cx="1524000" cy="1981200"/>
          </a:xfrm>
          <a:prstGeom prst="rect">
            <a:avLst/>
          </a:prstGeom>
          <a:solidFill>
            <a:srgbClr val="FF0000">
              <a:alpha val="30196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" y="76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the area of figures A and B.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57200" y="6324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area of figure A is four times as big as figure B.</a:t>
            </a:r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7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1" grpId="1" animBg="1"/>
      <p:bldP spid="2061" grpId="2" animBg="1"/>
      <p:bldP spid="2061" grpId="3" animBg="1"/>
      <p:bldP spid="2061" grpId="4" animBg="1"/>
      <p:bldP spid="2061" grpId="5" animBg="1"/>
      <p:bldP spid="2061" grpId="6" animBg="1"/>
      <p:bldP spid="2061" grpId="7" animBg="1"/>
      <p:bldP spid="63" grpId="0" animBg="1"/>
      <p:bldP spid="64" grpId="0" animBg="1"/>
      <p:bldP spid="66" grpId="0" animBg="1"/>
      <p:bldP spid="69" grpId="0" animBg="1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685800"/>
          <a:ext cx="60960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354240" y="1053152"/>
            <a:ext cx="1219200" cy="37338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759656" y="1828800"/>
            <a:ext cx="2479344" cy="18288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676400" y="22098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90800" y="51816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114800" y="22098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486400" y="41148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54240" y="1066800"/>
            <a:ext cx="388960" cy="4063185"/>
            <a:chOff x="2354240" y="762000"/>
            <a:chExt cx="388960" cy="4063185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362200" y="762000"/>
              <a:ext cx="381000" cy="3733800"/>
            </a:xfrm>
            <a:prstGeom prst="rect">
              <a:avLst/>
            </a:prstGeom>
            <a:solidFill>
              <a:srgbClr val="FFFF00">
                <a:alpha val="32157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54240" y="4517408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</a:t>
              </a:r>
              <a:endParaRPr lang="en-US" sz="1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743200" y="1066800"/>
            <a:ext cx="394648" cy="4041577"/>
            <a:chOff x="2743200" y="762000"/>
            <a:chExt cx="394648" cy="4041577"/>
          </a:xfrm>
        </p:grpSpPr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2756848" y="762000"/>
              <a:ext cx="381000" cy="3733800"/>
            </a:xfrm>
            <a:prstGeom prst="rect">
              <a:avLst/>
            </a:prstGeom>
            <a:solidFill>
              <a:srgbClr val="FFFF00">
                <a:alpha val="32157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43200" y="44958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20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73104" y="1066800"/>
            <a:ext cx="408296" cy="4041577"/>
            <a:chOff x="3173104" y="762000"/>
            <a:chExt cx="408296" cy="4041577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3173104" y="762000"/>
              <a:ext cx="381000" cy="3733800"/>
            </a:xfrm>
            <a:prstGeom prst="rect">
              <a:avLst/>
            </a:prstGeom>
            <a:solidFill>
              <a:srgbClr val="FFFF00">
                <a:alpha val="32157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endParaRPr lang="en-US" sz="1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81600" y="1828800"/>
            <a:ext cx="421944" cy="2212777"/>
            <a:chOff x="5181600" y="1524000"/>
            <a:chExt cx="421944" cy="2212777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5181600" y="1524000"/>
              <a:ext cx="421944" cy="1828800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81600" y="34290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84544" y="1828800"/>
            <a:ext cx="421944" cy="2212777"/>
            <a:chOff x="5984544" y="1524000"/>
            <a:chExt cx="421944" cy="2212777"/>
          </a:xfrm>
        </p:grpSpPr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5984544" y="1524000"/>
              <a:ext cx="421944" cy="1828800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19800" y="34290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20</a:t>
              </a:r>
              <a:endParaRPr lang="en-US" sz="1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09096" y="1820840"/>
            <a:ext cx="421944" cy="2220737"/>
            <a:chOff x="6809096" y="1516040"/>
            <a:chExt cx="421944" cy="2220737"/>
          </a:xfrm>
        </p:grpSpPr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6809096" y="1516040"/>
              <a:ext cx="421944" cy="1828800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22744" y="34290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endParaRPr lang="en-US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73304" y="1815152"/>
            <a:ext cx="421944" cy="2226425"/>
            <a:chOff x="4773304" y="1510352"/>
            <a:chExt cx="421944" cy="2226425"/>
          </a:xfrm>
        </p:grpSpPr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773304" y="1510352"/>
              <a:ext cx="421944" cy="1828800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00600" y="34290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62600" y="1828800"/>
            <a:ext cx="457200" cy="2212777"/>
            <a:chOff x="5562600" y="1524000"/>
            <a:chExt cx="457200" cy="2212777"/>
          </a:xfrm>
        </p:grpSpPr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5562600" y="1524000"/>
              <a:ext cx="421944" cy="1828800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38800" y="34290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15</a:t>
              </a:r>
              <a:endParaRPr lang="en-US" sz="1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00800" y="1828800"/>
            <a:ext cx="421944" cy="2212777"/>
            <a:chOff x="6400800" y="1524000"/>
            <a:chExt cx="421944" cy="2212777"/>
          </a:xfrm>
        </p:grpSpPr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6400800" y="1524000"/>
              <a:ext cx="421944" cy="1828800"/>
            </a:xfrm>
            <a:prstGeom prst="rect">
              <a:avLst/>
            </a:prstGeom>
            <a:solidFill>
              <a:srgbClr val="FF6600">
                <a:alpha val="9000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41744" y="34290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25</a:t>
              </a:r>
              <a:endParaRPr lang="en-US" sz="14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371600" y="59068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10 units </a:t>
            </a:r>
            <a:r>
              <a:rPr lang="en-US" dirty="0" err="1" smtClean="0"/>
              <a:t>x</a:t>
            </a:r>
            <a:r>
              <a:rPr lang="en-US" dirty="0" smtClean="0"/>
              <a:t> 3 units</a:t>
            </a:r>
          </a:p>
          <a:p>
            <a:r>
              <a:rPr lang="en-US" dirty="0" smtClean="0"/>
              <a:t>A =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828800" y="6211669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units 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24400" y="59830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5 units </a:t>
            </a:r>
            <a:r>
              <a:rPr lang="en-US" dirty="0" err="1" smtClean="0"/>
              <a:t>x</a:t>
            </a:r>
            <a:r>
              <a:rPr lang="en-US" dirty="0" smtClean="0"/>
              <a:t> 6 units</a:t>
            </a:r>
          </a:p>
          <a:p>
            <a:r>
              <a:rPr lang="en-US" dirty="0" smtClean="0"/>
              <a:t>A =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105400" y="6248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units 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858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Verify that the area of figures A and B are the same.</a:t>
            </a:r>
            <a:endParaRPr lang="en-US" sz="24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81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354240" y="748352"/>
            <a:ext cx="1219200" cy="3733800"/>
          </a:xfrm>
          <a:prstGeom prst="rect">
            <a:avLst/>
          </a:prstGeom>
          <a:solidFill>
            <a:srgbClr val="FFFF00">
              <a:alpha val="34902"/>
            </a:srgbClr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759656" y="1524000"/>
            <a:ext cx="2479344" cy="1828800"/>
          </a:xfrm>
          <a:prstGeom prst="rect">
            <a:avLst/>
          </a:prstGeom>
          <a:solidFill>
            <a:srgbClr val="FFC000">
              <a:alpha val="30196"/>
            </a:srgbClr>
          </a:solid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676400" y="19050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10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90800" y="45720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114800" y="19050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486400" y="3429000"/>
            <a:ext cx="601663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 units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400" y="5181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10 units + 3 units  + 10 units + 3 units</a:t>
            </a:r>
          </a:p>
          <a:p>
            <a:r>
              <a:rPr lang="en-US" dirty="0" smtClean="0"/>
              <a:t>P =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19200" y="5486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 units 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2362200" y="381000"/>
            <a:ext cx="762000" cy="369332"/>
            <a:chOff x="2362200" y="381000"/>
            <a:chExt cx="762000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2743200" y="38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62200" y="38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124200" y="381000"/>
            <a:ext cx="838200" cy="750332"/>
            <a:chOff x="3124200" y="381000"/>
            <a:chExt cx="838200" cy="750332"/>
          </a:xfrm>
        </p:grpSpPr>
        <p:sp>
          <p:nvSpPr>
            <p:cNvPr id="41" name="TextBox 40"/>
            <p:cNvSpPr txBox="1"/>
            <p:nvPr/>
          </p:nvSpPr>
          <p:spPr>
            <a:xfrm>
              <a:off x="3124200" y="38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81400" y="762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en-US" b="1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581400" y="1143000"/>
            <a:ext cx="381000" cy="750332"/>
            <a:chOff x="3581400" y="1143000"/>
            <a:chExt cx="381000" cy="750332"/>
          </a:xfrm>
        </p:grpSpPr>
        <p:sp>
          <p:nvSpPr>
            <p:cNvPr id="43" name="TextBox 42"/>
            <p:cNvSpPr txBox="1"/>
            <p:nvPr/>
          </p:nvSpPr>
          <p:spPr>
            <a:xfrm>
              <a:off x="3581400" y="114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5</a:t>
              </a:r>
              <a:endParaRPr 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81400" y="1524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6</a:t>
              </a:r>
              <a:endParaRPr lang="en-US" b="1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581400" y="1869744"/>
            <a:ext cx="394648" cy="709388"/>
            <a:chOff x="3581400" y="1869744"/>
            <a:chExt cx="394648" cy="709388"/>
          </a:xfrm>
        </p:grpSpPr>
        <p:sp>
          <p:nvSpPr>
            <p:cNvPr id="49" name="TextBox 48"/>
            <p:cNvSpPr txBox="1"/>
            <p:nvPr/>
          </p:nvSpPr>
          <p:spPr>
            <a:xfrm>
              <a:off x="3595048" y="186974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7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81400" y="2209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8</a:t>
              </a:r>
              <a:endParaRPr lang="en-US" b="1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581400" y="2590800"/>
            <a:ext cx="457200" cy="750332"/>
            <a:chOff x="3581400" y="2590800"/>
            <a:chExt cx="457200" cy="750332"/>
          </a:xfrm>
        </p:grpSpPr>
        <p:sp>
          <p:nvSpPr>
            <p:cNvPr id="51" name="TextBox 50"/>
            <p:cNvSpPr txBox="1"/>
            <p:nvPr/>
          </p:nvSpPr>
          <p:spPr>
            <a:xfrm>
              <a:off x="3581400" y="2590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9</a:t>
              </a:r>
              <a:endParaRPr lang="en-US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81400" y="2971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10</a:t>
              </a:r>
              <a:endParaRPr lang="en-US" b="1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581400" y="3352800"/>
            <a:ext cx="457200" cy="750332"/>
            <a:chOff x="3581400" y="3352800"/>
            <a:chExt cx="457200" cy="750332"/>
          </a:xfrm>
        </p:grpSpPr>
        <p:sp>
          <p:nvSpPr>
            <p:cNvPr id="53" name="TextBox 52"/>
            <p:cNvSpPr txBox="1"/>
            <p:nvPr/>
          </p:nvSpPr>
          <p:spPr>
            <a:xfrm>
              <a:off x="35814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11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81400" y="3733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12</a:t>
              </a:r>
              <a:endParaRPr lang="en-US" b="1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124200" y="4114800"/>
            <a:ext cx="914400" cy="715076"/>
            <a:chOff x="3124200" y="4114800"/>
            <a:chExt cx="914400" cy="715076"/>
          </a:xfrm>
        </p:grpSpPr>
        <p:sp>
          <p:nvSpPr>
            <p:cNvPr id="55" name="TextBox 54"/>
            <p:cNvSpPr txBox="1"/>
            <p:nvPr/>
          </p:nvSpPr>
          <p:spPr>
            <a:xfrm>
              <a:off x="3581400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13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124200" y="446054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14</a:t>
              </a:r>
              <a:endParaRPr lang="en-US" b="1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286000" y="4454856"/>
            <a:ext cx="914400" cy="381000"/>
            <a:chOff x="2286000" y="4454856"/>
            <a:chExt cx="914400" cy="381000"/>
          </a:xfrm>
        </p:grpSpPr>
        <p:sp>
          <p:nvSpPr>
            <p:cNvPr id="57" name="TextBox 56"/>
            <p:cNvSpPr txBox="1"/>
            <p:nvPr/>
          </p:nvSpPr>
          <p:spPr>
            <a:xfrm>
              <a:off x="2743200" y="44548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15</a:t>
              </a:r>
              <a:endParaRPr lang="en-US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86000" y="446652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16</a:t>
              </a:r>
              <a:endParaRPr lang="en-US" b="1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905000" y="3733800"/>
            <a:ext cx="457200" cy="728724"/>
            <a:chOff x="1905000" y="3733800"/>
            <a:chExt cx="457200" cy="728724"/>
          </a:xfrm>
        </p:grpSpPr>
        <p:sp>
          <p:nvSpPr>
            <p:cNvPr id="59" name="TextBox 58"/>
            <p:cNvSpPr txBox="1"/>
            <p:nvPr/>
          </p:nvSpPr>
          <p:spPr>
            <a:xfrm>
              <a:off x="1905000" y="409319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17</a:t>
              </a:r>
              <a:endParaRPr lang="en-US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733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18</a:t>
              </a:r>
              <a:endParaRPr lang="en-US" b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905000" y="2971800"/>
            <a:ext cx="465160" cy="750332"/>
            <a:chOff x="1905000" y="2971800"/>
            <a:chExt cx="465160" cy="750332"/>
          </a:xfrm>
        </p:grpSpPr>
        <p:sp>
          <p:nvSpPr>
            <p:cNvPr id="61" name="TextBox 60"/>
            <p:cNvSpPr txBox="1"/>
            <p:nvPr/>
          </p:nvSpPr>
          <p:spPr>
            <a:xfrm>
              <a:off x="19050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19</a:t>
              </a:r>
              <a:endParaRPr lang="en-US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912960" y="2971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</a:t>
              </a:r>
              <a:endParaRPr lang="en-US" b="1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905000" y="2209800"/>
            <a:ext cx="457200" cy="750332"/>
            <a:chOff x="1905000" y="2209800"/>
            <a:chExt cx="457200" cy="750332"/>
          </a:xfrm>
        </p:grpSpPr>
        <p:sp>
          <p:nvSpPr>
            <p:cNvPr id="63" name="TextBox 62"/>
            <p:cNvSpPr txBox="1"/>
            <p:nvPr/>
          </p:nvSpPr>
          <p:spPr>
            <a:xfrm>
              <a:off x="1905000" y="2590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21</a:t>
              </a:r>
              <a:endParaRPr lang="en-US" b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05000" y="2209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22</a:t>
              </a:r>
              <a:endParaRPr lang="en-US" b="1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905000" y="1524000"/>
            <a:ext cx="457200" cy="750332"/>
            <a:chOff x="1905000" y="1524000"/>
            <a:chExt cx="457200" cy="750332"/>
          </a:xfrm>
        </p:grpSpPr>
        <p:sp>
          <p:nvSpPr>
            <p:cNvPr id="65" name="TextBox 64"/>
            <p:cNvSpPr txBox="1"/>
            <p:nvPr/>
          </p:nvSpPr>
          <p:spPr>
            <a:xfrm>
              <a:off x="1905000" y="1905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23</a:t>
              </a:r>
              <a:endParaRPr lang="en-US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05000" y="1524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24</a:t>
              </a:r>
              <a:endParaRPr lang="en-US" b="1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905000" y="762000"/>
            <a:ext cx="465160" cy="736684"/>
            <a:chOff x="1905000" y="762000"/>
            <a:chExt cx="465160" cy="736684"/>
          </a:xfrm>
        </p:grpSpPr>
        <p:sp>
          <p:nvSpPr>
            <p:cNvPr id="67" name="TextBox 66"/>
            <p:cNvSpPr txBox="1"/>
            <p:nvPr/>
          </p:nvSpPr>
          <p:spPr>
            <a:xfrm>
              <a:off x="1912960" y="1129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25</a:t>
              </a:r>
              <a:endParaRPr lang="en-US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05000" y="76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26</a:t>
              </a:r>
              <a:endParaRPr lang="en-US" b="1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786952" y="1102056"/>
            <a:ext cx="762000" cy="369332"/>
            <a:chOff x="4786952" y="1102056"/>
            <a:chExt cx="762000" cy="369332"/>
          </a:xfrm>
        </p:grpSpPr>
        <p:sp>
          <p:nvSpPr>
            <p:cNvPr id="69" name="TextBox 68"/>
            <p:cNvSpPr txBox="1"/>
            <p:nvPr/>
          </p:nvSpPr>
          <p:spPr>
            <a:xfrm>
              <a:off x="5167952" y="11020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786952" y="11020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548952" y="1102056"/>
            <a:ext cx="851848" cy="410276"/>
            <a:chOff x="5548952" y="1102056"/>
            <a:chExt cx="851848" cy="410276"/>
          </a:xfrm>
        </p:grpSpPr>
        <p:sp>
          <p:nvSpPr>
            <p:cNvPr id="71" name="TextBox 70"/>
            <p:cNvSpPr txBox="1"/>
            <p:nvPr/>
          </p:nvSpPr>
          <p:spPr>
            <a:xfrm>
              <a:off x="5548952" y="11020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19800" y="114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en-US" b="1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400800" y="1143000"/>
            <a:ext cx="762000" cy="369332"/>
            <a:chOff x="6400800" y="1143000"/>
            <a:chExt cx="762000" cy="369332"/>
          </a:xfrm>
        </p:grpSpPr>
        <p:sp>
          <p:nvSpPr>
            <p:cNvPr id="73" name="TextBox 72"/>
            <p:cNvSpPr txBox="1"/>
            <p:nvPr/>
          </p:nvSpPr>
          <p:spPr>
            <a:xfrm>
              <a:off x="6400800" y="114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5</a:t>
              </a:r>
              <a:endParaRPr lang="en-US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781800" y="114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6</a:t>
              </a:r>
              <a:endParaRPr lang="en-US" b="1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239000" y="1524000"/>
            <a:ext cx="381000" cy="723036"/>
            <a:chOff x="7239000" y="1524000"/>
            <a:chExt cx="381000" cy="723036"/>
          </a:xfrm>
        </p:grpSpPr>
        <p:sp>
          <p:nvSpPr>
            <p:cNvPr id="75" name="TextBox 74"/>
            <p:cNvSpPr txBox="1"/>
            <p:nvPr/>
          </p:nvSpPr>
          <p:spPr>
            <a:xfrm>
              <a:off x="7239000" y="1524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7</a:t>
              </a:r>
              <a:endParaRPr lang="en-US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239000" y="187770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8</a:t>
              </a:r>
              <a:endParaRPr lang="en-US" b="1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239000" y="2209800"/>
            <a:ext cx="457200" cy="750332"/>
            <a:chOff x="7239000" y="2209800"/>
            <a:chExt cx="457200" cy="750332"/>
          </a:xfrm>
        </p:grpSpPr>
        <p:sp>
          <p:nvSpPr>
            <p:cNvPr id="77" name="TextBox 76"/>
            <p:cNvSpPr txBox="1"/>
            <p:nvPr/>
          </p:nvSpPr>
          <p:spPr>
            <a:xfrm>
              <a:off x="7239000" y="2209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9</a:t>
              </a:r>
              <a:endParaRPr lang="en-US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239000" y="2590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10</a:t>
              </a:r>
              <a:endParaRPr lang="en-US" b="1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781800" y="2971800"/>
            <a:ext cx="914400" cy="750332"/>
            <a:chOff x="6781800" y="2971800"/>
            <a:chExt cx="914400" cy="750332"/>
          </a:xfrm>
        </p:grpSpPr>
        <p:sp>
          <p:nvSpPr>
            <p:cNvPr id="79" name="TextBox 78"/>
            <p:cNvSpPr txBox="1"/>
            <p:nvPr/>
          </p:nvSpPr>
          <p:spPr>
            <a:xfrm>
              <a:off x="7239000" y="2971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11</a:t>
              </a:r>
              <a:endParaRPr lang="en-US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18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12</a:t>
              </a:r>
              <a:endParaRPr lang="en-US" b="1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019800" y="3352800"/>
            <a:ext cx="838200" cy="369332"/>
            <a:chOff x="6019800" y="3352800"/>
            <a:chExt cx="838200" cy="369332"/>
          </a:xfrm>
        </p:grpSpPr>
        <p:sp>
          <p:nvSpPr>
            <p:cNvPr id="81" name="TextBox 80"/>
            <p:cNvSpPr txBox="1"/>
            <p:nvPr/>
          </p:nvSpPr>
          <p:spPr>
            <a:xfrm>
              <a:off x="64008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13</a:t>
              </a:r>
              <a:endParaRPr lang="en-US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198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14</a:t>
              </a:r>
              <a:endParaRPr lang="en-US" b="1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181600" y="3352800"/>
            <a:ext cx="838200" cy="369332"/>
            <a:chOff x="5181600" y="3352800"/>
            <a:chExt cx="838200" cy="369332"/>
          </a:xfrm>
        </p:grpSpPr>
        <p:sp>
          <p:nvSpPr>
            <p:cNvPr id="83" name="TextBox 82"/>
            <p:cNvSpPr txBox="1"/>
            <p:nvPr/>
          </p:nvSpPr>
          <p:spPr>
            <a:xfrm>
              <a:off x="55626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15</a:t>
              </a:r>
              <a:endParaRPr lang="en-US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1816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16</a:t>
              </a:r>
              <a:endParaRPr lang="en-US" b="1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343400" y="2971800"/>
            <a:ext cx="914400" cy="750332"/>
            <a:chOff x="4343400" y="2971800"/>
            <a:chExt cx="914400" cy="750332"/>
          </a:xfrm>
        </p:grpSpPr>
        <p:sp>
          <p:nvSpPr>
            <p:cNvPr id="85" name="TextBox 84"/>
            <p:cNvSpPr txBox="1"/>
            <p:nvPr/>
          </p:nvSpPr>
          <p:spPr>
            <a:xfrm>
              <a:off x="48006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17</a:t>
              </a:r>
              <a:endParaRPr lang="en-US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343400" y="2971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18</a:t>
              </a:r>
              <a:endParaRPr lang="en-US" b="1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4343400" y="259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19</a:t>
            </a:r>
            <a:endParaRPr lang="en-US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435136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</a:t>
            </a:r>
            <a:endParaRPr lang="en-US" b="1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4343400" y="1524000"/>
            <a:ext cx="457200" cy="674132"/>
            <a:chOff x="4343400" y="1524000"/>
            <a:chExt cx="457200" cy="674132"/>
          </a:xfrm>
        </p:grpSpPr>
        <p:sp>
          <p:nvSpPr>
            <p:cNvPr id="89" name="TextBox 88"/>
            <p:cNvSpPr txBox="1"/>
            <p:nvPr/>
          </p:nvSpPr>
          <p:spPr>
            <a:xfrm>
              <a:off x="4343400" y="1828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21</a:t>
              </a:r>
              <a:endParaRPr lang="en-US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43400" y="1524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22</a:t>
              </a:r>
              <a:endParaRPr lang="en-US" b="1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876800" y="5181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5 units + 6 units  + 5 units + 6 units</a:t>
            </a:r>
          </a:p>
          <a:p>
            <a:r>
              <a:rPr lang="en-US" dirty="0" smtClean="0"/>
              <a:t>P = 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334000" y="5486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 units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580878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perimeters of figures A and B are:            </a:t>
            </a:r>
            <a:r>
              <a:rPr lang="en-US" sz="3200" dirty="0" smtClean="0"/>
              <a:t>=</a:t>
            </a:r>
            <a:r>
              <a:rPr lang="en-US" sz="2400" dirty="0" smtClean="0"/>
              <a:t>                       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≠</a:t>
            </a:r>
            <a:endParaRPr lang="en-US" sz="3200" dirty="0" smtClean="0"/>
          </a:p>
          <a:p>
            <a:r>
              <a:rPr lang="en-US" sz="2400" dirty="0" smtClean="0"/>
              <a:t>                                                                             same            different</a:t>
            </a:r>
            <a:endParaRPr lang="en-US" sz="2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58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Determine if the perimeter of figures A and B are the same.</a:t>
            </a:r>
            <a:endParaRPr lang="en-US" sz="2400" dirty="0"/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15" grpId="0" animBg="1"/>
      <p:bldP spid="16" grpId="0" animBg="1"/>
      <p:bldP spid="17" grpId="0" animBg="1"/>
      <p:bldP spid="45" grpId="0"/>
      <p:bldP spid="46" grpId="0"/>
      <p:bldP spid="87" grpId="0"/>
      <p:bldP spid="88" grpId="0"/>
      <p:bldP spid="91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figure that has the measurements 8 inches by 2 feet. </a:t>
            </a:r>
            <a:endParaRPr lang="en-US" dirty="0"/>
          </a:p>
        </p:txBody>
      </p:sp>
      <p:pic>
        <p:nvPicPr>
          <p:cNvPr id="5" name="Picture 4" descr="L1 TD 6  p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597" y="1222614"/>
            <a:ext cx="2149983" cy="5410962"/>
          </a:xfrm>
          <a:prstGeom prst="rect">
            <a:avLst/>
          </a:prstGeom>
        </p:spPr>
      </p:pic>
      <p:pic>
        <p:nvPicPr>
          <p:cNvPr id="4" name="Picture 3" descr="L1 TD 6.JPG"/>
          <p:cNvPicPr>
            <a:picLocks noChangeAspect="1"/>
          </p:cNvPicPr>
          <p:nvPr/>
        </p:nvPicPr>
        <p:blipFill>
          <a:blip r:embed="rId5" cstate="print"/>
          <a:srcRect r="19725"/>
          <a:stretch>
            <a:fillRect/>
          </a:stretch>
        </p:blipFill>
        <p:spPr>
          <a:xfrm>
            <a:off x="826808" y="1021312"/>
            <a:ext cx="1866283" cy="556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228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 the units so that inches are used for both length and width.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Tm="2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15792" y="746760"/>
          <a:ext cx="557080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34"/>
                <a:gridCol w="464234"/>
                <a:gridCol w="464234"/>
                <a:gridCol w="464234"/>
                <a:gridCol w="464234"/>
                <a:gridCol w="464234"/>
                <a:gridCol w="464234"/>
                <a:gridCol w="464234"/>
                <a:gridCol w="464234"/>
                <a:gridCol w="464234"/>
                <a:gridCol w="464234"/>
                <a:gridCol w="464234"/>
              </a:tblGrid>
              <a:tr h="441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12107" y="1203960"/>
            <a:ext cx="937856" cy="2621948"/>
          </a:xfrm>
          <a:prstGeom prst="rect">
            <a:avLst/>
          </a:prstGeom>
          <a:solidFill>
            <a:srgbClr val="1F497D">
              <a:alpha val="25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48575" y="3782209"/>
            <a:ext cx="688028" cy="44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 ft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15792" y="2126366"/>
            <a:ext cx="678008" cy="7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 ft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37810" y="1199400"/>
            <a:ext cx="1882588" cy="1790853"/>
          </a:xfrm>
          <a:prstGeom prst="rect">
            <a:avLst/>
          </a:prstGeom>
          <a:solidFill>
            <a:srgbClr val="1F497D">
              <a:alpha val="25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258992" y="2037702"/>
            <a:ext cx="609553" cy="47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 ft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478098" y="2951694"/>
            <a:ext cx="591577" cy="35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 ft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4392" y="12756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36432" y="1662288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44392" y="21138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44392" y="25710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44392" y="29520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44392" y="34092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87592" y="12756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79632" y="1662288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87592" y="21138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87592" y="25710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85936" y="11994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77976" y="1586088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585936" y="20376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85936" y="24948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72992" y="3790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15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06392" y="3790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72992" y="8946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06392" y="8946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30592" y="3028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15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63992" y="3028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792392" y="3028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25792" y="3028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64818" y="89262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115088" y="89262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743488" y="89262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76888" y="89262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963592" y="11994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63592" y="16566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963592" y="21138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963592" y="25710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63592" y="29520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963592" y="3409200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914400" y="4876800"/>
          <a:ext cx="6934200" cy="1447800"/>
        </p:xfrm>
        <a:graphic>
          <a:graphicData uri="http://schemas.openxmlformats.org/drawingml/2006/table">
            <a:tbl>
              <a:tblPr/>
              <a:tblGrid>
                <a:gridCol w="1288714"/>
                <a:gridCol w="1288714"/>
                <a:gridCol w="1177506"/>
                <a:gridCol w="1530758"/>
                <a:gridCol w="1648508"/>
              </a:tblGrid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Model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Width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Perimeter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479344" y="5146344"/>
            <a:ext cx="838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6 ft.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733800" y="5132696"/>
            <a:ext cx="76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 ft.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029200" y="5132696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16 ft.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477000" y="5127008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12 ft.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79344" y="5423848"/>
            <a:ext cx="838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 ft.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733800" y="5410200"/>
            <a:ext cx="76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 ft.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029200" y="541020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16 ft.</a:t>
            </a:r>
            <a:endParaRPr lang="en-US" b="1" dirty="0"/>
          </a:p>
        </p:txBody>
      </p:sp>
      <p:grpSp>
        <p:nvGrpSpPr>
          <p:cNvPr id="55" name="Group 54"/>
          <p:cNvGrpSpPr/>
          <p:nvPr/>
        </p:nvGrpSpPr>
        <p:grpSpPr>
          <a:xfrm>
            <a:off x="1981200" y="1219200"/>
            <a:ext cx="457200" cy="838200"/>
            <a:chOff x="1981200" y="1219200"/>
            <a:chExt cx="457200" cy="838200"/>
          </a:xfrm>
        </p:grpSpPr>
        <p:sp>
          <p:nvSpPr>
            <p:cNvPr id="53" name="Rectangle 52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65696" y="1219200"/>
            <a:ext cx="457200" cy="838200"/>
            <a:chOff x="1981200" y="1219200"/>
            <a:chExt cx="457200" cy="838200"/>
          </a:xfrm>
        </p:grpSpPr>
        <p:sp>
          <p:nvSpPr>
            <p:cNvPr id="57" name="Rectangle 56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981200" y="2057400"/>
            <a:ext cx="457200" cy="892792"/>
            <a:chOff x="1981200" y="1219200"/>
            <a:chExt cx="457200" cy="892792"/>
          </a:xfrm>
        </p:grpSpPr>
        <p:sp>
          <p:nvSpPr>
            <p:cNvPr id="60" name="Rectangle 59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81200" y="1654792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65696" y="2085110"/>
            <a:ext cx="457200" cy="838200"/>
            <a:chOff x="1981200" y="1219200"/>
            <a:chExt cx="457200" cy="838200"/>
          </a:xfrm>
        </p:grpSpPr>
        <p:sp>
          <p:nvSpPr>
            <p:cNvPr id="63" name="Rectangle 62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981200" y="2971800"/>
            <a:ext cx="457200" cy="838200"/>
            <a:chOff x="1981200" y="1219200"/>
            <a:chExt cx="457200" cy="838200"/>
          </a:xfrm>
        </p:grpSpPr>
        <p:sp>
          <p:nvSpPr>
            <p:cNvPr id="66" name="Rectangle 65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465696" y="2944297"/>
            <a:ext cx="457200" cy="838200"/>
            <a:chOff x="1981200" y="1219200"/>
            <a:chExt cx="457200" cy="838200"/>
          </a:xfrm>
        </p:grpSpPr>
        <p:sp>
          <p:nvSpPr>
            <p:cNvPr id="69" name="Rectangle 68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47800" y="2286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the perimeter is 16 ft.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419600" y="152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determine the area and record it in the table.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4772890" y="1233055"/>
            <a:ext cx="457200" cy="838200"/>
            <a:chOff x="1981200" y="1219200"/>
            <a:chExt cx="457200" cy="838200"/>
          </a:xfrm>
        </p:grpSpPr>
        <p:sp>
          <p:nvSpPr>
            <p:cNvPr id="74" name="Rectangle 73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772890" y="2057400"/>
            <a:ext cx="457200" cy="892792"/>
            <a:chOff x="1981200" y="1219200"/>
            <a:chExt cx="457200" cy="892792"/>
          </a:xfrm>
        </p:grpSpPr>
        <p:sp>
          <p:nvSpPr>
            <p:cNvPr id="78" name="Rectangle 77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81200" y="1654792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243945" y="1246910"/>
            <a:ext cx="457200" cy="838200"/>
            <a:chOff x="1981200" y="1219200"/>
            <a:chExt cx="457200" cy="838200"/>
          </a:xfrm>
        </p:grpSpPr>
        <p:sp>
          <p:nvSpPr>
            <p:cNvPr id="81" name="Rectangle 80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43945" y="2057400"/>
            <a:ext cx="457200" cy="907475"/>
            <a:chOff x="1981200" y="1149925"/>
            <a:chExt cx="457200" cy="907475"/>
          </a:xfrm>
        </p:grpSpPr>
        <p:sp>
          <p:nvSpPr>
            <p:cNvPr id="84" name="Rectangle 83"/>
            <p:cNvSpPr/>
            <p:nvPr/>
          </p:nvSpPr>
          <p:spPr>
            <a:xfrm>
              <a:off x="1981200" y="1149925"/>
              <a:ext cx="457200" cy="526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715000" y="1219200"/>
            <a:ext cx="457200" cy="852055"/>
            <a:chOff x="1981200" y="1219200"/>
            <a:chExt cx="457200" cy="852055"/>
          </a:xfrm>
        </p:grpSpPr>
        <p:sp>
          <p:nvSpPr>
            <p:cNvPr id="87" name="Rectangle 86"/>
            <p:cNvSpPr/>
            <p:nvPr/>
          </p:nvSpPr>
          <p:spPr>
            <a:xfrm>
              <a:off x="1981200" y="1219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981200" y="1614055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715000" y="2057400"/>
            <a:ext cx="457200" cy="914400"/>
            <a:chOff x="1981200" y="1143000"/>
            <a:chExt cx="457200" cy="914400"/>
          </a:xfrm>
        </p:grpSpPr>
        <p:sp>
          <p:nvSpPr>
            <p:cNvPr id="90" name="Rectangle 89"/>
            <p:cNvSpPr/>
            <p:nvPr/>
          </p:nvSpPr>
          <p:spPr>
            <a:xfrm>
              <a:off x="1981200" y="1143000"/>
              <a:ext cx="457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81200" y="1600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172200" y="1205345"/>
            <a:ext cx="457200" cy="900545"/>
            <a:chOff x="1981200" y="1143000"/>
            <a:chExt cx="457200" cy="900545"/>
          </a:xfrm>
        </p:grpSpPr>
        <p:sp>
          <p:nvSpPr>
            <p:cNvPr id="93" name="Rectangle 92"/>
            <p:cNvSpPr/>
            <p:nvPr/>
          </p:nvSpPr>
          <p:spPr>
            <a:xfrm>
              <a:off x="1981200" y="1143000"/>
              <a:ext cx="457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81200" y="1586345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172200" y="2119745"/>
            <a:ext cx="457200" cy="872835"/>
            <a:chOff x="1981200" y="1143000"/>
            <a:chExt cx="457200" cy="872835"/>
          </a:xfrm>
        </p:grpSpPr>
        <p:sp>
          <p:nvSpPr>
            <p:cNvPr id="96" name="Rectangle 95"/>
            <p:cNvSpPr/>
            <p:nvPr/>
          </p:nvSpPr>
          <p:spPr>
            <a:xfrm>
              <a:off x="1981200" y="1143000"/>
              <a:ext cx="457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981200" y="1558635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477000" y="5446077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16 ft.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296D-BEB0-4C49-BF0F-ADE3AF613A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- Mathematics 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/>
      <p:bldP spid="1031" grpId="0" animBg="1"/>
      <p:bldP spid="1032" grpId="0"/>
      <p:bldP spid="1032" grpId="1"/>
      <p:bldP spid="1033" grpId="0"/>
      <p:bldP spid="1033" grpId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7" grpId="0"/>
      <p:bldP spid="48" grpId="0"/>
      <p:bldP spid="49" grpId="0"/>
      <p:bldP spid="50" grpId="0"/>
      <p:bldP spid="51" grpId="0"/>
      <p:bldP spid="71" grpId="0"/>
      <p:bldP spid="71" grpId="1"/>
      <p:bldP spid="72" grpId="0"/>
      <p:bldP spid="72" grpId="1"/>
      <p:bldP spid="72" grpId="2"/>
      <p:bldP spid="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9|7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7BE1E150E3045B7247896291BEC53" ma:contentTypeVersion="2" ma:contentTypeDescription="Create a new document." ma:contentTypeScope="" ma:versionID="9457d928d4f1ff55e97c11bcc73d3df8">
  <xsd:schema xmlns:xsd="http://www.w3.org/2001/XMLSchema" xmlns:xs="http://www.w3.org/2001/XMLSchema" xmlns:p="http://schemas.microsoft.com/office/2006/metadata/properties" xmlns:ns2="48bff152-fc1d-4b46-a56c-9c4cc01d4290" xmlns:ns3="b8db566d-f744-4bc3-8c93-5698bb6c2e70" targetNamespace="http://schemas.microsoft.com/office/2006/metadata/properties" ma:root="true" ma:fieldsID="96c8e0dea7c2c806f92be5e55135aa0f" ns2:_="" ns3:_="">
    <xsd:import namespace="48bff152-fc1d-4b46-a56c-9c4cc01d4290"/>
    <xsd:import namespace="b8db566d-f744-4bc3-8c93-5698bb6c2e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ff152-fc1d-4b46-a56c-9c4cc01d42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b566d-f744-4bc3-8c93-5698bb6c2e70" elementFormDefault="qualified">
    <xsd:import namespace="http://schemas.microsoft.com/office/2006/documentManagement/types"/>
    <xsd:import namespace="http://schemas.microsoft.com/office/infopath/2007/PartnerControls"/>
    <xsd:element name="Value" ma:index="11" nillable="true" ma:displayName="Value" ma:internalName="Val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ue xmlns="b8db566d-f744-4bc3-8c93-5698bb6c2e70" xsi:nil="true"/>
    <_dlc_DocId xmlns="48bff152-fc1d-4b46-a56c-9c4cc01d4290">3E53UHVFEWHR-36-928</_dlc_DocId>
    <_dlc_DocIdUrl xmlns="48bff152-fc1d-4b46-a56c-9c4cc01d4290">
      <Url>https://intranet.hdiuk.org/sites/ilssa/ncsc/_layouts/DocIdRedir.aspx?ID=3E53UHVFEWHR-36-928</Url>
      <Description>3E53UHVFEWHR-36-928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246024-1545-4288-A069-C843F51B7A2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B706ABF-84A2-4C68-9629-F960255E0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bff152-fc1d-4b46-a56c-9c4cc01d4290"/>
    <ds:schemaRef ds:uri="b8db566d-f744-4bc3-8c93-5698bb6c2e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26308E-ACA3-4C2F-8A73-370BE034FD65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48bff152-fc1d-4b46-a56c-9c4cc01d4290"/>
    <ds:schemaRef ds:uri="http://schemas.microsoft.com/office/infopath/2007/PartnerControls"/>
    <ds:schemaRef ds:uri="http://schemas.openxmlformats.org/package/2006/metadata/core-properties"/>
    <ds:schemaRef ds:uri="b8db566d-f744-4bc3-8c93-5698bb6c2e70"/>
  </ds:schemaRefs>
</ds:datastoreItem>
</file>

<file path=customXml/itemProps4.xml><?xml version="1.0" encoding="utf-8"?>
<ds:datastoreItem xmlns:ds="http://schemas.openxmlformats.org/officeDocument/2006/customXml" ds:itemID="{53DD692B-87FB-478B-9FD8-FFE1D7D432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592</Words>
  <Application>Microsoft Office PowerPoint</Application>
  <PresentationFormat>On-screen Show (4:3)</PresentationFormat>
  <Paragraphs>303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 Ann Land</dc:creator>
  <cp:lastModifiedBy>Maurice Dawson Jr.</cp:lastModifiedBy>
  <cp:revision>56</cp:revision>
  <dcterms:created xsi:type="dcterms:W3CDTF">2010-09-22T15:25:13Z</dcterms:created>
  <dcterms:modified xsi:type="dcterms:W3CDTF">2013-12-16T18:09:46Z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0x010100CB27BE1E150E3045B7247896291BEC53</vt:lpwstr>
  </property>
  <property fmtid="{D5CDD505-2E9C-101B-9397-08002B2CF9AE}" pid="3" name="_dlc_DocIdItemGuid">
    <vt:lpwstr>e5f9867f-738e-4866-8ad7-5a42815f7379</vt:lpwstr>
  </property>
</Properties>
</file>