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61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50052-4EEC-4687-A725-B5D526B77DF7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EB93F-F35F-4CD5-BABD-829F0206DC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72FF-88DA-4353-A830-0BBE364BF0A7}" type="datetime1">
              <a:rPr lang="en-US" smtClean="0"/>
              <a:pPr/>
              <a:t>5/20/2012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67C6-8658-48A4-BE6C-2D05E19A6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87ADA-5E41-4ED5-A7C2-0B3A10E4DDFE}" type="datetime1">
              <a:rPr lang="en-US" smtClean="0"/>
              <a:pPr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67C6-8658-48A4-BE6C-2D05E19A6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1DAE-BC09-4BF7-A25A-7A04EC695735}" type="datetime1">
              <a:rPr lang="en-US" smtClean="0"/>
              <a:pPr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67C6-8658-48A4-BE6C-2D05E19A6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1181-E1B1-4BBD-BF1B-E1FAAED38CFA}" type="datetime1">
              <a:rPr lang="en-US" smtClean="0"/>
              <a:pPr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67C6-8658-48A4-BE6C-2D05E19A6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3387-06FC-4C71-95F8-2D31C51C61FB}" type="datetime1">
              <a:rPr lang="en-US" smtClean="0"/>
              <a:pPr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67C6-8658-48A4-BE6C-2D05E19A6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01DE-8C53-47A9-9DB0-E64C6F69102F}" type="datetime1">
              <a:rPr lang="en-US" smtClean="0"/>
              <a:pPr/>
              <a:t>5/20/2012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67C6-8658-48A4-BE6C-2D05E19A6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52E8-0CF3-4A22-A0CF-78466A95A33A}" type="datetime1">
              <a:rPr lang="en-US" smtClean="0"/>
              <a:pPr/>
              <a:t>5/20/2012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67C6-8658-48A4-BE6C-2D05E19A6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00AF-C35F-46B3-925B-BA2DD1876DF5}" type="datetime1">
              <a:rPr lang="en-US" smtClean="0"/>
              <a:pPr/>
              <a:t>5/20/2012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67C6-8658-48A4-BE6C-2D05E19A6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568C-04B2-4DB8-8EC7-478712C90B5C}" type="datetime1">
              <a:rPr lang="en-US" smtClean="0"/>
              <a:pPr/>
              <a:t>5/20/2012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67C6-8658-48A4-BE6C-2D05E19A6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8AA5-AE82-414E-A3BA-459545E2DF2F}" type="datetime1">
              <a:rPr lang="en-US" smtClean="0"/>
              <a:pPr/>
              <a:t>5/20/2012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67C6-8658-48A4-BE6C-2D05E19A6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CB09-CF47-4C38-840F-3F0A493FAE5B}" type="datetime1">
              <a:rPr lang="en-US" smtClean="0"/>
              <a:pPr/>
              <a:t>5/20/2012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5067C6-8658-48A4-BE6C-2D05E19A69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59B337-3803-4499-8DF2-03E236F677CB}" type="datetime1">
              <a:rPr lang="en-US" smtClean="0"/>
              <a:pPr/>
              <a:t>5/20/2012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5067C6-8658-48A4-BE6C-2D05E19A691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www.publicdomainpictures.net/view-image.php?image=1213&amp;picture=stop-sig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ublicdomainpictures.net/view-image.php?image=2930&amp;picture=public-telephone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publicdomainpictures.net/view-image.php?image=4157&amp;picture=crossing-sign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Properties of Plane Figures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609600" y="63246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</a:t>
            </a:r>
            <a:r>
              <a:rPr lang="en-US" sz="800" dirty="0" smtClean="0"/>
              <a:t>Bethany Smith, PhD  </a:t>
            </a:r>
            <a:r>
              <a:rPr lang="en-US" sz="800" dirty="0" smtClean="0"/>
              <a:t>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plane figure?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Figures that are 2D or can be drawn flat that have no thickness</a:t>
            </a:r>
          </a:p>
          <a:p>
            <a:endParaRPr lang="en-US" dirty="0" smtClean="0"/>
          </a:p>
          <a:p>
            <a:r>
              <a:rPr lang="en-US" dirty="0" smtClean="0"/>
              <a:t>These plane figures are called polygons</a:t>
            </a:r>
          </a:p>
          <a:p>
            <a:r>
              <a:rPr lang="en-US" dirty="0" smtClean="0"/>
              <a:t>Polygons are:</a:t>
            </a:r>
          </a:p>
          <a:p>
            <a:pPr lvl="1"/>
            <a:r>
              <a:rPr lang="en-US" sz="2000" dirty="0" smtClean="0"/>
              <a:t>Closed plane figures</a:t>
            </a:r>
          </a:p>
          <a:p>
            <a:pPr lvl="1"/>
            <a:r>
              <a:rPr lang="en-US" sz="2000" dirty="0" smtClean="0"/>
              <a:t>Made up of line segments</a:t>
            </a:r>
          </a:p>
          <a:p>
            <a:pPr lvl="1"/>
            <a:r>
              <a:rPr lang="en-US" sz="2000" dirty="0" smtClean="0"/>
              <a:t>Two sides meet at each index</a:t>
            </a:r>
          </a:p>
          <a:p>
            <a:pPr lvl="1"/>
            <a:r>
              <a:rPr lang="en-US" sz="2000" dirty="0" smtClean="0"/>
              <a:t>Sides do not cross each other</a:t>
            </a:r>
          </a:p>
          <a:p>
            <a:pPr lvl="1">
              <a:buNone/>
            </a:pPr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172200" y="3657600"/>
            <a:ext cx="1981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Helpful Hint: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If working with a student hasn’t learned numbers yet.  Review number identification on x and y axis</a:t>
            </a:r>
            <a:endParaRPr lang="en-US" sz="1400" dirty="0">
              <a:solidFill>
                <a:schemeClr val="bg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410200" y="3810000"/>
            <a:ext cx="3200400" cy="2209800"/>
            <a:chOff x="5410200" y="3810000"/>
            <a:chExt cx="3200400" cy="2209800"/>
          </a:xfrm>
        </p:grpSpPr>
        <p:sp>
          <p:nvSpPr>
            <p:cNvPr id="8" name="Isosceles Triangle 7"/>
            <p:cNvSpPr/>
            <p:nvPr/>
          </p:nvSpPr>
          <p:spPr>
            <a:xfrm>
              <a:off x="5410200" y="5105400"/>
              <a:ext cx="1066800" cy="9144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Parallelogram 8"/>
            <p:cNvSpPr/>
            <p:nvPr/>
          </p:nvSpPr>
          <p:spPr>
            <a:xfrm>
              <a:off x="7315200" y="5105400"/>
              <a:ext cx="1295400" cy="838200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Hexagon 9"/>
            <p:cNvSpPr/>
            <p:nvPr/>
          </p:nvSpPr>
          <p:spPr>
            <a:xfrm>
              <a:off x="6248400" y="3810000"/>
              <a:ext cx="1295400" cy="1066800"/>
            </a:xfrm>
            <a:prstGeom prst="hex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ooter Placeholder 3"/>
          <p:cNvSpPr>
            <a:spLocks noGrp="1"/>
          </p:cNvSpPr>
          <p:nvPr/>
        </p:nvSpPr>
        <p:spPr>
          <a:xfrm>
            <a:off x="762000" y="63246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</a:t>
            </a:r>
            <a:r>
              <a:rPr lang="en-US" sz="800" dirty="0" smtClean="0"/>
              <a:t>Bethany Smith, PhD  </a:t>
            </a:r>
            <a:r>
              <a:rPr lang="en-US" sz="800" dirty="0" smtClean="0"/>
              <a:t>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Polygons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Polygons are named by the number of sides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Common Polygons:</a:t>
            </a:r>
          </a:p>
          <a:p>
            <a:pPr>
              <a:buNone/>
            </a:pPr>
            <a:r>
              <a:rPr lang="en-US" dirty="0" smtClean="0"/>
              <a:t>3 sides- Triangle</a:t>
            </a:r>
          </a:p>
          <a:p>
            <a:pPr>
              <a:buNone/>
            </a:pPr>
            <a:r>
              <a:rPr lang="en-US" dirty="0" smtClean="0"/>
              <a:t>4 sides- Quadrilateral</a:t>
            </a:r>
          </a:p>
          <a:p>
            <a:pPr>
              <a:buNone/>
            </a:pPr>
            <a:r>
              <a:rPr lang="en-US" dirty="0" smtClean="0"/>
              <a:t>5 sides- Pentagon</a:t>
            </a:r>
          </a:p>
          <a:p>
            <a:pPr>
              <a:buNone/>
            </a:pPr>
            <a:r>
              <a:rPr lang="en-US" dirty="0" smtClean="0"/>
              <a:t>6 sides- Hexagon</a:t>
            </a:r>
          </a:p>
          <a:p>
            <a:pPr>
              <a:buNone/>
            </a:pPr>
            <a:r>
              <a:rPr lang="en-US" dirty="0" smtClean="0"/>
              <a:t>8 sides- Octagon</a:t>
            </a:r>
            <a:endParaRPr lang="en-US" dirty="0"/>
          </a:p>
        </p:txBody>
      </p:sp>
      <p:sp>
        <p:nvSpPr>
          <p:cNvPr id="5" name="Explosion 2 4"/>
          <p:cNvSpPr/>
          <p:nvPr/>
        </p:nvSpPr>
        <p:spPr>
          <a:xfrm>
            <a:off x="4495800" y="2438400"/>
            <a:ext cx="4648200" cy="3886200"/>
          </a:xfrm>
          <a:prstGeom prst="irregularSeal2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15000" y="3733800"/>
            <a:ext cx="228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Helpful Hints:</a:t>
            </a:r>
          </a:p>
          <a:p>
            <a:r>
              <a:rPr lang="en-US" sz="1200" dirty="0" smtClean="0"/>
              <a:t>If working with a student who can not identify shapes, this is a perfect time to work on this skill while </a:t>
            </a:r>
            <a:r>
              <a:rPr lang="en-US" sz="1200" u="sng" dirty="0" smtClean="0"/>
              <a:t>focusing on the properties of the polygon</a:t>
            </a:r>
            <a:r>
              <a:rPr lang="en-US" sz="1200" dirty="0" smtClean="0"/>
              <a:t>.  For example, the square is a quadrilateral. </a:t>
            </a:r>
            <a:r>
              <a:rPr lang="en-US" sz="1200" b="1" dirty="0" smtClean="0"/>
              <a:t>It has 4 sides</a:t>
            </a:r>
          </a:p>
        </p:txBody>
      </p:sp>
      <p:sp>
        <p:nvSpPr>
          <p:cNvPr id="7" name="Footer Placeholder 3"/>
          <p:cNvSpPr>
            <a:spLocks noGrp="1"/>
          </p:cNvSpPr>
          <p:nvPr/>
        </p:nvSpPr>
        <p:spPr>
          <a:xfrm>
            <a:off x="609600" y="63246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</a:t>
            </a:r>
            <a:r>
              <a:rPr lang="en-US" sz="800" dirty="0" smtClean="0"/>
              <a:t>Bethany Smith, PhD  </a:t>
            </a:r>
            <a:r>
              <a:rPr lang="en-US" sz="800" dirty="0" smtClean="0"/>
              <a:t>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polygon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838201" y="2743200"/>
            <a:ext cx="7619999" cy="3237131"/>
            <a:chOff x="838201" y="2743200"/>
            <a:chExt cx="7619999" cy="3237131"/>
          </a:xfrm>
        </p:grpSpPr>
        <p:sp>
          <p:nvSpPr>
            <p:cNvPr id="5" name="Trapezoid 4"/>
            <p:cNvSpPr/>
            <p:nvPr/>
          </p:nvSpPr>
          <p:spPr>
            <a:xfrm>
              <a:off x="2819400" y="2819400"/>
              <a:ext cx="3733800" cy="2286000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5867400" y="2743200"/>
              <a:ext cx="214859" cy="228600"/>
            </a:xfrm>
            <a:custGeom>
              <a:avLst/>
              <a:gdLst>
                <a:gd name="connsiteX0" fmla="*/ 0 w 214859"/>
                <a:gd name="connsiteY0" fmla="*/ 84945 h 219856"/>
                <a:gd name="connsiteX1" fmla="*/ 59961 w 214859"/>
                <a:gd name="connsiteY1" fmla="*/ 17489 h 219856"/>
                <a:gd name="connsiteX2" fmla="*/ 179882 w 214859"/>
                <a:gd name="connsiteY2" fmla="*/ 24984 h 219856"/>
                <a:gd name="connsiteX3" fmla="*/ 202367 w 214859"/>
                <a:gd name="connsiteY3" fmla="*/ 167391 h 219856"/>
                <a:gd name="connsiteX4" fmla="*/ 104931 w 214859"/>
                <a:gd name="connsiteY4" fmla="*/ 219856 h 219856"/>
                <a:gd name="connsiteX5" fmla="*/ 104931 w 214859"/>
                <a:gd name="connsiteY5" fmla="*/ 219856 h 219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859" h="219856">
                  <a:moveTo>
                    <a:pt x="0" y="84945"/>
                  </a:moveTo>
                  <a:cubicBezTo>
                    <a:pt x="14990" y="56213"/>
                    <a:pt x="29981" y="27482"/>
                    <a:pt x="59961" y="17489"/>
                  </a:cubicBezTo>
                  <a:cubicBezTo>
                    <a:pt x="89941" y="7496"/>
                    <a:pt x="156148" y="0"/>
                    <a:pt x="179882" y="24984"/>
                  </a:cubicBezTo>
                  <a:cubicBezTo>
                    <a:pt x="203616" y="49968"/>
                    <a:pt x="214859" y="134912"/>
                    <a:pt x="202367" y="167391"/>
                  </a:cubicBezTo>
                  <a:cubicBezTo>
                    <a:pt x="189875" y="199870"/>
                    <a:pt x="104931" y="219856"/>
                    <a:pt x="104931" y="219856"/>
                  </a:cubicBezTo>
                  <a:lnTo>
                    <a:pt x="104931" y="219856"/>
                  </a:ln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172200" y="2743200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Exterior angle- angle formed by two adjacent sides </a:t>
              </a:r>
              <a:r>
                <a:rPr lang="en-US" sz="1200" b="1" dirty="0" smtClean="0"/>
                <a:t>outside</a:t>
              </a:r>
              <a:r>
                <a:rPr lang="en-US" sz="1200" dirty="0" smtClean="0"/>
                <a:t> the polygon</a:t>
              </a:r>
              <a:endParaRPr lang="en-US" sz="1200" dirty="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885607" y="4856813"/>
              <a:ext cx="194871" cy="302302"/>
            </a:xfrm>
            <a:custGeom>
              <a:avLst/>
              <a:gdLst>
                <a:gd name="connsiteX0" fmla="*/ 0 w 194871"/>
                <a:gd name="connsiteY0" fmla="*/ 0 h 302302"/>
                <a:gd name="connsiteX1" fmla="*/ 164891 w 194871"/>
                <a:gd name="connsiteY1" fmla="*/ 44971 h 302302"/>
                <a:gd name="connsiteX2" fmla="*/ 179882 w 194871"/>
                <a:gd name="connsiteY2" fmla="*/ 269823 h 302302"/>
                <a:gd name="connsiteX3" fmla="*/ 164891 w 194871"/>
                <a:gd name="connsiteY3" fmla="*/ 239843 h 302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871" h="302302">
                  <a:moveTo>
                    <a:pt x="0" y="0"/>
                  </a:moveTo>
                  <a:cubicBezTo>
                    <a:pt x="67455" y="0"/>
                    <a:pt x="134911" y="1"/>
                    <a:pt x="164891" y="44971"/>
                  </a:cubicBezTo>
                  <a:cubicBezTo>
                    <a:pt x="194871" y="89942"/>
                    <a:pt x="179882" y="237344"/>
                    <a:pt x="179882" y="269823"/>
                  </a:cubicBezTo>
                  <a:cubicBezTo>
                    <a:pt x="179882" y="302302"/>
                    <a:pt x="172386" y="271072"/>
                    <a:pt x="164891" y="239843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52800" y="4191000"/>
              <a:ext cx="1676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Interior angle- angle formed by two adjacent sides </a:t>
              </a:r>
              <a:r>
                <a:rPr lang="en-US" sz="1200" b="1" dirty="0" smtClean="0"/>
                <a:t>inside</a:t>
              </a:r>
              <a:r>
                <a:rPr lang="en-US" sz="1200" dirty="0" smtClean="0"/>
                <a:t> the polygon</a:t>
              </a:r>
              <a:endParaRPr lang="en-US" sz="12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38201" y="3505200"/>
              <a:ext cx="1752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Side- one line segment that makes up the polygon</a:t>
              </a:r>
              <a:endParaRPr lang="en-US" sz="12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00800" y="5334000"/>
              <a:ext cx="1371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Vertex- point where two sides meet</a:t>
              </a:r>
              <a:endParaRPr lang="en-US" sz="1200" dirty="0"/>
            </a:p>
          </p:txBody>
        </p:sp>
        <p:cxnSp>
          <p:nvCxnSpPr>
            <p:cNvPr id="19" name="Straight Arrow Connector 18"/>
            <p:cNvCxnSpPr>
              <a:stCxn id="16" idx="3"/>
            </p:cNvCxnSpPr>
            <p:nvPr/>
          </p:nvCxnSpPr>
          <p:spPr>
            <a:xfrm flipV="1">
              <a:off x="2590801" y="3810000"/>
              <a:ext cx="533399" cy="183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endCxn id="12" idx="3"/>
            </p:cNvCxnSpPr>
            <p:nvPr/>
          </p:nvCxnSpPr>
          <p:spPr>
            <a:xfrm flipH="1" flipV="1">
              <a:off x="6069767" y="2917248"/>
              <a:ext cx="178633" cy="1307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 flipV="1">
              <a:off x="6553200" y="5105400"/>
              <a:ext cx="2286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5" idx="1"/>
              <a:endCxn id="14" idx="1"/>
            </p:cNvCxnSpPr>
            <p:nvPr/>
          </p:nvCxnSpPr>
          <p:spPr>
            <a:xfrm flipH="1">
              <a:off x="3050498" y="4606499"/>
              <a:ext cx="302302" cy="29528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Oval 28"/>
          <p:cNvSpPr/>
          <p:nvPr/>
        </p:nvSpPr>
        <p:spPr>
          <a:xfrm>
            <a:off x="6507480" y="5059681"/>
            <a:ext cx="45720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ooter Placeholder 3"/>
          <p:cNvSpPr>
            <a:spLocks noGrp="1"/>
          </p:cNvSpPr>
          <p:nvPr/>
        </p:nvSpPr>
        <p:spPr>
          <a:xfrm>
            <a:off x="609600" y="63246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</a:t>
            </a:r>
            <a:r>
              <a:rPr lang="en-US" sz="800" dirty="0" smtClean="0"/>
              <a:t>Bethany Smith, PhD  </a:t>
            </a:r>
            <a:r>
              <a:rPr lang="en-US" sz="800" dirty="0" smtClean="0"/>
              <a:t>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or Irregular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Regular Polygons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Irregular Polygons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Sides are same length</a:t>
            </a:r>
          </a:p>
          <a:p>
            <a:r>
              <a:rPr lang="en-US" dirty="0" smtClean="0"/>
              <a:t>Angles are the same</a:t>
            </a:r>
          </a:p>
          <a:p>
            <a:endParaRPr lang="en-US" dirty="0" smtClean="0"/>
          </a:p>
          <a:p>
            <a:r>
              <a:rPr lang="en-US" dirty="0" smtClean="0"/>
              <a:t>Examples: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If not a regular polygon, then it is irregular</a:t>
            </a:r>
          </a:p>
          <a:p>
            <a:endParaRPr lang="en-US" dirty="0" smtClean="0"/>
          </a:p>
          <a:p>
            <a:r>
              <a:rPr lang="en-US" dirty="0" smtClean="0"/>
              <a:t>Examples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457200" y="4343400"/>
            <a:ext cx="3048000" cy="1752600"/>
            <a:chOff x="457200" y="4343400"/>
            <a:chExt cx="3048000" cy="1752600"/>
          </a:xfrm>
        </p:grpSpPr>
        <p:sp>
          <p:nvSpPr>
            <p:cNvPr id="10" name="Hexagon 9"/>
            <p:cNvSpPr/>
            <p:nvPr/>
          </p:nvSpPr>
          <p:spPr>
            <a:xfrm>
              <a:off x="2667000" y="4343400"/>
              <a:ext cx="838200" cy="762000"/>
            </a:xfrm>
            <a:prstGeom prst="hex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Decagon 10"/>
            <p:cNvSpPr/>
            <p:nvPr/>
          </p:nvSpPr>
          <p:spPr>
            <a:xfrm>
              <a:off x="457200" y="5257800"/>
              <a:ext cx="914400" cy="838200"/>
            </a:xfrm>
            <a:prstGeom prst="dec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>
              <a:off x="2743200" y="5334000"/>
              <a:ext cx="762000" cy="6096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85800" y="4343400"/>
              <a:ext cx="6096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Footer Placeholder 3"/>
          <p:cNvSpPr>
            <a:spLocks noGrp="1"/>
          </p:cNvSpPr>
          <p:nvPr/>
        </p:nvSpPr>
        <p:spPr>
          <a:xfrm>
            <a:off x="533400" y="63246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</a:t>
            </a:r>
            <a:r>
              <a:rPr lang="en-US" sz="800" dirty="0" smtClean="0"/>
              <a:t>Bethany Smith, PhD  </a:t>
            </a:r>
            <a:r>
              <a:rPr lang="en-US" sz="800" dirty="0" smtClean="0"/>
              <a:t>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5029200" y="4267200"/>
            <a:ext cx="3733800" cy="1752600"/>
            <a:chOff x="5029200" y="4267200"/>
            <a:chExt cx="3733800" cy="1752600"/>
          </a:xfrm>
        </p:grpSpPr>
        <p:sp>
          <p:nvSpPr>
            <p:cNvPr id="14" name="Pentagon 13"/>
            <p:cNvSpPr/>
            <p:nvPr/>
          </p:nvSpPr>
          <p:spPr>
            <a:xfrm>
              <a:off x="5029200" y="4343400"/>
              <a:ext cx="1143000" cy="609600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7162800" y="5257800"/>
              <a:ext cx="1447800" cy="762000"/>
            </a:xfrm>
            <a:custGeom>
              <a:avLst/>
              <a:gdLst>
                <a:gd name="connsiteX0" fmla="*/ 0 w 1447800"/>
                <a:gd name="connsiteY0" fmla="*/ 762000 h 762000"/>
                <a:gd name="connsiteX1" fmla="*/ 190500 w 1447800"/>
                <a:gd name="connsiteY1" fmla="*/ 0 h 762000"/>
                <a:gd name="connsiteX2" fmla="*/ 1257300 w 1447800"/>
                <a:gd name="connsiteY2" fmla="*/ 0 h 762000"/>
                <a:gd name="connsiteX3" fmla="*/ 1447800 w 1447800"/>
                <a:gd name="connsiteY3" fmla="*/ 762000 h 762000"/>
                <a:gd name="connsiteX4" fmla="*/ 0 w 1447800"/>
                <a:gd name="connsiteY4" fmla="*/ 762000 h 762000"/>
                <a:gd name="connsiteX0" fmla="*/ 0 w 1447800"/>
                <a:gd name="connsiteY0" fmla="*/ 762000 h 762000"/>
                <a:gd name="connsiteX1" fmla="*/ 457200 w 1447800"/>
                <a:gd name="connsiteY1" fmla="*/ 304800 h 762000"/>
                <a:gd name="connsiteX2" fmla="*/ 1257300 w 1447800"/>
                <a:gd name="connsiteY2" fmla="*/ 0 h 762000"/>
                <a:gd name="connsiteX3" fmla="*/ 1447800 w 1447800"/>
                <a:gd name="connsiteY3" fmla="*/ 762000 h 762000"/>
                <a:gd name="connsiteX4" fmla="*/ 0 w 1447800"/>
                <a:gd name="connsiteY4" fmla="*/ 7620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7800" h="762000">
                  <a:moveTo>
                    <a:pt x="0" y="762000"/>
                  </a:moveTo>
                  <a:lnTo>
                    <a:pt x="457200" y="304800"/>
                  </a:lnTo>
                  <a:lnTo>
                    <a:pt x="1257300" y="0"/>
                  </a:lnTo>
                  <a:lnTo>
                    <a:pt x="1447800" y="762000"/>
                  </a:lnTo>
                  <a:lnTo>
                    <a:pt x="0" y="76200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029200" y="5334000"/>
              <a:ext cx="12954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/>
            <p:cNvSpPr/>
            <p:nvPr/>
          </p:nvSpPr>
          <p:spPr>
            <a:xfrm>
              <a:off x="7239000" y="4267200"/>
              <a:ext cx="1524000" cy="6096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Ideas for application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common polygons found in the environment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dirty="0" smtClean="0"/>
              <a:t>Street signs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Ask students to sort regular and irregular polygons focusing on the concept of “same” pertaining to length of sides</a:t>
            </a:r>
          </a:p>
          <a:p>
            <a:pPr lvl="1"/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352800" y="2819400"/>
            <a:ext cx="4381500" cy="790575"/>
            <a:chOff x="3352800" y="2819400"/>
            <a:chExt cx="4381500" cy="790575"/>
          </a:xfrm>
        </p:grpSpPr>
        <p:pic>
          <p:nvPicPr>
            <p:cNvPr id="2050" name="Picture 2" descr="Stop Sign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81600" y="2819400"/>
              <a:ext cx="714375" cy="714375"/>
            </a:xfrm>
            <a:prstGeom prst="rect">
              <a:avLst/>
            </a:prstGeom>
            <a:noFill/>
          </p:spPr>
        </p:pic>
        <p:pic>
          <p:nvPicPr>
            <p:cNvPr id="2052" name="Picture 4" descr="Crossing Sign&#10;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352800" y="2895600"/>
              <a:ext cx="952500" cy="638175"/>
            </a:xfrm>
            <a:prstGeom prst="rect">
              <a:avLst/>
            </a:prstGeom>
            <a:noFill/>
          </p:spPr>
        </p:pic>
        <p:pic>
          <p:nvPicPr>
            <p:cNvPr id="2054" name="Picture 6" descr="Public Telephone&#10;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781800" y="2895600"/>
              <a:ext cx="952500" cy="714375"/>
            </a:xfrm>
            <a:prstGeom prst="rect">
              <a:avLst/>
            </a:prstGeom>
            <a:noFill/>
          </p:spPr>
        </p:pic>
      </p:grpSp>
      <p:sp>
        <p:nvSpPr>
          <p:cNvPr id="9" name="Footer Placeholder 3"/>
          <p:cNvSpPr>
            <a:spLocks noGrp="1"/>
          </p:cNvSpPr>
          <p:nvPr/>
        </p:nvSpPr>
        <p:spPr>
          <a:xfrm>
            <a:off x="533400" y="62484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</a:t>
            </a:r>
            <a:r>
              <a:rPr lang="en-US" sz="800" dirty="0" smtClean="0"/>
              <a:t>Bethany Smith, PhD  </a:t>
            </a:r>
            <a:r>
              <a:rPr lang="en-US" sz="800" dirty="0" smtClean="0"/>
              <a:t>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8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Making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Identifying properties of plane figures addresses the following 4</a:t>
            </a:r>
            <a:r>
              <a:rPr lang="en-US" baseline="30000" dirty="0" smtClean="0"/>
              <a:t>th</a:t>
            </a:r>
            <a:r>
              <a:rPr lang="en-US" dirty="0" smtClean="0"/>
              <a:t> and 5</a:t>
            </a:r>
            <a:r>
              <a:rPr lang="en-US" baseline="30000" dirty="0" smtClean="0"/>
              <a:t>th</a:t>
            </a:r>
            <a:r>
              <a:rPr lang="en-US" dirty="0" smtClean="0"/>
              <a:t> grade Core Content Connectors</a:t>
            </a:r>
          </a:p>
          <a:p>
            <a:pPr lvl="1"/>
            <a:r>
              <a:rPr lang="en-US" dirty="0" smtClean="0"/>
              <a:t>4.GM.1h2 Classify two-dimensional shapes based on attributes</a:t>
            </a:r>
          </a:p>
          <a:p>
            <a:pPr lvl="1"/>
            <a:r>
              <a:rPr lang="en-US" dirty="0" smtClean="0"/>
              <a:t>4.GM.1j1 Recognize a point, line, line segments, and rays in two-dimensional figures</a:t>
            </a:r>
          </a:p>
          <a:p>
            <a:pPr lvl="1"/>
            <a:r>
              <a:rPr lang="en-US" dirty="0" smtClean="0"/>
              <a:t>4.GM.1j2 Recognize perpendicular and parallel lines in two-dimensional figures</a:t>
            </a:r>
          </a:p>
          <a:p>
            <a:pPr lvl="1"/>
            <a:r>
              <a:rPr lang="en-US" dirty="0" smtClean="0"/>
              <a:t>5.GM.1j1 Recognize parallel and perpendicular lines within the context of two-dimensional figures</a:t>
            </a:r>
          </a:p>
          <a:p>
            <a:pPr lvl="1"/>
            <a:r>
              <a:rPr lang="en-US" dirty="0" smtClean="0"/>
              <a:t>5.GM.1a1 Recognize properties of simple plane figures</a:t>
            </a:r>
          </a:p>
          <a:p>
            <a:pPr lvl="1"/>
            <a:r>
              <a:rPr lang="en-US" dirty="0" smtClean="0"/>
              <a:t>5.GM.1b1 Distinguish plane figures by their properties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/>
        </p:nvSpPr>
        <p:spPr>
          <a:xfrm>
            <a:off x="457200" y="63246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</a:t>
            </a:r>
            <a:r>
              <a:rPr lang="en-US" sz="800" dirty="0" smtClean="0"/>
              <a:t>Bethany Smith, PhD  </a:t>
            </a:r>
            <a:r>
              <a:rPr lang="en-US" sz="800" dirty="0" smtClean="0"/>
              <a:t>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EA3B4BEBF43C4E9307A9D9FFBE64DB" ma:contentTypeVersion="0" ma:contentTypeDescription="Create a new document." ma:contentTypeScope="" ma:versionID="a61b928dcf51223c359341f5cb5ab50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6905F0-D4D9-44F1-A736-F05C9F43ACF7}"/>
</file>

<file path=customXml/itemProps2.xml><?xml version="1.0" encoding="utf-8"?>
<ds:datastoreItem xmlns:ds="http://schemas.openxmlformats.org/officeDocument/2006/customXml" ds:itemID="{D1235A77-BBDB-4569-8770-F09D6EB37B0B}"/>
</file>

<file path=customXml/itemProps3.xml><?xml version="1.0" encoding="utf-8"?>
<ds:datastoreItem xmlns:ds="http://schemas.openxmlformats.org/officeDocument/2006/customXml" ds:itemID="{A78A668F-E7B0-4AFD-A3BD-AB95717B67A7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190</TotalTime>
  <Words>856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Properties of Plane Figures</vt:lpstr>
      <vt:lpstr>What is a plane figure?</vt:lpstr>
      <vt:lpstr>Types of Polygons</vt:lpstr>
      <vt:lpstr>Parts of a polygon</vt:lpstr>
      <vt:lpstr>Regular or Irregular</vt:lpstr>
      <vt:lpstr>Ideas for application</vt:lpstr>
      <vt:lpstr>Making connections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 Figures</dc:title>
  <dc:creator>bsmit224</dc:creator>
  <cp:lastModifiedBy>Bethany</cp:lastModifiedBy>
  <cp:revision>28</cp:revision>
  <dcterms:created xsi:type="dcterms:W3CDTF">2011-10-25T15:33:29Z</dcterms:created>
  <dcterms:modified xsi:type="dcterms:W3CDTF">2012-05-21T02:00:55Z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0x01010026EA3B4BEBF43C4E9307A9D9FFBE64DB</vt:lpwstr>
  </property>
</Properties>
</file>