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Lst>
  <p:notesMasterIdLst>
    <p:notesMasterId r:id="rId50"/>
  </p:notesMasterIdLst>
  <p:handoutMasterIdLst>
    <p:handoutMasterId r:id="rId51"/>
  </p:handoutMasterIdLst>
  <p:sldIdLst>
    <p:sldId id="400" r:id="rId5"/>
    <p:sldId id="474" r:id="rId6"/>
    <p:sldId id="545" r:id="rId7"/>
    <p:sldId id="456" r:id="rId8"/>
    <p:sldId id="469" r:id="rId9"/>
    <p:sldId id="511" r:id="rId10"/>
    <p:sldId id="540" r:id="rId11"/>
    <p:sldId id="514" r:id="rId12"/>
    <p:sldId id="509" r:id="rId13"/>
    <p:sldId id="510" r:id="rId14"/>
    <p:sldId id="512" r:id="rId15"/>
    <p:sldId id="539" r:id="rId16"/>
    <p:sldId id="556" r:id="rId17"/>
    <p:sldId id="499" r:id="rId18"/>
    <p:sldId id="549" r:id="rId19"/>
    <p:sldId id="500" r:id="rId20"/>
    <p:sldId id="550" r:id="rId21"/>
    <p:sldId id="501" r:id="rId22"/>
    <p:sldId id="502" r:id="rId23"/>
    <p:sldId id="551" r:id="rId24"/>
    <p:sldId id="503" r:id="rId25"/>
    <p:sldId id="552" r:id="rId26"/>
    <p:sldId id="524" r:id="rId27"/>
    <p:sldId id="553" r:id="rId28"/>
    <p:sldId id="525" r:id="rId29"/>
    <p:sldId id="554" r:id="rId30"/>
    <p:sldId id="558" r:id="rId31"/>
    <p:sldId id="541" r:id="rId32"/>
    <p:sldId id="526" r:id="rId33"/>
    <p:sldId id="527" r:id="rId34"/>
    <p:sldId id="528" r:id="rId35"/>
    <p:sldId id="529" r:id="rId36"/>
    <p:sldId id="531" r:id="rId37"/>
    <p:sldId id="530" r:id="rId38"/>
    <p:sldId id="532" r:id="rId39"/>
    <p:sldId id="533" r:id="rId40"/>
    <p:sldId id="534" r:id="rId41"/>
    <p:sldId id="535" r:id="rId42"/>
    <p:sldId id="536" r:id="rId43"/>
    <p:sldId id="543" r:id="rId44"/>
    <p:sldId id="487" r:id="rId45"/>
    <p:sldId id="546" r:id="rId46"/>
    <p:sldId id="547" r:id="rId47"/>
    <p:sldId id="548" r:id="rId48"/>
    <p:sldId id="401" r:id="rId49"/>
  </p:sldIdLst>
  <p:sldSz cx="12192000" cy="6858000"/>
  <p:notesSz cx="6950075" cy="9236075"/>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Count" initials="CT" lastIdx="36" clrIdx="0"/>
  <p:cmAuthor id="1" name="edCount" initials="e" lastIdx="1" clrIdx="1"/>
  <p:cmAuthor id="2" name="Field, Yvonne" initials="FY"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77633" autoAdjust="0"/>
  </p:normalViewPr>
  <p:slideViewPr>
    <p:cSldViewPr>
      <p:cViewPr varScale="1">
        <p:scale>
          <a:sx n="60" d="100"/>
          <a:sy n="60" d="100"/>
        </p:scale>
        <p:origin x="394" y="43"/>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11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US" sz="3600" b="0" dirty="0"/>
              <a:t>Reading</a:t>
            </a:r>
          </a:p>
        </c:rich>
      </c:tx>
      <c:overlay val="0"/>
    </c:title>
    <c:autoTitleDeleted val="0"/>
    <c:plotArea>
      <c:layout/>
      <c:pieChart>
        <c:varyColors val="1"/>
        <c:ser>
          <c:idx val="0"/>
          <c:order val="0"/>
          <c:tx>
            <c:strRef>
              <c:f>Sheet1!$B$1</c:f>
              <c:strCache>
                <c:ptCount val="1"/>
                <c:pt idx="0">
                  <c:v>Reading</c:v>
                </c:pt>
              </c:strCache>
            </c:strRef>
          </c:tx>
          <c:dLbls>
            <c:dLbl>
              <c:idx val="2"/>
              <c:tx>
                <c:rich>
                  <a:bodyPr/>
                  <a:lstStyle/>
                  <a:p>
                    <a:r>
                      <a:rPr lang="en-US" smtClean="0"/>
                      <a:t>39%</a:t>
                    </a:r>
                    <a:endParaRPr lang="en-US"/>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Reads fluently with critical understanding in print or Braille</c:v>
                </c:pt>
                <c:pt idx="1">
                  <c:v>Reads fluently with basic literal understanding in print or Braille</c:v>
                </c:pt>
                <c:pt idx="2">
                  <c:v>Reads basic sight words in print or Braille</c:v>
                </c:pt>
                <c:pt idx="3">
                  <c:v>Aware of text/Braille</c:v>
                </c:pt>
                <c:pt idx="4">
                  <c:v>No observable awareness of print/Braille</c:v>
                </c:pt>
                <c:pt idx="5">
                  <c:v>Not specified</c:v>
                </c:pt>
              </c:strCache>
            </c:strRef>
          </c:cat>
          <c:val>
            <c:numRef>
              <c:f>Sheet1!$B$2:$B$7</c:f>
              <c:numCache>
                <c:formatCode>General</c:formatCode>
                <c:ptCount val="6"/>
                <c:pt idx="0">
                  <c:v>4</c:v>
                </c:pt>
                <c:pt idx="1">
                  <c:v>22</c:v>
                </c:pt>
                <c:pt idx="2">
                  <c:v>39</c:v>
                </c:pt>
                <c:pt idx="3">
                  <c:v>17</c:v>
                </c:pt>
                <c:pt idx="4">
                  <c:v>16</c:v>
                </c:pt>
                <c:pt idx="5">
                  <c:v>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948314153038567"/>
          <c:y val="9.1576848348502132E-2"/>
          <c:w val="0.33090147385423063"/>
          <c:h val="0.8513592050993626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US" sz="3600" b="0" dirty="0"/>
              <a:t>Mathematics</a:t>
            </a:r>
          </a:p>
        </c:rich>
      </c:tx>
      <c:overlay val="0"/>
    </c:title>
    <c:autoTitleDeleted val="0"/>
    <c:plotArea>
      <c:layout/>
      <c:pieChart>
        <c:varyColors val="1"/>
        <c:ser>
          <c:idx val="0"/>
          <c:order val="0"/>
          <c:tx>
            <c:strRef>
              <c:f>Sheet1!$B$1</c:f>
              <c:strCache>
                <c:ptCount val="1"/>
                <c:pt idx="0">
                  <c:v>Mathematics</c:v>
                </c:pt>
              </c:strCache>
            </c:strRef>
          </c:tx>
          <c:dLbls>
            <c:dLbl>
              <c:idx val="1"/>
              <c:tx>
                <c:rich>
                  <a:bodyPr/>
                  <a:lstStyle/>
                  <a:p>
                    <a:r>
                      <a:rPr lang="en-US" smtClean="0"/>
                      <a:t>42%</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5"/>
              <c:tx>
                <c:rich>
                  <a:bodyPr/>
                  <a:lstStyle/>
                  <a:p>
                    <a:r>
                      <a:rPr lang="en-US" smtClean="0"/>
                      <a:t>2%</a:t>
                    </a:r>
                    <a:endParaRPr lang="en-US"/>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Applies procedures to solve real life or routine word problems from a variety of contexts</c:v>
                </c:pt>
                <c:pt idx="1">
                  <c:v>Does computational procedures with or without a calculator</c:v>
                </c:pt>
                <c:pt idx="2">
                  <c:v>Counts with 1:1 correspondence to at least 10, and/or makes numbered sets of items</c:v>
                </c:pt>
                <c:pt idx="3">
                  <c:v>Counts by rote to 5</c:v>
                </c:pt>
                <c:pt idx="4">
                  <c:v>No observable awareness or use of numbers</c:v>
                </c:pt>
                <c:pt idx="5">
                  <c:v>Not specified</c:v>
                </c:pt>
              </c:strCache>
            </c:strRef>
          </c:cat>
          <c:val>
            <c:numRef>
              <c:f>Sheet1!$B$2:$B$7</c:f>
              <c:numCache>
                <c:formatCode>General</c:formatCode>
                <c:ptCount val="6"/>
                <c:pt idx="0">
                  <c:v>6</c:v>
                </c:pt>
                <c:pt idx="1">
                  <c:v>43</c:v>
                </c:pt>
                <c:pt idx="2">
                  <c:v>26</c:v>
                </c:pt>
                <c:pt idx="3">
                  <c:v>9</c:v>
                </c:pt>
                <c:pt idx="4">
                  <c:v>15</c:v>
                </c:pt>
                <c:pt idx="5">
                  <c:v>1</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D18F1-DA10-4197-94A5-1B3B3870DE52}"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C16A7C68-04C2-462A-9649-B46A58F8663B}">
      <dgm:prSet custT="1"/>
      <dgm:spPr/>
      <dgm:t>
        <a:bodyPr/>
        <a:lstStyle/>
        <a:p>
          <a:pPr rtl="0"/>
          <a:r>
            <a:rPr lang="en-US" sz="1600" b="1" dirty="0" smtClean="0"/>
            <a:t>Categories</a:t>
          </a:r>
          <a:endParaRPr lang="en-US" sz="1800" dirty="0"/>
        </a:p>
      </dgm:t>
    </dgm:pt>
    <dgm:pt modelId="{B5A2B7B2-EC6C-4897-8E1A-8C12DD5EB1BE}" type="parTrans" cxnId="{3122F491-0493-4C3E-B43F-5D44275FC03F}">
      <dgm:prSet/>
      <dgm:spPr/>
      <dgm:t>
        <a:bodyPr/>
        <a:lstStyle/>
        <a:p>
          <a:endParaRPr lang="en-US" sz="2000"/>
        </a:p>
      </dgm:t>
    </dgm:pt>
    <dgm:pt modelId="{3D94ECEE-E2D0-485E-94CC-0DF711975BFC}" type="sibTrans" cxnId="{3122F491-0493-4C3E-B43F-5D44275FC03F}">
      <dgm:prSet/>
      <dgm:spPr/>
      <dgm:t>
        <a:bodyPr/>
        <a:lstStyle/>
        <a:p>
          <a:endParaRPr lang="en-US" sz="2000"/>
        </a:p>
      </dgm:t>
    </dgm:pt>
    <dgm:pt modelId="{A04EA794-C4F8-4DA0-B5C0-3FFEDD477124}">
      <dgm:prSet custT="1"/>
      <dgm:spPr/>
      <dgm:t>
        <a:bodyPr/>
        <a:lstStyle/>
        <a:p>
          <a:pPr rtl="0"/>
          <a:r>
            <a:rPr lang="en-US" sz="1600" b="1" smtClean="0"/>
            <a:t>Age, Grade</a:t>
          </a:r>
          <a:endParaRPr lang="en-US" sz="1600"/>
        </a:p>
      </dgm:t>
    </dgm:pt>
    <dgm:pt modelId="{F0251E74-9504-49CC-91C1-565AACF13360}" type="parTrans" cxnId="{9AEA026A-1A1C-42CE-B725-3E5B7D52FEE0}">
      <dgm:prSet custT="1"/>
      <dgm:spPr/>
      <dgm:t>
        <a:bodyPr/>
        <a:lstStyle/>
        <a:p>
          <a:endParaRPr lang="en-US" sz="600"/>
        </a:p>
      </dgm:t>
    </dgm:pt>
    <dgm:pt modelId="{9142DD60-F9C8-4D7C-834A-C04E099EBB1A}" type="sibTrans" cxnId="{9AEA026A-1A1C-42CE-B725-3E5B7D52FEE0}">
      <dgm:prSet/>
      <dgm:spPr/>
      <dgm:t>
        <a:bodyPr/>
        <a:lstStyle/>
        <a:p>
          <a:endParaRPr lang="en-US" sz="2000"/>
        </a:p>
      </dgm:t>
    </dgm:pt>
    <dgm:pt modelId="{05F25B5D-5F55-4427-9CF8-7F3B331FA612}">
      <dgm:prSet custT="1"/>
      <dgm:spPr/>
      <dgm:t>
        <a:bodyPr/>
        <a:lstStyle/>
        <a:p>
          <a:pPr rtl="0"/>
          <a:r>
            <a:rPr lang="en-US" sz="1600" b="1" dirty="0" smtClean="0"/>
            <a:t>Primary IDEA disability category</a:t>
          </a:r>
          <a:endParaRPr lang="en-US" sz="1600" dirty="0"/>
        </a:p>
      </dgm:t>
    </dgm:pt>
    <dgm:pt modelId="{77FE9AB5-0332-4256-9530-3D704DF7C5B8}" type="parTrans" cxnId="{62FDE844-C902-4E41-AB8C-DE09D43251F1}">
      <dgm:prSet custT="1"/>
      <dgm:spPr/>
      <dgm:t>
        <a:bodyPr/>
        <a:lstStyle/>
        <a:p>
          <a:endParaRPr lang="en-US" sz="600"/>
        </a:p>
      </dgm:t>
    </dgm:pt>
    <dgm:pt modelId="{ACABA270-D7E9-4EED-9FAF-A852782B1937}" type="sibTrans" cxnId="{62FDE844-C902-4E41-AB8C-DE09D43251F1}">
      <dgm:prSet/>
      <dgm:spPr/>
      <dgm:t>
        <a:bodyPr/>
        <a:lstStyle/>
        <a:p>
          <a:endParaRPr lang="en-US" sz="2000"/>
        </a:p>
      </dgm:t>
    </dgm:pt>
    <dgm:pt modelId="{9A0C8C0E-1523-4E41-90FA-6ACC832C046C}">
      <dgm:prSet custT="1"/>
      <dgm:spPr/>
      <dgm:t>
        <a:bodyPr/>
        <a:lstStyle/>
        <a:p>
          <a:pPr rtl="0"/>
          <a:r>
            <a:rPr lang="en-US" sz="1400" b="1" dirty="0" smtClean="0"/>
            <a:t>EL status, Primary language</a:t>
          </a:r>
          <a:endParaRPr lang="en-US" sz="1400" dirty="0"/>
        </a:p>
      </dgm:t>
    </dgm:pt>
    <dgm:pt modelId="{6E1E85BB-E11C-4675-9633-82F4ADB0C3A2}" type="parTrans" cxnId="{8970C252-49BD-49BE-A7C2-B9F44841F96D}">
      <dgm:prSet custT="1"/>
      <dgm:spPr/>
      <dgm:t>
        <a:bodyPr/>
        <a:lstStyle/>
        <a:p>
          <a:endParaRPr lang="en-US" sz="600"/>
        </a:p>
      </dgm:t>
    </dgm:pt>
    <dgm:pt modelId="{2005266D-491B-4558-9789-7C4BE8D9DE17}" type="sibTrans" cxnId="{8970C252-49BD-49BE-A7C2-B9F44841F96D}">
      <dgm:prSet/>
      <dgm:spPr/>
      <dgm:t>
        <a:bodyPr/>
        <a:lstStyle/>
        <a:p>
          <a:endParaRPr lang="en-US" sz="2000"/>
        </a:p>
      </dgm:t>
    </dgm:pt>
    <dgm:pt modelId="{FBD50E9E-0615-45AC-B193-CB7F542B7E88}">
      <dgm:prSet custT="1"/>
      <dgm:spPr/>
      <dgm:t>
        <a:bodyPr/>
        <a:lstStyle/>
        <a:p>
          <a:pPr rtl="0"/>
          <a:r>
            <a:rPr lang="en-US" sz="1800" b="1" smtClean="0"/>
            <a:t>Classroom Setting</a:t>
          </a:r>
          <a:endParaRPr lang="en-US" sz="1800"/>
        </a:p>
      </dgm:t>
    </dgm:pt>
    <dgm:pt modelId="{FA0C8E6F-729D-4731-81F0-B57A3A956E6E}" type="parTrans" cxnId="{F378E99D-F935-4E24-B518-82BA7A37F398}">
      <dgm:prSet custT="1"/>
      <dgm:spPr/>
      <dgm:t>
        <a:bodyPr/>
        <a:lstStyle/>
        <a:p>
          <a:endParaRPr lang="en-US" sz="600"/>
        </a:p>
      </dgm:t>
    </dgm:pt>
    <dgm:pt modelId="{61E5F0F6-5272-44DE-89B9-F31F3CCA9519}" type="sibTrans" cxnId="{F378E99D-F935-4E24-B518-82BA7A37F398}">
      <dgm:prSet/>
      <dgm:spPr/>
      <dgm:t>
        <a:bodyPr/>
        <a:lstStyle/>
        <a:p>
          <a:endParaRPr lang="en-US" sz="2000"/>
        </a:p>
      </dgm:t>
    </dgm:pt>
    <dgm:pt modelId="{68127CA4-B0A3-4DA6-B133-9A0674B0C438}">
      <dgm:prSet custT="1"/>
      <dgm:spPr/>
      <dgm:t>
        <a:bodyPr/>
        <a:lstStyle/>
        <a:p>
          <a:pPr rtl="0"/>
          <a:r>
            <a:rPr lang="en-US" sz="1200" b="1" dirty="0" smtClean="0"/>
            <a:t>Communication</a:t>
          </a:r>
          <a:endParaRPr lang="en-US" sz="1200" dirty="0"/>
        </a:p>
      </dgm:t>
    </dgm:pt>
    <dgm:pt modelId="{00593186-CEC7-4D0F-B3A0-8A73E8741DBC}" type="parTrans" cxnId="{A4B474A1-0F30-4147-86D2-1FCC171BC510}">
      <dgm:prSet custT="1"/>
      <dgm:spPr/>
      <dgm:t>
        <a:bodyPr/>
        <a:lstStyle/>
        <a:p>
          <a:endParaRPr lang="en-US" sz="600"/>
        </a:p>
      </dgm:t>
    </dgm:pt>
    <dgm:pt modelId="{B2FA7629-5FE2-43BE-A088-FFC5CB35ADBA}" type="sibTrans" cxnId="{A4B474A1-0F30-4147-86D2-1FCC171BC510}">
      <dgm:prSet/>
      <dgm:spPr/>
      <dgm:t>
        <a:bodyPr/>
        <a:lstStyle/>
        <a:p>
          <a:endParaRPr lang="en-US" sz="2000"/>
        </a:p>
      </dgm:t>
    </dgm:pt>
    <dgm:pt modelId="{972B8FFF-420F-4714-94A5-EBD5B6BEDAD9}">
      <dgm:prSet custT="1"/>
      <dgm:spPr/>
      <dgm:t>
        <a:bodyPr/>
        <a:lstStyle/>
        <a:p>
          <a:pPr rtl="0"/>
          <a:r>
            <a:rPr lang="en-US" sz="1200" b="1" dirty="0" smtClean="0"/>
            <a:t>Expressive</a:t>
          </a:r>
          <a:endParaRPr lang="en-US" sz="1200" dirty="0"/>
        </a:p>
      </dgm:t>
    </dgm:pt>
    <dgm:pt modelId="{A36D9490-8BED-4724-BBA4-AF46ADC46067}" type="parTrans" cxnId="{7FB2735E-688D-4E14-93B4-40DE6F8949EF}">
      <dgm:prSet/>
      <dgm:spPr/>
      <dgm:t>
        <a:bodyPr/>
        <a:lstStyle/>
        <a:p>
          <a:endParaRPr lang="en-US" sz="2000"/>
        </a:p>
      </dgm:t>
    </dgm:pt>
    <dgm:pt modelId="{CCF42CC3-B514-4D42-8B86-8696DF565231}" type="sibTrans" cxnId="{7FB2735E-688D-4E14-93B4-40DE6F8949EF}">
      <dgm:prSet/>
      <dgm:spPr/>
      <dgm:t>
        <a:bodyPr/>
        <a:lstStyle/>
        <a:p>
          <a:endParaRPr lang="en-US" sz="2000"/>
        </a:p>
      </dgm:t>
    </dgm:pt>
    <dgm:pt modelId="{9808CDD4-46FF-4ECA-8F53-893D3AD17456}">
      <dgm:prSet custT="1"/>
      <dgm:spPr/>
      <dgm:t>
        <a:bodyPr/>
        <a:lstStyle/>
        <a:p>
          <a:pPr rtl="0"/>
          <a:r>
            <a:rPr lang="en-US" sz="1200" b="1" dirty="0" smtClean="0"/>
            <a:t>AAC Use</a:t>
          </a:r>
          <a:endParaRPr lang="en-US" sz="1200" dirty="0"/>
        </a:p>
      </dgm:t>
    </dgm:pt>
    <dgm:pt modelId="{9986BF6F-A044-4B7C-A78C-C41216F8C61D}" type="parTrans" cxnId="{FD792781-51DF-4F24-9231-0C488FAA50F6}">
      <dgm:prSet/>
      <dgm:spPr/>
      <dgm:t>
        <a:bodyPr/>
        <a:lstStyle/>
        <a:p>
          <a:endParaRPr lang="en-US" sz="2000"/>
        </a:p>
      </dgm:t>
    </dgm:pt>
    <dgm:pt modelId="{21B57C82-D77A-4763-B162-23948B49DA8B}" type="sibTrans" cxnId="{FD792781-51DF-4F24-9231-0C488FAA50F6}">
      <dgm:prSet/>
      <dgm:spPr/>
      <dgm:t>
        <a:bodyPr/>
        <a:lstStyle/>
        <a:p>
          <a:endParaRPr lang="en-US" sz="2000"/>
        </a:p>
      </dgm:t>
    </dgm:pt>
    <dgm:pt modelId="{E627EB9F-6ACA-4170-82DB-955BB5DD39A7}">
      <dgm:prSet custT="1"/>
      <dgm:spPr/>
      <dgm:t>
        <a:bodyPr/>
        <a:lstStyle/>
        <a:p>
          <a:pPr rtl="0"/>
          <a:r>
            <a:rPr lang="en-US" sz="1200" b="1" dirty="0" smtClean="0"/>
            <a:t>Receptive</a:t>
          </a:r>
          <a:endParaRPr lang="en-US" sz="1200" dirty="0"/>
        </a:p>
      </dgm:t>
    </dgm:pt>
    <dgm:pt modelId="{39040778-1DAA-4486-A3D8-76E9AB440007}" type="parTrans" cxnId="{ADF24459-1B56-43BD-A2CC-045AC50942F4}">
      <dgm:prSet/>
      <dgm:spPr/>
      <dgm:t>
        <a:bodyPr/>
        <a:lstStyle/>
        <a:p>
          <a:endParaRPr lang="en-US" sz="2000"/>
        </a:p>
      </dgm:t>
    </dgm:pt>
    <dgm:pt modelId="{FBD7437A-A996-4556-93D5-D909CA1B6F43}" type="sibTrans" cxnId="{ADF24459-1B56-43BD-A2CC-045AC50942F4}">
      <dgm:prSet/>
      <dgm:spPr/>
      <dgm:t>
        <a:bodyPr/>
        <a:lstStyle/>
        <a:p>
          <a:endParaRPr lang="en-US" sz="2000"/>
        </a:p>
      </dgm:t>
    </dgm:pt>
    <dgm:pt modelId="{BCF2C6B1-8CD3-452F-9296-B90891DC89AD}">
      <dgm:prSet custT="1"/>
      <dgm:spPr/>
      <dgm:t>
        <a:bodyPr/>
        <a:lstStyle/>
        <a:p>
          <a:pPr rtl="0"/>
          <a:r>
            <a:rPr lang="en-US" sz="1200" b="1" dirty="0" smtClean="0"/>
            <a:t>Engagement</a:t>
          </a:r>
          <a:endParaRPr lang="en-US" sz="1200" dirty="0"/>
        </a:p>
      </dgm:t>
    </dgm:pt>
    <dgm:pt modelId="{9556DE14-A973-4AD1-A04E-0F4F4AFAEEFA}" type="parTrans" cxnId="{CF53EE53-E7C7-4B6A-8A60-A636E255DA1C}">
      <dgm:prSet/>
      <dgm:spPr/>
      <dgm:t>
        <a:bodyPr/>
        <a:lstStyle/>
        <a:p>
          <a:endParaRPr lang="en-US" sz="2000"/>
        </a:p>
      </dgm:t>
    </dgm:pt>
    <dgm:pt modelId="{D08F6DB4-A4EA-42E1-BDEA-B0E78889C0EA}" type="sibTrans" cxnId="{CF53EE53-E7C7-4B6A-8A60-A636E255DA1C}">
      <dgm:prSet/>
      <dgm:spPr/>
      <dgm:t>
        <a:bodyPr/>
        <a:lstStyle/>
        <a:p>
          <a:endParaRPr lang="en-US" sz="2000"/>
        </a:p>
      </dgm:t>
    </dgm:pt>
    <dgm:pt modelId="{CE396689-C861-48E5-9CF7-2D0912B227AB}">
      <dgm:prSet custT="1"/>
      <dgm:spPr/>
      <dgm:t>
        <a:bodyPr/>
        <a:lstStyle/>
        <a:p>
          <a:pPr rtl="0"/>
          <a:r>
            <a:rPr lang="en-US" sz="1100" b="1" dirty="0" smtClean="0"/>
            <a:t>Vision, Hearing, Motor function, Health issues/attendance</a:t>
          </a:r>
          <a:endParaRPr lang="en-US" sz="1100" dirty="0"/>
        </a:p>
      </dgm:t>
    </dgm:pt>
    <dgm:pt modelId="{1CC51E6D-DBBA-48C7-A65D-D9BFA49B0FA2}" type="parTrans" cxnId="{4C7B820E-05D3-48FE-A7C6-5296D72BFE4D}">
      <dgm:prSet custT="1"/>
      <dgm:spPr/>
      <dgm:t>
        <a:bodyPr/>
        <a:lstStyle/>
        <a:p>
          <a:endParaRPr lang="en-US" sz="600"/>
        </a:p>
      </dgm:t>
    </dgm:pt>
    <dgm:pt modelId="{71CA8B7E-22BF-41C2-B12E-38BCA4DEB6F8}" type="sibTrans" cxnId="{4C7B820E-05D3-48FE-A7C6-5296D72BFE4D}">
      <dgm:prSet/>
      <dgm:spPr/>
      <dgm:t>
        <a:bodyPr/>
        <a:lstStyle/>
        <a:p>
          <a:endParaRPr lang="en-US" sz="2000"/>
        </a:p>
      </dgm:t>
    </dgm:pt>
    <dgm:pt modelId="{7031B5BB-DBAA-46D3-9D17-49A67603AB50}">
      <dgm:prSet custT="1"/>
      <dgm:spPr/>
      <dgm:t>
        <a:bodyPr/>
        <a:lstStyle/>
        <a:p>
          <a:pPr rtl="0"/>
          <a:r>
            <a:rPr lang="en-US" sz="1400" b="1" dirty="0" smtClean="0"/>
            <a:t>Reading &amp; Mathematics</a:t>
          </a:r>
          <a:endParaRPr lang="en-US" sz="1400" dirty="0"/>
        </a:p>
      </dgm:t>
    </dgm:pt>
    <dgm:pt modelId="{52576EE1-2ECA-4E3D-B676-D1D011115979}" type="parTrans" cxnId="{E2A5B11C-DC1B-4091-9B5C-4D0D8BA2FA13}">
      <dgm:prSet custT="1"/>
      <dgm:spPr/>
      <dgm:t>
        <a:bodyPr/>
        <a:lstStyle/>
        <a:p>
          <a:endParaRPr lang="en-US" sz="600"/>
        </a:p>
      </dgm:t>
    </dgm:pt>
    <dgm:pt modelId="{B835A0D9-9165-440D-BE5E-88C698AB8CC5}" type="sibTrans" cxnId="{E2A5B11C-DC1B-4091-9B5C-4D0D8BA2FA13}">
      <dgm:prSet/>
      <dgm:spPr/>
      <dgm:t>
        <a:bodyPr/>
        <a:lstStyle/>
        <a:p>
          <a:endParaRPr lang="en-US" sz="2000"/>
        </a:p>
      </dgm:t>
    </dgm:pt>
    <dgm:pt modelId="{C084C52E-0B4C-4BAB-9911-54732828FCCC}" type="pres">
      <dgm:prSet presAssocID="{34AD18F1-DA10-4197-94A5-1B3B3870DE52}" presName="cycle" presStyleCnt="0">
        <dgm:presLayoutVars>
          <dgm:chMax val="1"/>
          <dgm:dir/>
          <dgm:animLvl val="ctr"/>
          <dgm:resizeHandles val="exact"/>
        </dgm:presLayoutVars>
      </dgm:prSet>
      <dgm:spPr/>
      <dgm:t>
        <a:bodyPr/>
        <a:lstStyle/>
        <a:p>
          <a:endParaRPr lang="en-US"/>
        </a:p>
      </dgm:t>
    </dgm:pt>
    <dgm:pt modelId="{9BDFB415-2A33-4EAD-9F25-C297AC717A08}" type="pres">
      <dgm:prSet presAssocID="{C16A7C68-04C2-462A-9649-B46A58F8663B}" presName="centerShape" presStyleLbl="node0" presStyleIdx="0" presStyleCnt="1"/>
      <dgm:spPr/>
      <dgm:t>
        <a:bodyPr/>
        <a:lstStyle/>
        <a:p>
          <a:endParaRPr lang="en-US"/>
        </a:p>
      </dgm:t>
    </dgm:pt>
    <dgm:pt modelId="{BC80BA4E-88A6-4B5A-BD9D-5CD965F52CFF}" type="pres">
      <dgm:prSet presAssocID="{F0251E74-9504-49CC-91C1-565AACF13360}" presName="Name9" presStyleLbl="parChTrans1D2" presStyleIdx="0" presStyleCnt="7"/>
      <dgm:spPr/>
      <dgm:t>
        <a:bodyPr/>
        <a:lstStyle/>
        <a:p>
          <a:endParaRPr lang="en-US"/>
        </a:p>
      </dgm:t>
    </dgm:pt>
    <dgm:pt modelId="{FB284CC4-761E-4938-B6B3-56BC47C8ED76}" type="pres">
      <dgm:prSet presAssocID="{F0251E74-9504-49CC-91C1-565AACF13360}" presName="connTx" presStyleLbl="parChTrans1D2" presStyleIdx="0" presStyleCnt="7"/>
      <dgm:spPr/>
      <dgm:t>
        <a:bodyPr/>
        <a:lstStyle/>
        <a:p>
          <a:endParaRPr lang="en-US"/>
        </a:p>
      </dgm:t>
    </dgm:pt>
    <dgm:pt modelId="{A1282462-84A8-4D1A-964F-F39A6DA0355F}" type="pres">
      <dgm:prSet presAssocID="{A04EA794-C4F8-4DA0-B5C0-3FFEDD477124}" presName="node" presStyleLbl="node1" presStyleIdx="0" presStyleCnt="7">
        <dgm:presLayoutVars>
          <dgm:bulletEnabled val="1"/>
        </dgm:presLayoutVars>
      </dgm:prSet>
      <dgm:spPr/>
      <dgm:t>
        <a:bodyPr/>
        <a:lstStyle/>
        <a:p>
          <a:endParaRPr lang="en-US"/>
        </a:p>
      </dgm:t>
    </dgm:pt>
    <dgm:pt modelId="{9B39597B-779D-449C-8683-BBBF818A2F36}" type="pres">
      <dgm:prSet presAssocID="{77FE9AB5-0332-4256-9530-3D704DF7C5B8}" presName="Name9" presStyleLbl="parChTrans1D2" presStyleIdx="1" presStyleCnt="7"/>
      <dgm:spPr/>
      <dgm:t>
        <a:bodyPr/>
        <a:lstStyle/>
        <a:p>
          <a:endParaRPr lang="en-US"/>
        </a:p>
      </dgm:t>
    </dgm:pt>
    <dgm:pt modelId="{61C893EF-BF24-4E73-B864-6C36E4C706C2}" type="pres">
      <dgm:prSet presAssocID="{77FE9AB5-0332-4256-9530-3D704DF7C5B8}" presName="connTx" presStyleLbl="parChTrans1D2" presStyleIdx="1" presStyleCnt="7"/>
      <dgm:spPr/>
      <dgm:t>
        <a:bodyPr/>
        <a:lstStyle/>
        <a:p>
          <a:endParaRPr lang="en-US"/>
        </a:p>
      </dgm:t>
    </dgm:pt>
    <dgm:pt modelId="{93666166-2BBE-4A88-8B2C-96C4C0E1F641}" type="pres">
      <dgm:prSet presAssocID="{05F25B5D-5F55-4427-9CF8-7F3B331FA612}" presName="node" presStyleLbl="node1" presStyleIdx="1" presStyleCnt="7">
        <dgm:presLayoutVars>
          <dgm:bulletEnabled val="1"/>
        </dgm:presLayoutVars>
      </dgm:prSet>
      <dgm:spPr/>
      <dgm:t>
        <a:bodyPr/>
        <a:lstStyle/>
        <a:p>
          <a:endParaRPr lang="en-US"/>
        </a:p>
      </dgm:t>
    </dgm:pt>
    <dgm:pt modelId="{FEB3EC8A-B331-4F44-9F45-715295D9BCB2}" type="pres">
      <dgm:prSet presAssocID="{6E1E85BB-E11C-4675-9633-82F4ADB0C3A2}" presName="Name9" presStyleLbl="parChTrans1D2" presStyleIdx="2" presStyleCnt="7"/>
      <dgm:spPr/>
      <dgm:t>
        <a:bodyPr/>
        <a:lstStyle/>
        <a:p>
          <a:endParaRPr lang="en-US"/>
        </a:p>
      </dgm:t>
    </dgm:pt>
    <dgm:pt modelId="{3926F7C7-83EA-4A89-90D8-C73DAF233CC7}" type="pres">
      <dgm:prSet presAssocID="{6E1E85BB-E11C-4675-9633-82F4ADB0C3A2}" presName="connTx" presStyleLbl="parChTrans1D2" presStyleIdx="2" presStyleCnt="7"/>
      <dgm:spPr/>
      <dgm:t>
        <a:bodyPr/>
        <a:lstStyle/>
        <a:p>
          <a:endParaRPr lang="en-US"/>
        </a:p>
      </dgm:t>
    </dgm:pt>
    <dgm:pt modelId="{F9FD464E-9EF8-4740-9224-9AAA7AE789F7}" type="pres">
      <dgm:prSet presAssocID="{9A0C8C0E-1523-4E41-90FA-6ACC832C046C}" presName="node" presStyleLbl="node1" presStyleIdx="2" presStyleCnt="7" custRadScaleRad="98836" custRadScaleInc="-205">
        <dgm:presLayoutVars>
          <dgm:bulletEnabled val="1"/>
        </dgm:presLayoutVars>
      </dgm:prSet>
      <dgm:spPr/>
      <dgm:t>
        <a:bodyPr/>
        <a:lstStyle/>
        <a:p>
          <a:endParaRPr lang="en-US"/>
        </a:p>
      </dgm:t>
    </dgm:pt>
    <dgm:pt modelId="{D9B34529-2B66-43FE-A523-3319B095B6FD}" type="pres">
      <dgm:prSet presAssocID="{FA0C8E6F-729D-4731-81F0-B57A3A956E6E}" presName="Name9" presStyleLbl="parChTrans1D2" presStyleIdx="3" presStyleCnt="7"/>
      <dgm:spPr/>
      <dgm:t>
        <a:bodyPr/>
        <a:lstStyle/>
        <a:p>
          <a:endParaRPr lang="en-US"/>
        </a:p>
      </dgm:t>
    </dgm:pt>
    <dgm:pt modelId="{6FE27BB7-1D47-473F-A085-4AD3FFB6A232}" type="pres">
      <dgm:prSet presAssocID="{FA0C8E6F-729D-4731-81F0-B57A3A956E6E}" presName="connTx" presStyleLbl="parChTrans1D2" presStyleIdx="3" presStyleCnt="7"/>
      <dgm:spPr/>
      <dgm:t>
        <a:bodyPr/>
        <a:lstStyle/>
        <a:p>
          <a:endParaRPr lang="en-US"/>
        </a:p>
      </dgm:t>
    </dgm:pt>
    <dgm:pt modelId="{31FA04FE-D4F1-40E4-B428-3EB352EBDDA9}" type="pres">
      <dgm:prSet presAssocID="{FBD50E9E-0615-45AC-B193-CB7F542B7E88}" presName="node" presStyleLbl="node1" presStyleIdx="3" presStyleCnt="7">
        <dgm:presLayoutVars>
          <dgm:bulletEnabled val="1"/>
        </dgm:presLayoutVars>
      </dgm:prSet>
      <dgm:spPr/>
      <dgm:t>
        <a:bodyPr/>
        <a:lstStyle/>
        <a:p>
          <a:endParaRPr lang="en-US"/>
        </a:p>
      </dgm:t>
    </dgm:pt>
    <dgm:pt modelId="{565EC770-687C-4991-9CD0-0A993485C9F9}" type="pres">
      <dgm:prSet presAssocID="{00593186-CEC7-4D0F-B3A0-8A73E8741DBC}" presName="Name9" presStyleLbl="parChTrans1D2" presStyleIdx="4" presStyleCnt="7"/>
      <dgm:spPr/>
      <dgm:t>
        <a:bodyPr/>
        <a:lstStyle/>
        <a:p>
          <a:endParaRPr lang="en-US"/>
        </a:p>
      </dgm:t>
    </dgm:pt>
    <dgm:pt modelId="{33419932-1802-42C7-A7B6-2521D8AF7671}" type="pres">
      <dgm:prSet presAssocID="{00593186-CEC7-4D0F-B3A0-8A73E8741DBC}" presName="connTx" presStyleLbl="parChTrans1D2" presStyleIdx="4" presStyleCnt="7"/>
      <dgm:spPr/>
      <dgm:t>
        <a:bodyPr/>
        <a:lstStyle/>
        <a:p>
          <a:endParaRPr lang="en-US"/>
        </a:p>
      </dgm:t>
    </dgm:pt>
    <dgm:pt modelId="{4EFC0A56-2AF2-47D1-9CB8-50A9013A8BC5}" type="pres">
      <dgm:prSet presAssocID="{68127CA4-B0A3-4DA6-B133-9A0674B0C438}" presName="node" presStyleLbl="node1" presStyleIdx="4" presStyleCnt="7">
        <dgm:presLayoutVars>
          <dgm:bulletEnabled val="1"/>
        </dgm:presLayoutVars>
      </dgm:prSet>
      <dgm:spPr/>
      <dgm:t>
        <a:bodyPr/>
        <a:lstStyle/>
        <a:p>
          <a:endParaRPr lang="en-US"/>
        </a:p>
      </dgm:t>
    </dgm:pt>
    <dgm:pt modelId="{B062DD4A-61F1-407E-825D-04B6EE550B4C}" type="pres">
      <dgm:prSet presAssocID="{1CC51E6D-DBBA-48C7-A65D-D9BFA49B0FA2}" presName="Name9" presStyleLbl="parChTrans1D2" presStyleIdx="5" presStyleCnt="7"/>
      <dgm:spPr/>
      <dgm:t>
        <a:bodyPr/>
        <a:lstStyle/>
        <a:p>
          <a:endParaRPr lang="en-US"/>
        </a:p>
      </dgm:t>
    </dgm:pt>
    <dgm:pt modelId="{C9CB414B-DA05-4506-9665-8ED18287E22C}" type="pres">
      <dgm:prSet presAssocID="{1CC51E6D-DBBA-48C7-A65D-D9BFA49B0FA2}" presName="connTx" presStyleLbl="parChTrans1D2" presStyleIdx="5" presStyleCnt="7"/>
      <dgm:spPr/>
      <dgm:t>
        <a:bodyPr/>
        <a:lstStyle/>
        <a:p>
          <a:endParaRPr lang="en-US"/>
        </a:p>
      </dgm:t>
    </dgm:pt>
    <dgm:pt modelId="{72F0F7D7-9DAC-449B-BBAF-CE70EF8FAEE6}" type="pres">
      <dgm:prSet presAssocID="{CE396689-C861-48E5-9CF7-2D0912B227AB}" presName="node" presStyleLbl="node1" presStyleIdx="5" presStyleCnt="7">
        <dgm:presLayoutVars>
          <dgm:bulletEnabled val="1"/>
        </dgm:presLayoutVars>
      </dgm:prSet>
      <dgm:spPr/>
      <dgm:t>
        <a:bodyPr/>
        <a:lstStyle/>
        <a:p>
          <a:endParaRPr lang="en-US"/>
        </a:p>
      </dgm:t>
    </dgm:pt>
    <dgm:pt modelId="{9AA9CDFF-FBBC-4D18-9B15-618C0D602361}" type="pres">
      <dgm:prSet presAssocID="{52576EE1-2ECA-4E3D-B676-D1D011115979}" presName="Name9" presStyleLbl="parChTrans1D2" presStyleIdx="6" presStyleCnt="7"/>
      <dgm:spPr/>
      <dgm:t>
        <a:bodyPr/>
        <a:lstStyle/>
        <a:p>
          <a:endParaRPr lang="en-US"/>
        </a:p>
      </dgm:t>
    </dgm:pt>
    <dgm:pt modelId="{6F6DA195-AEBD-459D-9FE3-85BA102101A7}" type="pres">
      <dgm:prSet presAssocID="{52576EE1-2ECA-4E3D-B676-D1D011115979}" presName="connTx" presStyleLbl="parChTrans1D2" presStyleIdx="6" presStyleCnt="7"/>
      <dgm:spPr/>
      <dgm:t>
        <a:bodyPr/>
        <a:lstStyle/>
        <a:p>
          <a:endParaRPr lang="en-US"/>
        </a:p>
      </dgm:t>
    </dgm:pt>
    <dgm:pt modelId="{53480691-440B-4F67-8D67-FC91F7123356}" type="pres">
      <dgm:prSet presAssocID="{7031B5BB-DBAA-46D3-9D17-49A67603AB50}" presName="node" presStyleLbl="node1" presStyleIdx="6" presStyleCnt="7" custRadScaleRad="97419" custRadScaleInc="4215">
        <dgm:presLayoutVars>
          <dgm:bulletEnabled val="1"/>
        </dgm:presLayoutVars>
      </dgm:prSet>
      <dgm:spPr/>
      <dgm:t>
        <a:bodyPr/>
        <a:lstStyle/>
        <a:p>
          <a:endParaRPr lang="en-US"/>
        </a:p>
      </dgm:t>
    </dgm:pt>
  </dgm:ptLst>
  <dgm:cxnLst>
    <dgm:cxn modelId="{A4B474A1-0F30-4147-86D2-1FCC171BC510}" srcId="{C16A7C68-04C2-462A-9649-B46A58F8663B}" destId="{68127CA4-B0A3-4DA6-B133-9A0674B0C438}" srcOrd="4" destOrd="0" parTransId="{00593186-CEC7-4D0F-B3A0-8A73E8741DBC}" sibTransId="{B2FA7629-5FE2-43BE-A088-FFC5CB35ADBA}"/>
    <dgm:cxn modelId="{1710970F-661C-4650-B68E-DDE7BCDD76F8}" type="presOf" srcId="{7031B5BB-DBAA-46D3-9D17-49A67603AB50}" destId="{53480691-440B-4F67-8D67-FC91F7123356}" srcOrd="0" destOrd="0" presId="urn:microsoft.com/office/officeart/2005/8/layout/radial1"/>
    <dgm:cxn modelId="{4FDE0D1A-8B8F-419C-86BF-CDCE4F3CE442}" type="presOf" srcId="{1CC51E6D-DBBA-48C7-A65D-D9BFA49B0FA2}" destId="{C9CB414B-DA05-4506-9665-8ED18287E22C}" srcOrd="1" destOrd="0" presId="urn:microsoft.com/office/officeart/2005/8/layout/radial1"/>
    <dgm:cxn modelId="{9D46E7D9-17EB-4966-BE5D-6446B03CA097}" type="presOf" srcId="{9A0C8C0E-1523-4E41-90FA-6ACC832C046C}" destId="{F9FD464E-9EF8-4740-9224-9AAA7AE789F7}" srcOrd="0" destOrd="0" presId="urn:microsoft.com/office/officeart/2005/8/layout/radial1"/>
    <dgm:cxn modelId="{08D316AB-0286-423A-9E0E-2EA1496C0E42}" type="presOf" srcId="{52576EE1-2ECA-4E3D-B676-D1D011115979}" destId="{9AA9CDFF-FBBC-4D18-9B15-618C0D602361}" srcOrd="0" destOrd="0" presId="urn:microsoft.com/office/officeart/2005/8/layout/radial1"/>
    <dgm:cxn modelId="{E2A5B11C-DC1B-4091-9B5C-4D0D8BA2FA13}" srcId="{C16A7C68-04C2-462A-9649-B46A58F8663B}" destId="{7031B5BB-DBAA-46D3-9D17-49A67603AB50}" srcOrd="6" destOrd="0" parTransId="{52576EE1-2ECA-4E3D-B676-D1D011115979}" sibTransId="{B835A0D9-9165-440D-BE5E-88C698AB8CC5}"/>
    <dgm:cxn modelId="{62FDE844-C902-4E41-AB8C-DE09D43251F1}" srcId="{C16A7C68-04C2-462A-9649-B46A58F8663B}" destId="{05F25B5D-5F55-4427-9CF8-7F3B331FA612}" srcOrd="1" destOrd="0" parTransId="{77FE9AB5-0332-4256-9530-3D704DF7C5B8}" sibTransId="{ACABA270-D7E9-4EED-9FAF-A852782B1937}"/>
    <dgm:cxn modelId="{4C7B820E-05D3-48FE-A7C6-5296D72BFE4D}" srcId="{C16A7C68-04C2-462A-9649-B46A58F8663B}" destId="{CE396689-C861-48E5-9CF7-2D0912B227AB}" srcOrd="5" destOrd="0" parTransId="{1CC51E6D-DBBA-48C7-A65D-D9BFA49B0FA2}" sibTransId="{71CA8B7E-22BF-41C2-B12E-38BCA4DEB6F8}"/>
    <dgm:cxn modelId="{FD792781-51DF-4F24-9231-0C488FAA50F6}" srcId="{68127CA4-B0A3-4DA6-B133-9A0674B0C438}" destId="{9808CDD4-46FF-4ECA-8F53-893D3AD17456}" srcOrd="1" destOrd="0" parTransId="{9986BF6F-A044-4B7C-A78C-C41216F8C61D}" sibTransId="{21B57C82-D77A-4763-B162-23948B49DA8B}"/>
    <dgm:cxn modelId="{19801033-F41E-47AE-831C-9DC8A095FC95}" type="presOf" srcId="{F0251E74-9504-49CC-91C1-565AACF13360}" destId="{BC80BA4E-88A6-4B5A-BD9D-5CD965F52CFF}" srcOrd="0" destOrd="0" presId="urn:microsoft.com/office/officeart/2005/8/layout/radial1"/>
    <dgm:cxn modelId="{7FB2735E-688D-4E14-93B4-40DE6F8949EF}" srcId="{68127CA4-B0A3-4DA6-B133-9A0674B0C438}" destId="{972B8FFF-420F-4714-94A5-EBD5B6BEDAD9}" srcOrd="0" destOrd="0" parTransId="{A36D9490-8BED-4724-BBA4-AF46ADC46067}" sibTransId="{CCF42CC3-B514-4D42-8B86-8696DF565231}"/>
    <dgm:cxn modelId="{5741D374-5A21-4A94-B36B-42EDC6DD36E4}" type="presOf" srcId="{A04EA794-C4F8-4DA0-B5C0-3FFEDD477124}" destId="{A1282462-84A8-4D1A-964F-F39A6DA0355F}" srcOrd="0" destOrd="0" presId="urn:microsoft.com/office/officeart/2005/8/layout/radial1"/>
    <dgm:cxn modelId="{E2C9ECE6-2C6F-4971-9D73-DCD3AD864EA4}" type="presOf" srcId="{6E1E85BB-E11C-4675-9633-82F4ADB0C3A2}" destId="{3926F7C7-83EA-4A89-90D8-C73DAF233CC7}" srcOrd="1" destOrd="0" presId="urn:microsoft.com/office/officeart/2005/8/layout/radial1"/>
    <dgm:cxn modelId="{3122F491-0493-4C3E-B43F-5D44275FC03F}" srcId="{34AD18F1-DA10-4197-94A5-1B3B3870DE52}" destId="{C16A7C68-04C2-462A-9649-B46A58F8663B}" srcOrd="0" destOrd="0" parTransId="{B5A2B7B2-EC6C-4897-8E1A-8C12DD5EB1BE}" sibTransId="{3D94ECEE-E2D0-485E-94CC-0DF711975BFC}"/>
    <dgm:cxn modelId="{8970C252-49BD-49BE-A7C2-B9F44841F96D}" srcId="{C16A7C68-04C2-462A-9649-B46A58F8663B}" destId="{9A0C8C0E-1523-4E41-90FA-6ACC832C046C}" srcOrd="2" destOrd="0" parTransId="{6E1E85BB-E11C-4675-9633-82F4ADB0C3A2}" sibTransId="{2005266D-491B-4558-9789-7C4BE8D9DE17}"/>
    <dgm:cxn modelId="{9AEA026A-1A1C-42CE-B725-3E5B7D52FEE0}" srcId="{C16A7C68-04C2-462A-9649-B46A58F8663B}" destId="{A04EA794-C4F8-4DA0-B5C0-3FFEDD477124}" srcOrd="0" destOrd="0" parTransId="{F0251E74-9504-49CC-91C1-565AACF13360}" sibTransId="{9142DD60-F9C8-4D7C-834A-C04E099EBB1A}"/>
    <dgm:cxn modelId="{C2B7E218-C84C-4116-9E15-1215797ABB00}" type="presOf" srcId="{1CC51E6D-DBBA-48C7-A65D-D9BFA49B0FA2}" destId="{B062DD4A-61F1-407E-825D-04B6EE550B4C}" srcOrd="0" destOrd="0" presId="urn:microsoft.com/office/officeart/2005/8/layout/radial1"/>
    <dgm:cxn modelId="{2226EAA8-8CB1-4059-B02B-6AF3769035C7}" type="presOf" srcId="{FBD50E9E-0615-45AC-B193-CB7F542B7E88}" destId="{31FA04FE-D4F1-40E4-B428-3EB352EBDDA9}" srcOrd="0" destOrd="0" presId="urn:microsoft.com/office/officeart/2005/8/layout/radial1"/>
    <dgm:cxn modelId="{B9C20A4F-F0BA-4431-9248-A9E30E11B75E}" type="presOf" srcId="{34AD18F1-DA10-4197-94A5-1B3B3870DE52}" destId="{C084C52E-0B4C-4BAB-9911-54732828FCCC}" srcOrd="0" destOrd="0" presId="urn:microsoft.com/office/officeart/2005/8/layout/radial1"/>
    <dgm:cxn modelId="{ABFCE522-ADDF-4B91-A529-E28E9ECB72F7}" type="presOf" srcId="{CE396689-C861-48E5-9CF7-2D0912B227AB}" destId="{72F0F7D7-9DAC-449B-BBAF-CE70EF8FAEE6}" srcOrd="0" destOrd="0" presId="urn:microsoft.com/office/officeart/2005/8/layout/radial1"/>
    <dgm:cxn modelId="{2279E6B1-09BE-4BF1-AD11-1570BC21D81A}" type="presOf" srcId="{C16A7C68-04C2-462A-9649-B46A58F8663B}" destId="{9BDFB415-2A33-4EAD-9F25-C297AC717A08}" srcOrd="0" destOrd="0" presId="urn:microsoft.com/office/officeart/2005/8/layout/radial1"/>
    <dgm:cxn modelId="{EA253040-7677-4523-9C06-DBD305205E07}" type="presOf" srcId="{6E1E85BB-E11C-4675-9633-82F4ADB0C3A2}" destId="{FEB3EC8A-B331-4F44-9F45-715295D9BCB2}" srcOrd="0" destOrd="0" presId="urn:microsoft.com/office/officeart/2005/8/layout/radial1"/>
    <dgm:cxn modelId="{6B72BD4A-166C-4034-B170-8822F5532ED4}" type="presOf" srcId="{77FE9AB5-0332-4256-9530-3D704DF7C5B8}" destId="{61C893EF-BF24-4E73-B864-6C36E4C706C2}" srcOrd="1" destOrd="0" presId="urn:microsoft.com/office/officeart/2005/8/layout/radial1"/>
    <dgm:cxn modelId="{A14EB706-497B-488A-A13F-5CC25ED2B247}" type="presOf" srcId="{F0251E74-9504-49CC-91C1-565AACF13360}" destId="{FB284CC4-761E-4938-B6B3-56BC47C8ED76}" srcOrd="1" destOrd="0" presId="urn:microsoft.com/office/officeart/2005/8/layout/radial1"/>
    <dgm:cxn modelId="{B8653FD7-3F12-4D7A-9E2F-D85D7ED1CA16}" type="presOf" srcId="{FA0C8E6F-729D-4731-81F0-B57A3A956E6E}" destId="{D9B34529-2B66-43FE-A523-3319B095B6FD}" srcOrd="0" destOrd="0" presId="urn:microsoft.com/office/officeart/2005/8/layout/radial1"/>
    <dgm:cxn modelId="{16819051-425E-44B5-81AD-FD58E29C82EB}" type="presOf" srcId="{BCF2C6B1-8CD3-452F-9296-B90891DC89AD}" destId="{4EFC0A56-2AF2-47D1-9CB8-50A9013A8BC5}" srcOrd="0" destOrd="4" presId="urn:microsoft.com/office/officeart/2005/8/layout/radial1"/>
    <dgm:cxn modelId="{841F7D45-6EB8-47AA-869B-F70C2E00E630}" type="presOf" srcId="{00593186-CEC7-4D0F-B3A0-8A73E8741DBC}" destId="{33419932-1802-42C7-A7B6-2521D8AF7671}" srcOrd="1" destOrd="0" presId="urn:microsoft.com/office/officeart/2005/8/layout/radial1"/>
    <dgm:cxn modelId="{5E0172D1-15CD-4515-BB95-A761198E7AE8}" type="presOf" srcId="{E627EB9F-6ACA-4170-82DB-955BB5DD39A7}" destId="{4EFC0A56-2AF2-47D1-9CB8-50A9013A8BC5}" srcOrd="0" destOrd="3" presId="urn:microsoft.com/office/officeart/2005/8/layout/radial1"/>
    <dgm:cxn modelId="{3000B500-5A4A-444C-B45C-15D163A828BC}" type="presOf" srcId="{00593186-CEC7-4D0F-B3A0-8A73E8741DBC}" destId="{565EC770-687C-4991-9CD0-0A993485C9F9}" srcOrd="0" destOrd="0" presId="urn:microsoft.com/office/officeart/2005/8/layout/radial1"/>
    <dgm:cxn modelId="{4AF6D7C5-3BF6-49A8-B580-D82B32B356E6}" type="presOf" srcId="{972B8FFF-420F-4714-94A5-EBD5B6BEDAD9}" destId="{4EFC0A56-2AF2-47D1-9CB8-50A9013A8BC5}" srcOrd="0" destOrd="1" presId="urn:microsoft.com/office/officeart/2005/8/layout/radial1"/>
    <dgm:cxn modelId="{ED03304A-3BF0-459B-9F47-9F8A7D7FFD98}" type="presOf" srcId="{05F25B5D-5F55-4427-9CF8-7F3B331FA612}" destId="{93666166-2BBE-4A88-8B2C-96C4C0E1F641}" srcOrd="0" destOrd="0" presId="urn:microsoft.com/office/officeart/2005/8/layout/radial1"/>
    <dgm:cxn modelId="{3D89CD05-E81A-4B3F-964D-F4B6C9D74BCA}" type="presOf" srcId="{FA0C8E6F-729D-4731-81F0-B57A3A956E6E}" destId="{6FE27BB7-1D47-473F-A085-4AD3FFB6A232}" srcOrd="1" destOrd="0" presId="urn:microsoft.com/office/officeart/2005/8/layout/radial1"/>
    <dgm:cxn modelId="{2432B9A3-FDC8-451F-B2E7-A222C7A73CB2}" type="presOf" srcId="{77FE9AB5-0332-4256-9530-3D704DF7C5B8}" destId="{9B39597B-779D-449C-8683-BBBF818A2F36}" srcOrd="0" destOrd="0" presId="urn:microsoft.com/office/officeart/2005/8/layout/radial1"/>
    <dgm:cxn modelId="{5E8034E1-3F61-4823-89DD-1C747AF5E0F2}" type="presOf" srcId="{9808CDD4-46FF-4ECA-8F53-893D3AD17456}" destId="{4EFC0A56-2AF2-47D1-9CB8-50A9013A8BC5}" srcOrd="0" destOrd="2" presId="urn:microsoft.com/office/officeart/2005/8/layout/radial1"/>
    <dgm:cxn modelId="{F378E99D-F935-4E24-B518-82BA7A37F398}" srcId="{C16A7C68-04C2-462A-9649-B46A58F8663B}" destId="{FBD50E9E-0615-45AC-B193-CB7F542B7E88}" srcOrd="3" destOrd="0" parTransId="{FA0C8E6F-729D-4731-81F0-B57A3A956E6E}" sibTransId="{61E5F0F6-5272-44DE-89B9-F31F3CCA9519}"/>
    <dgm:cxn modelId="{CF53EE53-E7C7-4B6A-8A60-A636E255DA1C}" srcId="{68127CA4-B0A3-4DA6-B133-9A0674B0C438}" destId="{BCF2C6B1-8CD3-452F-9296-B90891DC89AD}" srcOrd="3" destOrd="0" parTransId="{9556DE14-A973-4AD1-A04E-0F4F4AFAEEFA}" sibTransId="{D08F6DB4-A4EA-42E1-BDEA-B0E78889C0EA}"/>
    <dgm:cxn modelId="{965EBE63-9AD7-4D46-B1FE-9F50DAC4E5AD}" type="presOf" srcId="{52576EE1-2ECA-4E3D-B676-D1D011115979}" destId="{6F6DA195-AEBD-459D-9FE3-85BA102101A7}" srcOrd="1" destOrd="0" presId="urn:microsoft.com/office/officeart/2005/8/layout/radial1"/>
    <dgm:cxn modelId="{ADF24459-1B56-43BD-A2CC-045AC50942F4}" srcId="{68127CA4-B0A3-4DA6-B133-9A0674B0C438}" destId="{E627EB9F-6ACA-4170-82DB-955BB5DD39A7}" srcOrd="2" destOrd="0" parTransId="{39040778-1DAA-4486-A3D8-76E9AB440007}" sibTransId="{FBD7437A-A996-4556-93D5-D909CA1B6F43}"/>
    <dgm:cxn modelId="{4053930C-BB95-4D9B-9221-CE121B79A497}" type="presOf" srcId="{68127CA4-B0A3-4DA6-B133-9A0674B0C438}" destId="{4EFC0A56-2AF2-47D1-9CB8-50A9013A8BC5}" srcOrd="0" destOrd="0" presId="urn:microsoft.com/office/officeart/2005/8/layout/radial1"/>
    <dgm:cxn modelId="{9A90D780-9D3D-4F9C-A482-3BF8C1EAF3FA}" type="presParOf" srcId="{C084C52E-0B4C-4BAB-9911-54732828FCCC}" destId="{9BDFB415-2A33-4EAD-9F25-C297AC717A08}" srcOrd="0" destOrd="0" presId="urn:microsoft.com/office/officeart/2005/8/layout/radial1"/>
    <dgm:cxn modelId="{B3AE9A91-A538-4349-B080-CBFF52419A6A}" type="presParOf" srcId="{C084C52E-0B4C-4BAB-9911-54732828FCCC}" destId="{BC80BA4E-88A6-4B5A-BD9D-5CD965F52CFF}" srcOrd="1" destOrd="0" presId="urn:microsoft.com/office/officeart/2005/8/layout/radial1"/>
    <dgm:cxn modelId="{4FBEE3ED-184C-4FF7-A378-27FF93E2CDA5}" type="presParOf" srcId="{BC80BA4E-88A6-4B5A-BD9D-5CD965F52CFF}" destId="{FB284CC4-761E-4938-B6B3-56BC47C8ED76}" srcOrd="0" destOrd="0" presId="urn:microsoft.com/office/officeart/2005/8/layout/radial1"/>
    <dgm:cxn modelId="{C5F2C2AE-9537-417F-9842-B592BACDD37A}" type="presParOf" srcId="{C084C52E-0B4C-4BAB-9911-54732828FCCC}" destId="{A1282462-84A8-4D1A-964F-F39A6DA0355F}" srcOrd="2" destOrd="0" presId="urn:microsoft.com/office/officeart/2005/8/layout/radial1"/>
    <dgm:cxn modelId="{8167B3A9-F583-465F-A22C-F89A847CEDD3}" type="presParOf" srcId="{C084C52E-0B4C-4BAB-9911-54732828FCCC}" destId="{9B39597B-779D-449C-8683-BBBF818A2F36}" srcOrd="3" destOrd="0" presId="urn:microsoft.com/office/officeart/2005/8/layout/radial1"/>
    <dgm:cxn modelId="{26B71F99-DE88-491B-B7E0-3AF12A099BC9}" type="presParOf" srcId="{9B39597B-779D-449C-8683-BBBF818A2F36}" destId="{61C893EF-BF24-4E73-B864-6C36E4C706C2}" srcOrd="0" destOrd="0" presId="urn:microsoft.com/office/officeart/2005/8/layout/radial1"/>
    <dgm:cxn modelId="{675D2A99-63D6-4599-9095-BD4AA112284D}" type="presParOf" srcId="{C084C52E-0B4C-4BAB-9911-54732828FCCC}" destId="{93666166-2BBE-4A88-8B2C-96C4C0E1F641}" srcOrd="4" destOrd="0" presId="urn:microsoft.com/office/officeart/2005/8/layout/radial1"/>
    <dgm:cxn modelId="{EAA50CD4-F49B-4FFC-9E75-49B52451FF22}" type="presParOf" srcId="{C084C52E-0B4C-4BAB-9911-54732828FCCC}" destId="{FEB3EC8A-B331-4F44-9F45-715295D9BCB2}" srcOrd="5" destOrd="0" presId="urn:microsoft.com/office/officeart/2005/8/layout/radial1"/>
    <dgm:cxn modelId="{2EB9CA44-0026-4704-965C-A7B84F7D8604}" type="presParOf" srcId="{FEB3EC8A-B331-4F44-9F45-715295D9BCB2}" destId="{3926F7C7-83EA-4A89-90D8-C73DAF233CC7}" srcOrd="0" destOrd="0" presId="urn:microsoft.com/office/officeart/2005/8/layout/radial1"/>
    <dgm:cxn modelId="{0C388108-7D31-4B29-B4D1-E399C829366A}" type="presParOf" srcId="{C084C52E-0B4C-4BAB-9911-54732828FCCC}" destId="{F9FD464E-9EF8-4740-9224-9AAA7AE789F7}" srcOrd="6" destOrd="0" presId="urn:microsoft.com/office/officeart/2005/8/layout/radial1"/>
    <dgm:cxn modelId="{878D2F59-B035-4955-98E8-69B54F3EE79F}" type="presParOf" srcId="{C084C52E-0B4C-4BAB-9911-54732828FCCC}" destId="{D9B34529-2B66-43FE-A523-3319B095B6FD}" srcOrd="7" destOrd="0" presId="urn:microsoft.com/office/officeart/2005/8/layout/radial1"/>
    <dgm:cxn modelId="{E5D049F0-7FCE-4D98-9402-9B2606C0D678}" type="presParOf" srcId="{D9B34529-2B66-43FE-A523-3319B095B6FD}" destId="{6FE27BB7-1D47-473F-A085-4AD3FFB6A232}" srcOrd="0" destOrd="0" presId="urn:microsoft.com/office/officeart/2005/8/layout/radial1"/>
    <dgm:cxn modelId="{0032EF58-AFB0-454E-9114-4FEB878FD345}" type="presParOf" srcId="{C084C52E-0B4C-4BAB-9911-54732828FCCC}" destId="{31FA04FE-D4F1-40E4-B428-3EB352EBDDA9}" srcOrd="8" destOrd="0" presId="urn:microsoft.com/office/officeart/2005/8/layout/radial1"/>
    <dgm:cxn modelId="{A04EC3E5-719B-4B7C-B764-BDE568B41597}" type="presParOf" srcId="{C084C52E-0B4C-4BAB-9911-54732828FCCC}" destId="{565EC770-687C-4991-9CD0-0A993485C9F9}" srcOrd="9" destOrd="0" presId="urn:microsoft.com/office/officeart/2005/8/layout/radial1"/>
    <dgm:cxn modelId="{0807E6BB-F871-4B99-891D-43D94C4BCC4D}" type="presParOf" srcId="{565EC770-687C-4991-9CD0-0A993485C9F9}" destId="{33419932-1802-42C7-A7B6-2521D8AF7671}" srcOrd="0" destOrd="0" presId="urn:microsoft.com/office/officeart/2005/8/layout/radial1"/>
    <dgm:cxn modelId="{F39FF9F3-A073-465C-861E-474B0840EF4A}" type="presParOf" srcId="{C084C52E-0B4C-4BAB-9911-54732828FCCC}" destId="{4EFC0A56-2AF2-47D1-9CB8-50A9013A8BC5}" srcOrd="10" destOrd="0" presId="urn:microsoft.com/office/officeart/2005/8/layout/radial1"/>
    <dgm:cxn modelId="{BA6CFD84-233C-486B-934F-D92E2245F9D2}" type="presParOf" srcId="{C084C52E-0B4C-4BAB-9911-54732828FCCC}" destId="{B062DD4A-61F1-407E-825D-04B6EE550B4C}" srcOrd="11" destOrd="0" presId="urn:microsoft.com/office/officeart/2005/8/layout/radial1"/>
    <dgm:cxn modelId="{660581BD-8850-4947-9495-6478A3F99C42}" type="presParOf" srcId="{B062DD4A-61F1-407E-825D-04B6EE550B4C}" destId="{C9CB414B-DA05-4506-9665-8ED18287E22C}" srcOrd="0" destOrd="0" presId="urn:microsoft.com/office/officeart/2005/8/layout/radial1"/>
    <dgm:cxn modelId="{29DF55B2-4605-4FAD-8A4B-F5B39322108C}" type="presParOf" srcId="{C084C52E-0B4C-4BAB-9911-54732828FCCC}" destId="{72F0F7D7-9DAC-449B-BBAF-CE70EF8FAEE6}" srcOrd="12" destOrd="0" presId="urn:microsoft.com/office/officeart/2005/8/layout/radial1"/>
    <dgm:cxn modelId="{1BD740BB-1A73-49CB-A856-39170569DBE2}" type="presParOf" srcId="{C084C52E-0B4C-4BAB-9911-54732828FCCC}" destId="{9AA9CDFF-FBBC-4D18-9B15-618C0D602361}" srcOrd="13" destOrd="0" presId="urn:microsoft.com/office/officeart/2005/8/layout/radial1"/>
    <dgm:cxn modelId="{B67E8933-87D0-4892-8437-C97372485F9D}" type="presParOf" srcId="{9AA9CDFF-FBBC-4D18-9B15-618C0D602361}" destId="{6F6DA195-AEBD-459D-9FE3-85BA102101A7}" srcOrd="0" destOrd="0" presId="urn:microsoft.com/office/officeart/2005/8/layout/radial1"/>
    <dgm:cxn modelId="{7A01AC3F-5114-4F2F-91C8-2750B0758A86}" type="presParOf" srcId="{C084C52E-0B4C-4BAB-9911-54732828FCCC}" destId="{53480691-440B-4F67-8D67-FC91F7123356}"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2329" cy="462119"/>
          </a:xfrm>
          <a:prstGeom prst="rect">
            <a:avLst/>
          </a:prstGeom>
        </p:spPr>
        <p:txBody>
          <a:bodyPr vert="horz" lIns="90981" tIns="45490" rIns="90981" bIns="45490" rtlCol="0"/>
          <a:lstStyle>
            <a:lvl1pPr algn="l">
              <a:defRPr sz="1200"/>
            </a:lvl1pPr>
          </a:lstStyle>
          <a:p>
            <a:endParaRPr lang="en-US"/>
          </a:p>
        </p:txBody>
      </p:sp>
      <p:sp>
        <p:nvSpPr>
          <p:cNvPr id="3" name="Date Placeholder 2"/>
          <p:cNvSpPr>
            <a:spLocks noGrp="1"/>
          </p:cNvSpPr>
          <p:nvPr>
            <p:ph type="dt" sz="quarter" idx="1"/>
          </p:nvPr>
        </p:nvSpPr>
        <p:spPr>
          <a:xfrm>
            <a:off x="3936176" y="0"/>
            <a:ext cx="3012329" cy="462119"/>
          </a:xfrm>
          <a:prstGeom prst="rect">
            <a:avLst/>
          </a:prstGeom>
        </p:spPr>
        <p:txBody>
          <a:bodyPr vert="horz" lIns="90981" tIns="45490" rIns="90981" bIns="45490" rtlCol="0"/>
          <a:lstStyle>
            <a:lvl1pPr algn="r">
              <a:defRPr sz="1200"/>
            </a:lvl1pPr>
          </a:lstStyle>
          <a:p>
            <a:fld id="{FE142241-DE28-4CC5-AF03-2A7FD17F60C9}" type="datetimeFigureOut">
              <a:rPr lang="en-US" smtClean="0"/>
              <a:pPr/>
              <a:t>7/17/2015</a:t>
            </a:fld>
            <a:endParaRPr lang="en-US"/>
          </a:p>
        </p:txBody>
      </p:sp>
      <p:sp>
        <p:nvSpPr>
          <p:cNvPr id="4" name="Footer Placeholder 3"/>
          <p:cNvSpPr>
            <a:spLocks noGrp="1"/>
          </p:cNvSpPr>
          <p:nvPr>
            <p:ph type="ftr" sz="quarter" idx="2"/>
          </p:nvPr>
        </p:nvSpPr>
        <p:spPr>
          <a:xfrm>
            <a:off x="2" y="8772379"/>
            <a:ext cx="3012329" cy="462119"/>
          </a:xfrm>
          <a:prstGeom prst="rect">
            <a:avLst/>
          </a:prstGeom>
        </p:spPr>
        <p:txBody>
          <a:bodyPr vert="horz" lIns="90981" tIns="45490" rIns="90981" bIns="45490" rtlCol="0" anchor="b"/>
          <a:lstStyle>
            <a:lvl1pPr algn="l">
              <a:defRPr sz="1200"/>
            </a:lvl1pPr>
          </a:lstStyle>
          <a:p>
            <a:endParaRPr lang="en-US"/>
          </a:p>
        </p:txBody>
      </p:sp>
      <p:sp>
        <p:nvSpPr>
          <p:cNvPr id="5" name="Slide Number Placeholder 4"/>
          <p:cNvSpPr>
            <a:spLocks noGrp="1"/>
          </p:cNvSpPr>
          <p:nvPr>
            <p:ph type="sldNum" sz="quarter" idx="3"/>
          </p:nvPr>
        </p:nvSpPr>
        <p:spPr>
          <a:xfrm>
            <a:off x="3936176" y="8772379"/>
            <a:ext cx="3012329" cy="462119"/>
          </a:xfrm>
          <a:prstGeom prst="rect">
            <a:avLst/>
          </a:prstGeom>
        </p:spPr>
        <p:txBody>
          <a:bodyPr vert="horz" lIns="90981" tIns="45490" rIns="90981" bIns="45490" rtlCol="0" anchor="b"/>
          <a:lstStyle>
            <a:lvl1pPr algn="r">
              <a:defRPr sz="1200"/>
            </a:lvl1pPr>
          </a:lstStyle>
          <a:p>
            <a:fld id="{AFECB20A-0AFF-4B44-BE9E-00BD203511AC}" type="slidenum">
              <a:rPr lang="en-US" smtClean="0"/>
              <a:pPr/>
              <a:t>‹#›</a:t>
            </a:fld>
            <a:endParaRPr lang="en-US"/>
          </a:p>
        </p:txBody>
      </p:sp>
    </p:spTree>
    <p:extLst>
      <p:ext uri="{BB962C8B-B14F-4D97-AF65-F5344CB8AC3E}">
        <p14:creationId xmlns:p14="http://schemas.microsoft.com/office/powerpoint/2010/main" val="566326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1804"/>
          </a:xfrm>
          <a:prstGeom prst="rect">
            <a:avLst/>
          </a:prstGeom>
        </p:spPr>
        <p:txBody>
          <a:bodyPr vert="horz" lIns="92708" tIns="46356" rIns="92708" bIns="46356" rtlCol="0"/>
          <a:lstStyle>
            <a:lvl1pPr algn="l">
              <a:defRPr sz="1200"/>
            </a:lvl1pPr>
          </a:lstStyle>
          <a:p>
            <a:endParaRPr lang="en-US"/>
          </a:p>
        </p:txBody>
      </p:sp>
      <p:sp>
        <p:nvSpPr>
          <p:cNvPr id="3" name="Date Placeholder 2"/>
          <p:cNvSpPr>
            <a:spLocks noGrp="1"/>
          </p:cNvSpPr>
          <p:nvPr>
            <p:ph type="dt" idx="1"/>
          </p:nvPr>
        </p:nvSpPr>
        <p:spPr>
          <a:xfrm>
            <a:off x="3936768" y="2"/>
            <a:ext cx="3011699" cy="461804"/>
          </a:xfrm>
          <a:prstGeom prst="rect">
            <a:avLst/>
          </a:prstGeom>
        </p:spPr>
        <p:txBody>
          <a:bodyPr vert="horz" lIns="92708" tIns="46356" rIns="92708" bIns="46356" rtlCol="0"/>
          <a:lstStyle>
            <a:lvl1pPr algn="r">
              <a:defRPr sz="1200"/>
            </a:lvl1pPr>
          </a:lstStyle>
          <a:p>
            <a:fld id="{8E4E660D-EBA7-4C6C-9435-B8E8025E4D83}" type="datetimeFigureOut">
              <a:rPr lang="en-US" smtClean="0"/>
              <a:pPr/>
              <a:t>7/17/2015</a:t>
            </a:fld>
            <a:endParaRPr lang="en-US"/>
          </a:p>
        </p:txBody>
      </p:sp>
      <p:sp>
        <p:nvSpPr>
          <p:cNvPr id="4" name="Slide Image Placeholder 3"/>
          <p:cNvSpPr>
            <a:spLocks noGrp="1" noRot="1" noChangeAspect="1"/>
          </p:cNvSpPr>
          <p:nvPr>
            <p:ph type="sldImg" idx="2"/>
          </p:nvPr>
        </p:nvSpPr>
        <p:spPr>
          <a:xfrm>
            <a:off x="398463" y="693738"/>
            <a:ext cx="6154737" cy="3462337"/>
          </a:xfrm>
          <a:prstGeom prst="rect">
            <a:avLst/>
          </a:prstGeom>
          <a:noFill/>
          <a:ln w="12700">
            <a:solidFill>
              <a:prstClr val="black"/>
            </a:solidFill>
          </a:ln>
        </p:spPr>
        <p:txBody>
          <a:bodyPr vert="horz" lIns="92708" tIns="46356" rIns="92708" bIns="46356" rtlCol="0" anchor="ctr"/>
          <a:lstStyle/>
          <a:p>
            <a:endParaRPr lang="en-US"/>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708" tIns="46356" rIns="92708" bIns="463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699" cy="461804"/>
          </a:xfrm>
          <a:prstGeom prst="rect">
            <a:avLst/>
          </a:prstGeom>
        </p:spPr>
        <p:txBody>
          <a:bodyPr vert="horz" lIns="92708" tIns="46356" rIns="92708" bIns="4635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1804"/>
          </a:xfrm>
          <a:prstGeom prst="rect">
            <a:avLst/>
          </a:prstGeom>
        </p:spPr>
        <p:txBody>
          <a:bodyPr vert="horz" lIns="92708" tIns="46356" rIns="92708" bIns="46356" rtlCol="0" anchor="b"/>
          <a:lstStyle>
            <a:lvl1pPr algn="r">
              <a:defRPr sz="1200"/>
            </a:lvl1pPr>
          </a:lstStyle>
          <a:p>
            <a:fld id="{82C282E7-D707-4773-ACE0-BEF1CFCC214E}" type="slidenum">
              <a:rPr lang="en-US" smtClean="0"/>
              <a:pPr/>
              <a:t>‹#›</a:t>
            </a:fld>
            <a:endParaRPr lang="en-US"/>
          </a:p>
        </p:txBody>
      </p:sp>
    </p:spTree>
    <p:extLst>
      <p:ext uri="{BB962C8B-B14F-4D97-AF65-F5344CB8AC3E}">
        <p14:creationId xmlns:p14="http://schemas.microsoft.com/office/powerpoint/2010/main" val="112888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normAutofit/>
          </a:bodyPr>
          <a:lstStyle/>
          <a:p>
            <a:pPr defTabSz="909806">
              <a:buFont typeface="Arial" pitchFamily="34" charset="0"/>
              <a:buChar char="•"/>
              <a:defRPr/>
            </a:pPr>
            <a:r>
              <a:rPr lang="en-US" dirty="0" smtClean="0"/>
              <a:t>The National Center and State Collaborative (NCSC) is a project led by five centers and </a:t>
            </a:r>
            <a:r>
              <a:rPr lang="en-US" dirty="0" smtClean="0">
                <a:solidFill>
                  <a:srgbClr val="FF0000"/>
                </a:solidFill>
              </a:rPr>
              <a:t>24</a:t>
            </a:r>
            <a:r>
              <a:rPr lang="en-US" dirty="0" smtClean="0"/>
              <a:t> states (Tier 1 and Tier 2)</a:t>
            </a:r>
            <a:r>
              <a:rPr lang="en-US" baseline="0" dirty="0" smtClean="0"/>
              <a:t> including  Washington, D.C. and the Pacific Assessment Consortium </a:t>
            </a:r>
            <a:r>
              <a:rPr lang="en-US" dirty="0" smtClean="0"/>
              <a:t>to build an alternate assessment based on alternate achievement standards (AA-AAS) for students with significant cognitive disabilities. </a:t>
            </a:r>
          </a:p>
          <a:p>
            <a:pPr defTabSz="909806">
              <a:defRPr/>
            </a:pPr>
            <a:endParaRPr lang="en-US" dirty="0" smtClean="0"/>
          </a:p>
          <a:p>
            <a:r>
              <a:rPr lang="en-US" dirty="0" smtClean="0"/>
              <a:t>This</a:t>
            </a:r>
            <a:r>
              <a:rPr lang="en-US" baseline="0" dirty="0" smtClean="0"/>
              <a:t> presentation will provide an overview of NCSC’s sample items.</a:t>
            </a:r>
            <a:endParaRPr lang="en-US" dirty="0"/>
          </a:p>
        </p:txBody>
      </p:sp>
      <p:sp>
        <p:nvSpPr>
          <p:cNvPr id="4" name="Slide Number Placeholder 3"/>
          <p:cNvSpPr>
            <a:spLocks noGrp="1"/>
          </p:cNvSpPr>
          <p:nvPr>
            <p:ph type="sldNum" sz="quarter" idx="10"/>
          </p:nvPr>
        </p:nvSpPr>
        <p:spPr/>
        <p:txBody>
          <a:bodyPr/>
          <a:lstStyle/>
          <a:p>
            <a:fld id="{079090D7-370A-48AA-9517-B2E5B134497A}" type="slidenum">
              <a:rPr lang="en-US" smtClean="0"/>
              <a:pPr/>
              <a:t>1</a:t>
            </a:fld>
            <a:endParaRPr lang="en-US"/>
          </a:p>
        </p:txBody>
      </p:sp>
    </p:spTree>
    <p:extLst>
      <p:ext uri="{BB962C8B-B14F-4D97-AF65-F5344CB8AC3E}">
        <p14:creationId xmlns:p14="http://schemas.microsoft.com/office/powerpoint/2010/main" val="3743103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data from all NCSC States: in the area of mathematics.</a:t>
            </a:r>
          </a:p>
          <a:p>
            <a:r>
              <a:rPr lang="en-US" dirty="0" smtClean="0"/>
              <a:t>The range</a:t>
            </a:r>
            <a:r>
              <a:rPr lang="en-US" baseline="0" dirty="0" smtClean="0"/>
              <a:t> of characteristics are applies procedures to solve real life or routine word problems from a variety of contexts, does computational procedures with or without a calculator, counts with 1 to 1 correspondence to at least 10 and/or makes numbered sets of items, counts by rote to 5, and no observable awareness or use of numbers.</a:t>
            </a:r>
            <a:endParaRPr lang="en-US" dirty="0" smtClean="0"/>
          </a:p>
          <a:p>
            <a:endParaRPr lang="en-US" dirty="0" smtClean="0"/>
          </a:p>
          <a:p>
            <a:r>
              <a:rPr lang="en-US" dirty="0" smtClean="0"/>
              <a:t>About</a:t>
            </a:r>
            <a:r>
              <a:rPr lang="en-US" baseline="0" dirty="0" smtClean="0"/>
              <a:t> 42% of students are able to do computational procedures with or without a calculator. And an additional 26% can count with 1 to 1 correspondence to at least 10, and/or make numbered sets of items.</a:t>
            </a:r>
          </a:p>
          <a:p>
            <a:endParaRPr lang="en-US" baseline="0" dirty="0" smtClean="0"/>
          </a:p>
          <a:p>
            <a:r>
              <a:rPr lang="en-US" baseline="0" dirty="0" smtClean="0"/>
              <a:t>And about 15% have no observable awareness or use of numbers.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10</a:t>
            </a:fld>
            <a:endParaRPr lang="en-US"/>
          </a:p>
        </p:txBody>
      </p:sp>
    </p:spTree>
    <p:extLst>
      <p:ext uri="{BB962C8B-B14F-4D97-AF65-F5344CB8AC3E}">
        <p14:creationId xmlns:p14="http://schemas.microsoft.com/office/powerpoint/2010/main" val="115282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In</a:t>
            </a:r>
            <a:r>
              <a:rPr lang="en-US" baseline="0" dirty="0" smtClean="0"/>
              <a:t> the areas of Communication:</a:t>
            </a:r>
          </a:p>
          <a:p>
            <a:endParaRPr lang="en-US" baseline="0" dirty="0" smtClean="0"/>
          </a:p>
          <a:p>
            <a:r>
              <a:rPr lang="en-US" baseline="0" dirty="0" smtClean="0"/>
              <a:t>Expressive: 69% of students can expressively communicate symbolically.  18% are emerging symbolic communicators, 10% are pre-symbolic, and 3% is not specified.</a:t>
            </a:r>
          </a:p>
          <a:p>
            <a:endParaRPr lang="en-US" baseline="0" dirty="0" smtClean="0"/>
          </a:p>
          <a:p>
            <a:r>
              <a:rPr lang="en-US" baseline="0" dirty="0" smtClean="0"/>
              <a:t>Receptive Communication: 49% of students independently follow 1 - 2 step directions, 37% require additional cues, 9% alert to sensory input, 3% have uncertain responses to sensory stimuli, and 2% not specified.</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11</a:t>
            </a:fld>
            <a:endParaRPr lang="en-US"/>
          </a:p>
        </p:txBody>
      </p:sp>
    </p:spTree>
    <p:extLst>
      <p:ext uri="{BB962C8B-B14F-4D97-AF65-F5344CB8AC3E}">
        <p14:creationId xmlns:p14="http://schemas.microsoft.com/office/powerpoint/2010/main" val="53935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selected sample items are not intended to demonstrate the depth and complexity of items students will see during the NCSC Operational Assessment. The sample items selected for the grade level bands highlight various complexity levels of one targeted standard and Core Content Connector. In addition, the selected sample items highlight the embedded supports (i.e., demonstration of task, statements reminding students what the task will be about, simplified language and visual supports).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note students will not be administered all complexity levels for each standard and students will be administered items that may be at a more complex level than they typically see in their instruction.</a:t>
            </a:r>
          </a:p>
          <a:p>
            <a:r>
              <a:rPr lang="en-US" sz="1200" kern="1200" dirty="0" smtClean="0">
                <a:solidFill>
                  <a:schemeClr val="tx1"/>
                </a:solidFill>
                <a:effectLst/>
                <a:latin typeface="+mn-lt"/>
                <a:ea typeface="+mn-ea"/>
                <a:cs typeface="+mn-cs"/>
              </a:rPr>
              <a:t>Each</a:t>
            </a:r>
            <a:r>
              <a:rPr lang="en-US" sz="1200" kern="1200" baseline="0" dirty="0" smtClean="0">
                <a:solidFill>
                  <a:schemeClr val="tx1"/>
                </a:solidFill>
                <a:effectLst/>
                <a:latin typeface="+mn-lt"/>
                <a:ea typeface="+mn-ea"/>
                <a:cs typeface="+mn-cs"/>
              </a:rPr>
              <a:t> content standard is assessed by items written at various levels of complexities.  For example, in mathematics, some items use only mathematical notation and other items accompany the notation with visual models of its meaning.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C282E7-D707-4773-ACE0-BEF1CFCC214E}" type="slidenum">
              <a:rPr lang="en-US" smtClean="0"/>
              <a:pPr/>
              <a:t>12</a:t>
            </a:fld>
            <a:endParaRPr lang="en-US"/>
          </a:p>
        </p:txBody>
      </p:sp>
    </p:spTree>
    <p:extLst>
      <p:ext uri="{BB962C8B-B14F-4D97-AF65-F5344CB8AC3E}">
        <p14:creationId xmlns:p14="http://schemas.microsoft.com/office/powerpoint/2010/main" val="405442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sample items are based on these Standards for Grade 3, Grade 6 and Grade 11.</a:t>
            </a:r>
          </a:p>
          <a:p>
            <a:endParaRPr lang="en-US" baseline="0" dirty="0" smtClean="0"/>
          </a:p>
          <a:p>
            <a:r>
              <a:rPr lang="en-US" baseline="0" dirty="0" smtClean="0"/>
              <a:t>In Grade 3 the item focus is on fractions or fraction parts and you will see one sample item that focuses on the essential understanding: counting the number of parts selected.</a:t>
            </a:r>
          </a:p>
          <a:p>
            <a:endParaRPr lang="en-US" baseline="0" dirty="0" smtClean="0"/>
          </a:p>
          <a:p>
            <a:r>
              <a:rPr lang="en-US" baseline="0" dirty="0" smtClean="0"/>
              <a:t>In Grade 6 the item focus is on real world measurement problems involving unit rates with ratios.</a:t>
            </a:r>
          </a:p>
          <a:p>
            <a:endParaRPr lang="en-US" baseline="0" dirty="0" smtClean="0"/>
          </a:p>
          <a:p>
            <a:r>
              <a:rPr lang="en-US" baseline="0" dirty="0" smtClean="0"/>
              <a:t>And in Grade 11 the item focus is on descriptive stats; including range, median, mode, mean, outliers/gaps to describe a data set.  And you will see another item that focuses on the essential understanding: identifying the highest and lowest value in a data set given a number line and matching symbols.</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13</a:t>
            </a:fld>
            <a:endParaRPr lang="en-US"/>
          </a:p>
        </p:txBody>
      </p:sp>
    </p:spTree>
    <p:extLst>
      <p:ext uri="{BB962C8B-B14F-4D97-AF65-F5344CB8AC3E}">
        <p14:creationId xmlns:p14="http://schemas.microsoft.com/office/powerpoint/2010/main" val="213139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This</a:t>
            </a:r>
            <a:r>
              <a:rPr lang="en-US" baseline="0" dirty="0" smtClean="0"/>
              <a:t> is a Grade 3 math item. </a:t>
            </a:r>
          </a:p>
          <a:p>
            <a:r>
              <a:rPr lang="en-US" baseline="0" dirty="0" smtClean="0"/>
              <a:t>Sample Item 1.  Each test will also include the </a:t>
            </a:r>
            <a:r>
              <a:rPr lang="en-US" i="1" baseline="0" dirty="0" smtClean="0"/>
              <a:t>Directions for Test Administration</a:t>
            </a:r>
            <a:r>
              <a:rPr lang="en-US" baseline="0" dirty="0" smtClean="0"/>
              <a:t>  (DTA) that will provide a script and directions of what to include or point to while administering the items.</a:t>
            </a:r>
          </a:p>
          <a:p>
            <a:r>
              <a:rPr lang="en-US" baseline="0" dirty="0" smtClean="0"/>
              <a:t>(Read entire item).</a:t>
            </a:r>
          </a:p>
          <a:p>
            <a:r>
              <a:rPr lang="en-US" baseline="0" dirty="0" smtClean="0"/>
              <a:t>This item begins with a statement reminding the student what the item is about.  (Fractions).</a:t>
            </a:r>
          </a:p>
          <a:p>
            <a:r>
              <a:rPr lang="en-US" baseline="0" dirty="0" smtClean="0"/>
              <a:t>Simplified language is also included.</a:t>
            </a:r>
          </a:p>
          <a:p>
            <a:r>
              <a:rPr lang="en-US" baseline="0" dirty="0" smtClean="0"/>
              <a:t>This item has a demonstration included to walk the student through how to do the item and then the test items begins with “This fraction circle is divided into 8 equal parts.”</a:t>
            </a:r>
          </a:p>
        </p:txBody>
      </p:sp>
      <p:sp>
        <p:nvSpPr>
          <p:cNvPr id="4" name="Slide Number Placeholder 3"/>
          <p:cNvSpPr>
            <a:spLocks noGrp="1"/>
          </p:cNvSpPr>
          <p:nvPr>
            <p:ph type="sldNum" sz="quarter" idx="10"/>
          </p:nvPr>
        </p:nvSpPr>
        <p:spPr/>
        <p:txBody>
          <a:bodyPr/>
          <a:lstStyle/>
          <a:p>
            <a:fld id="{82C282E7-D707-4773-ACE0-BEF1CFCC214E}" type="slidenum">
              <a:rPr lang="en-US" smtClean="0"/>
              <a:pPr/>
              <a:t>14</a:t>
            </a:fld>
            <a:endParaRPr lang="en-US"/>
          </a:p>
        </p:txBody>
      </p:sp>
    </p:spTree>
    <p:extLst>
      <p:ext uri="{BB962C8B-B14F-4D97-AF65-F5344CB8AC3E}">
        <p14:creationId xmlns:p14="http://schemas.microsoft.com/office/powerpoint/2010/main" val="166846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is “What part of</a:t>
            </a:r>
            <a:r>
              <a:rPr lang="en-US" baseline="0" dirty="0" smtClean="0"/>
              <a:t> the fraction circle is shaded?”</a:t>
            </a:r>
          </a:p>
          <a:p>
            <a:r>
              <a:rPr lang="en-US" baseline="0" dirty="0" smtClean="0"/>
              <a:t>There are three answer options to choose from.</a:t>
            </a:r>
          </a:p>
          <a:p>
            <a:endParaRPr lang="en-US" baseline="0" dirty="0" smtClean="0"/>
          </a:p>
          <a:p>
            <a:r>
              <a:rPr lang="en-US" baseline="0" dirty="0" smtClean="0"/>
              <a:t>Note:  The actual items in the test have both the radial buttons and answer tiles, so that the student can click anywhere in the answer tile to records his/her response.  </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15</a:t>
            </a:fld>
            <a:endParaRPr lang="en-US"/>
          </a:p>
        </p:txBody>
      </p:sp>
    </p:spTree>
    <p:extLst>
      <p:ext uri="{BB962C8B-B14F-4D97-AF65-F5344CB8AC3E}">
        <p14:creationId xmlns:p14="http://schemas.microsoft.com/office/powerpoint/2010/main" val="241248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This</a:t>
            </a:r>
            <a:r>
              <a:rPr lang="en-US" baseline="0" dirty="0" smtClean="0"/>
              <a:t> is another Grade 3 math item. </a:t>
            </a:r>
          </a:p>
          <a:p>
            <a:r>
              <a:rPr lang="en-US" baseline="0" dirty="0" smtClean="0"/>
              <a:t>Sample Item 2. </a:t>
            </a:r>
          </a:p>
          <a:p>
            <a:r>
              <a:rPr lang="en-US" baseline="0" dirty="0" smtClean="0"/>
              <a:t>(Read entire item).</a:t>
            </a:r>
          </a:p>
          <a:p>
            <a:r>
              <a:rPr lang="en-US" baseline="0" dirty="0" smtClean="0"/>
              <a:t>This item begins with a statement reminding the student what the item is about.  (Fractions).</a:t>
            </a:r>
          </a:p>
          <a:p>
            <a:r>
              <a:rPr lang="en-US" baseline="0" dirty="0" smtClean="0"/>
              <a:t>Simplified language is also included. Less words and graphics and also notice simplified parts.</a:t>
            </a:r>
          </a:p>
          <a:p>
            <a:r>
              <a:rPr lang="en-US" baseline="0" dirty="0" smtClean="0"/>
              <a:t>This item has a demonstration included to walk the student through how to do the item.</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16</a:t>
            </a:fld>
            <a:endParaRPr lang="en-US"/>
          </a:p>
        </p:txBody>
      </p:sp>
    </p:spTree>
    <p:extLst>
      <p:ext uri="{BB962C8B-B14F-4D97-AF65-F5344CB8AC3E}">
        <p14:creationId xmlns:p14="http://schemas.microsoft.com/office/powerpoint/2010/main" val="285371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is “What circle</a:t>
            </a:r>
            <a:r>
              <a:rPr lang="en-US" baseline="0" dirty="0" smtClean="0"/>
              <a:t> shows 1 out of 3 parts shaded?”</a:t>
            </a:r>
          </a:p>
          <a:p>
            <a:r>
              <a:rPr lang="en-US" baseline="0" dirty="0" smtClean="0"/>
              <a:t>There are two answer options to choose from and include visual representations in the answer options.</a:t>
            </a:r>
          </a:p>
          <a:p>
            <a:r>
              <a:rPr lang="en-US" dirty="0" smtClean="0"/>
              <a:t>This second items is a lower complexity</a:t>
            </a:r>
            <a:r>
              <a:rPr lang="en-US" baseline="0" dirty="0" smtClean="0"/>
              <a:t> level than the previous one.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now seen 2 items in Grade 3 with varying complexity levels connected to the same standard.</a:t>
            </a:r>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17</a:t>
            </a:fld>
            <a:endParaRPr lang="en-US"/>
          </a:p>
        </p:txBody>
      </p:sp>
    </p:spTree>
    <p:extLst>
      <p:ext uri="{BB962C8B-B14F-4D97-AF65-F5344CB8AC3E}">
        <p14:creationId xmlns:p14="http://schemas.microsoft.com/office/powerpoint/2010/main" val="116776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This</a:t>
            </a:r>
            <a:r>
              <a:rPr lang="en-US" baseline="0" dirty="0" smtClean="0"/>
              <a:t> is a Grade 6 math item. </a:t>
            </a:r>
          </a:p>
          <a:p>
            <a:r>
              <a:rPr lang="en-US" baseline="0" dirty="0" smtClean="0"/>
              <a:t>Sample Item 1.  Each test will also include the </a:t>
            </a:r>
            <a:r>
              <a:rPr lang="en-US" i="1" baseline="0" dirty="0" smtClean="0"/>
              <a:t>Directions for Test Administration</a:t>
            </a:r>
            <a:r>
              <a:rPr lang="en-US" baseline="0" dirty="0" smtClean="0"/>
              <a:t>  (DTA) that will provide a script and directions of what to include or point to while administering the items.</a:t>
            </a:r>
          </a:p>
          <a:p>
            <a:r>
              <a:rPr lang="en-US" baseline="0" dirty="0" smtClean="0"/>
              <a:t>(Read entire item).</a:t>
            </a:r>
          </a:p>
          <a:p>
            <a:r>
              <a:rPr lang="en-US" baseline="0" dirty="0" smtClean="0"/>
              <a:t>This item begins with a statement reminding the student what the item is about.  (Solving a problem using a ratio).</a:t>
            </a:r>
          </a:p>
          <a:p>
            <a:r>
              <a:rPr lang="en-US" baseline="0" dirty="0" smtClean="0"/>
              <a:t>There is added context and language, notice the only a mathematical notation and double digit figures, straight forward presentation does not include a demonstration.  </a:t>
            </a:r>
          </a:p>
          <a:p>
            <a:r>
              <a:rPr lang="en-US" dirty="0" smtClean="0"/>
              <a:t>The question is “How</a:t>
            </a:r>
            <a:r>
              <a:rPr lang="en-US" baseline="0" dirty="0" smtClean="0"/>
              <a:t> many chapters did June have to read to learn 60 new vocabulary words?”</a:t>
            </a:r>
          </a:p>
          <a:p>
            <a:r>
              <a:rPr lang="en-US" baseline="0" dirty="0" smtClean="0"/>
              <a:t>There are three answer options to choose from.</a:t>
            </a:r>
          </a:p>
          <a:p>
            <a:r>
              <a:rPr lang="en-US" baseline="0" dirty="0" smtClean="0"/>
              <a:t>This is a more complex item.</a:t>
            </a:r>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18</a:t>
            </a:fld>
            <a:endParaRPr lang="en-US"/>
          </a:p>
        </p:txBody>
      </p:sp>
    </p:spTree>
    <p:extLst>
      <p:ext uri="{BB962C8B-B14F-4D97-AF65-F5344CB8AC3E}">
        <p14:creationId xmlns:p14="http://schemas.microsoft.com/office/powerpoint/2010/main" val="3288419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This</a:t>
            </a:r>
            <a:r>
              <a:rPr lang="en-US" baseline="0" dirty="0" smtClean="0"/>
              <a:t> is a Grade 6 math item. </a:t>
            </a:r>
          </a:p>
          <a:p>
            <a:r>
              <a:rPr lang="en-US" baseline="0" dirty="0" smtClean="0"/>
              <a:t>Sample Item 2. (Read entire item).</a:t>
            </a:r>
          </a:p>
          <a:p>
            <a:r>
              <a:rPr lang="en-US" baseline="0" dirty="0" smtClean="0"/>
              <a:t>This item begins with a statement reminding the student what the item is about.  (Solving a problem using a ratio).</a:t>
            </a:r>
          </a:p>
          <a:p>
            <a:r>
              <a:rPr lang="en-US" baseline="0" dirty="0" smtClean="0"/>
              <a:t>There is a demonstration walking the student through the steps to solve this type of problem.  </a:t>
            </a:r>
          </a:p>
          <a:p>
            <a:r>
              <a:rPr lang="en-US" baseline="0" dirty="0" smtClean="0"/>
              <a:t>This item also includes the mathematical notation and visual representation.</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19</a:t>
            </a:fld>
            <a:endParaRPr lang="en-US"/>
          </a:p>
        </p:txBody>
      </p:sp>
    </p:spTree>
    <p:extLst>
      <p:ext uri="{BB962C8B-B14F-4D97-AF65-F5344CB8AC3E}">
        <p14:creationId xmlns:p14="http://schemas.microsoft.com/office/powerpoint/2010/main" val="82886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Thi</a:t>
            </a:r>
            <a:r>
              <a:rPr lang="en-US" baseline="0" dirty="0" smtClean="0"/>
              <a:t>s session will highlight the NCSC Assessment Design including item types and characteristics and an annotated overview of the NCSC Sample items for English Language Arts and Mathematics.</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a:t>
            </a:fld>
            <a:endParaRPr lang="en-US"/>
          </a:p>
        </p:txBody>
      </p:sp>
    </p:spTree>
    <p:extLst>
      <p:ext uri="{BB962C8B-B14F-4D97-AF65-F5344CB8AC3E}">
        <p14:creationId xmlns:p14="http://schemas.microsoft.com/office/powerpoint/2010/main" val="4176412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is “How</a:t>
            </a:r>
            <a:r>
              <a:rPr lang="en-US" baseline="0" dirty="0" smtClean="0"/>
              <a:t> many dollars did Connie earn by washing 3 cars?”</a:t>
            </a:r>
          </a:p>
          <a:p>
            <a:r>
              <a:rPr lang="en-US" baseline="0" dirty="0" smtClean="0"/>
              <a:t>There are three answer options to choose from.</a:t>
            </a:r>
          </a:p>
          <a:p>
            <a:r>
              <a:rPr lang="en-US" baseline="0" dirty="0" smtClean="0"/>
              <a:t>This is an example of a lower complexity level than the previous item.</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20</a:t>
            </a:fld>
            <a:endParaRPr lang="en-US"/>
          </a:p>
        </p:txBody>
      </p:sp>
    </p:spTree>
    <p:extLst>
      <p:ext uri="{BB962C8B-B14F-4D97-AF65-F5344CB8AC3E}">
        <p14:creationId xmlns:p14="http://schemas.microsoft.com/office/powerpoint/2010/main" val="3287689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This</a:t>
            </a:r>
            <a:r>
              <a:rPr lang="en-US" baseline="0" dirty="0" smtClean="0"/>
              <a:t> is a Grade 6 math item. </a:t>
            </a:r>
          </a:p>
          <a:p>
            <a:r>
              <a:rPr lang="en-US" baseline="0" dirty="0" smtClean="0"/>
              <a:t>Sample Item 3. (Read entire item).</a:t>
            </a:r>
          </a:p>
          <a:p>
            <a:r>
              <a:rPr lang="en-US" baseline="0" dirty="0" smtClean="0"/>
              <a:t>This item begins with a statement reminding the student what the item is about.  (Solving a problem using a ratio).</a:t>
            </a:r>
          </a:p>
          <a:p>
            <a:r>
              <a:rPr lang="en-US" baseline="0" dirty="0" smtClean="0"/>
              <a:t>There is a demonstration walking the student through the steps to solve this type of problem and added visual supports with simplified language.</a:t>
            </a:r>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21</a:t>
            </a:fld>
            <a:endParaRPr lang="en-US"/>
          </a:p>
        </p:txBody>
      </p:sp>
    </p:spTree>
    <p:extLst>
      <p:ext uri="{BB962C8B-B14F-4D97-AF65-F5344CB8AC3E}">
        <p14:creationId xmlns:p14="http://schemas.microsoft.com/office/powerpoint/2010/main" val="828869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The question is “How</a:t>
            </a:r>
            <a:r>
              <a:rPr lang="en-US" baseline="0" dirty="0" smtClean="0"/>
              <a:t> many total books did the students put in to fill the 3 boxes?”</a:t>
            </a:r>
          </a:p>
          <a:p>
            <a:r>
              <a:rPr lang="en-US" baseline="0" dirty="0" smtClean="0"/>
              <a:t>There are three answer options to choose from with visual supports.</a:t>
            </a:r>
          </a:p>
          <a:p>
            <a:endParaRPr lang="en-US" baseline="0" dirty="0" smtClean="0"/>
          </a:p>
          <a:p>
            <a:r>
              <a:rPr lang="en-US" baseline="0" dirty="0" smtClean="0"/>
              <a:t>This of lower complexity than the previous item.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now seen 3 items in Grade 6 with varying complexity levels connected to the same standard.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Reminder: scrolling down the remainder of page or zooming in may be necessary in order for all of the answer options to be revealed. </a:t>
            </a:r>
            <a:endParaRPr lang="en-US" dirty="0" smtClean="0"/>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22</a:t>
            </a:fld>
            <a:endParaRPr lang="en-US"/>
          </a:p>
        </p:txBody>
      </p:sp>
    </p:spTree>
    <p:extLst>
      <p:ext uri="{BB962C8B-B14F-4D97-AF65-F5344CB8AC3E}">
        <p14:creationId xmlns:p14="http://schemas.microsoft.com/office/powerpoint/2010/main" val="828869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Grade 11 math item. </a:t>
            </a:r>
          </a:p>
          <a:p>
            <a:r>
              <a:rPr lang="en-US" baseline="0" dirty="0" smtClean="0"/>
              <a:t>Sample Item 1. (Read entire item).</a:t>
            </a:r>
          </a:p>
          <a:p>
            <a:r>
              <a:rPr lang="en-US" baseline="0" dirty="0" smtClean="0"/>
              <a:t>This item begins with a statement reminding the student what the item is about.  (Finding the mean of a set of data).</a:t>
            </a:r>
          </a:p>
          <a:p>
            <a:r>
              <a:rPr lang="en-US" baseline="0" dirty="0" smtClean="0"/>
              <a:t>There is a demonstration walking the student through the steps to solve this type of problem.  Notice the multi-steps and single digit numbers and simple computational procedures. The question begins by providing an explanation of the data the student will use to complete the item.</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23</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is “What</a:t>
            </a:r>
            <a:r>
              <a:rPr lang="en-US" baseline="0" dirty="0" smtClean="0"/>
              <a:t> is the mean number of articles Jan read each day last week?”</a:t>
            </a:r>
          </a:p>
          <a:p>
            <a:r>
              <a:rPr lang="en-US" baseline="0" dirty="0" smtClean="0"/>
              <a:t>There are three answer options to choose from.</a:t>
            </a:r>
          </a:p>
          <a:p>
            <a:r>
              <a:rPr lang="en-US" baseline="0" dirty="0" smtClean="0"/>
              <a:t>This is a more complex item.</a:t>
            </a:r>
          </a:p>
          <a:p>
            <a:endParaRPr lang="en-US" baseline="0" dirty="0" smtClean="0"/>
          </a:p>
          <a:p>
            <a:r>
              <a:rPr lang="en-US" baseline="0" dirty="0" smtClean="0"/>
              <a:t>Note: We do expect that there will be some students that will be able to interact, engage and complete this item.  We should see more and more students able to show what they know and can do especially when teachers utilize the NCSC instructional resources and supports.</a:t>
            </a:r>
            <a:endParaRPr lang="en-US" dirty="0" smtClean="0"/>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24</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Grade 11 math item. </a:t>
            </a:r>
          </a:p>
          <a:p>
            <a:r>
              <a:rPr lang="en-US" baseline="0" dirty="0" smtClean="0"/>
              <a:t>Sample Item 2. (Read entire item).</a:t>
            </a:r>
          </a:p>
          <a:p>
            <a:r>
              <a:rPr lang="en-US" baseline="0" dirty="0" smtClean="0"/>
              <a:t>This item begins with a statement reminding the student what the item is about.  (</a:t>
            </a:r>
            <a:r>
              <a:rPr lang="en-US" sz="1200" baseline="0" dirty="0" smtClean="0">
                <a:latin typeface="+mn-lt"/>
              </a:rPr>
              <a:t>I</a:t>
            </a:r>
            <a:r>
              <a:rPr lang="en-US" sz="1200" dirty="0" smtClean="0">
                <a:latin typeface="+mn-lt"/>
              </a:rPr>
              <a:t>dentify the highest and lowest value in a data set given a number line</a:t>
            </a:r>
            <a:r>
              <a:rPr lang="en-US" baseline="0" dirty="0" smtClean="0"/>
              <a:t>).</a:t>
            </a:r>
          </a:p>
          <a:p>
            <a:r>
              <a:rPr lang="en-US" baseline="0" dirty="0" smtClean="0"/>
              <a:t>There is a demonstration walking the student through the steps to solve this type of problem.  </a:t>
            </a:r>
          </a:p>
          <a:p>
            <a:endParaRPr lang="en-US" baseline="0" dirty="0" smtClean="0"/>
          </a:p>
          <a:p>
            <a:r>
              <a:rPr lang="en-US" baseline="0" dirty="0" smtClean="0"/>
              <a:t>You have now seen two items in Grade 11 with varying complexity levels connected to the same standard.</a:t>
            </a:r>
          </a:p>
        </p:txBody>
      </p:sp>
      <p:sp>
        <p:nvSpPr>
          <p:cNvPr id="4" name="Slide Number Placeholder 3"/>
          <p:cNvSpPr>
            <a:spLocks noGrp="1"/>
          </p:cNvSpPr>
          <p:nvPr>
            <p:ph type="sldNum" sz="quarter" idx="10"/>
          </p:nvPr>
        </p:nvSpPr>
        <p:spPr/>
        <p:txBody>
          <a:bodyPr/>
          <a:lstStyle/>
          <a:p>
            <a:fld id="{82C282E7-D707-4773-ACE0-BEF1CFCC214E}" type="slidenum">
              <a:rPr lang="en-US" smtClean="0"/>
              <a:pPr/>
              <a:t>25</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is “What is the greatest</a:t>
            </a:r>
            <a:r>
              <a:rPr lang="en-US" baseline="0" dirty="0" smtClean="0"/>
              <a:t> number of algebra problems Jan did in her math class last week?”</a:t>
            </a:r>
          </a:p>
          <a:p>
            <a:r>
              <a:rPr lang="en-US" baseline="0" dirty="0" smtClean="0"/>
              <a:t>There are two answer options to choose from.</a:t>
            </a:r>
          </a:p>
          <a:p>
            <a:r>
              <a:rPr lang="en-US" baseline="0" dirty="0" smtClean="0"/>
              <a:t>This is another example of a lower complexity level item. Still, notice the academic language used:  greatest, farthest, right, left.</a:t>
            </a:r>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26</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 sample reading items are based on these Standards for Grade 4, Grade 8 and Grade 11.</a:t>
            </a:r>
          </a:p>
          <a:p>
            <a:endParaRPr lang="en-US" baseline="0" dirty="0" smtClean="0"/>
          </a:p>
          <a:p>
            <a:r>
              <a:rPr lang="en-US" baseline="0" dirty="0" smtClean="0"/>
              <a:t>In Grade 4 the item focus is on determining a theme of a story, drama, or poem and refer to text to support an answer, refer to details and examples in text when explaining what the text says explicitly and when drawing inferences from text and refer to details and examples in text when explaining what the text explicitly says.</a:t>
            </a:r>
          </a:p>
          <a:p>
            <a:endParaRPr lang="en-US" baseline="0" dirty="0" smtClean="0"/>
          </a:p>
          <a:p>
            <a:r>
              <a:rPr lang="en-US" baseline="0" dirty="0" smtClean="0"/>
              <a:t>In Grade 8 the item focus is on identifying the argument and claim that the author makes, cite the textual evidence that most strongly supports an analysis of what the text says explicitly as well as inferences drawn from text, and use two or more pieces of evidence to support inferences, conclusions or summaries of text.</a:t>
            </a:r>
          </a:p>
          <a:p>
            <a:endParaRPr lang="en-US" baseline="0" dirty="0" smtClean="0"/>
          </a:p>
          <a:p>
            <a:r>
              <a:rPr lang="en-US" baseline="0" dirty="0" smtClean="0"/>
              <a:t>And in Grade 11 the item focus is on using two or more pieces of evidence to support inferences, conclusions, or summaries from text, determining an author’s point of view or purpose in a text in which the rhetoric is particularly effective; analyzing how style and content contribute to the power, persuasiveness or beauty of the text; and determining author’s point of view or purpose in a text.</a:t>
            </a:r>
          </a:p>
        </p:txBody>
      </p:sp>
      <p:sp>
        <p:nvSpPr>
          <p:cNvPr id="4" name="Slide Number Placeholder 3"/>
          <p:cNvSpPr>
            <a:spLocks noGrp="1"/>
          </p:cNvSpPr>
          <p:nvPr>
            <p:ph type="sldNum" sz="quarter" idx="10"/>
          </p:nvPr>
        </p:nvSpPr>
        <p:spPr/>
        <p:txBody>
          <a:bodyPr/>
          <a:lstStyle/>
          <a:p>
            <a:fld id="{82C282E7-D707-4773-ACE0-BEF1CFCC214E}" type="slidenum">
              <a:rPr lang="en-US" smtClean="0"/>
              <a:pPr/>
              <a:t>27</a:t>
            </a:fld>
            <a:endParaRPr lang="en-US"/>
          </a:p>
        </p:txBody>
      </p:sp>
    </p:spTree>
    <p:extLst>
      <p:ext uri="{BB962C8B-B14F-4D97-AF65-F5344CB8AC3E}">
        <p14:creationId xmlns:p14="http://schemas.microsoft.com/office/powerpoint/2010/main" val="2131399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a:t>
            </a:r>
            <a:r>
              <a:rPr lang="en-US" baseline="0" dirty="0" smtClean="0"/>
              <a:t> explains characteristics of the reading passages in the sample items from the least complex to the most complex.</a:t>
            </a:r>
          </a:p>
          <a:p>
            <a:r>
              <a:rPr lang="en-US" baseline="0" dirty="0" smtClean="0"/>
              <a:t>The least complex passages have simple sentences, commonly used words, theme is obvious, clear events in order, predictable events, simple charts and tables, and answers taken directly from the text.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complex passages have simple and compound sentences, some grade level words, theme is clear, connections between ideas and events presented in order, charts and tables, and answers drawn from the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most complex passages have compound and complex sentences, grade level words, theme is implied, connections between a range of ideas and events, charts and tables essential to understand text, and answers inferred from the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a:t>
            </a:r>
            <a:r>
              <a:rPr lang="en-US" sz="1200" kern="1200" dirty="0" smtClean="0">
                <a:solidFill>
                  <a:schemeClr val="tx1"/>
                </a:solidFill>
                <a:effectLst/>
                <a:latin typeface="+mn-lt"/>
                <a:ea typeface="+mn-ea"/>
                <a:cs typeface="+mn-cs"/>
              </a:rPr>
              <a:t>In this presentation, there are no ELA sample items representing the lowest complexity level.  An item at the lowest complexity level has characteristics similar to the math sample items for Grade 3 (sample item 2) on slides 16 and 17 and Grade 11 (sample item 2) on slides 25 and 26.</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28</a:t>
            </a:fld>
            <a:endParaRPr lang="en-US"/>
          </a:p>
        </p:txBody>
      </p:sp>
    </p:spTree>
    <p:extLst>
      <p:ext uri="{BB962C8B-B14F-4D97-AF65-F5344CB8AC3E}">
        <p14:creationId xmlns:p14="http://schemas.microsoft.com/office/powerpoint/2010/main" val="2327761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Grade 4 Reading item. </a:t>
            </a:r>
          </a:p>
          <a:p>
            <a:r>
              <a:rPr lang="en-US" baseline="0" dirty="0" smtClean="0"/>
              <a:t>Sample Item 1. (Read entire item).</a:t>
            </a:r>
          </a:p>
          <a:p>
            <a:r>
              <a:rPr lang="en-US" baseline="0" dirty="0" smtClean="0"/>
              <a:t>This item begins with a statement reminding the student what the item is about.  (</a:t>
            </a:r>
            <a:r>
              <a:rPr lang="en-US" sz="1200" baseline="0" dirty="0" smtClean="0">
                <a:latin typeface="+mn-lt"/>
              </a:rPr>
              <a:t>Theme)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passage contains simple sentence and visual supports embedded through out the reading passage in order to support the text.</a:t>
            </a:r>
          </a:p>
          <a:p>
            <a:r>
              <a:rPr lang="en-US" baseline="0" dirty="0" smtClean="0"/>
              <a:t>This may be more text than a student is familiar with, the embedded support to read the passage again is an option.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29</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06">
              <a:buFont typeface="Arial" pitchFamily="34" charset="0"/>
              <a:buChar char="•"/>
              <a:defRPr/>
            </a:pPr>
            <a:r>
              <a:rPr lang="en-US" dirty="0" smtClean="0"/>
              <a:t>The</a:t>
            </a:r>
            <a:r>
              <a:rPr lang="en-US" baseline="0" dirty="0" smtClean="0"/>
              <a:t> goal of the National Center and State Collaborative  (NCSC) </a:t>
            </a:r>
            <a:r>
              <a:rPr lang="en-US" dirty="0" smtClean="0"/>
              <a:t> is to ensure that students with the most significant cognitive disabilities achieve increasingly higher academic outcomes and leave high school ready for post-secondary options.</a:t>
            </a:r>
          </a:p>
          <a:p>
            <a:pPr defTabSz="909806">
              <a:defRPr/>
            </a:pPr>
            <a:endParaRPr lang="en-US" dirty="0" smtClean="0"/>
          </a:p>
          <a:p>
            <a:pPr defTabSz="909806">
              <a:buFont typeface="Arial" pitchFamily="34" charset="0"/>
              <a:buChar char="•"/>
              <a:defRPr/>
            </a:pPr>
            <a:r>
              <a:rPr lang="en-US" dirty="0" smtClean="0"/>
              <a:t>NCSC defines a comprehensive system that will coherently address curriculum, instruction, and assessment needs in states by:</a:t>
            </a:r>
          </a:p>
          <a:p>
            <a:pPr marL="909806" lvl="2" defTabSz="909806">
              <a:defRPr/>
            </a:pPr>
            <a:r>
              <a:rPr lang="en-US" dirty="0" smtClean="0"/>
              <a:t>1) producing technically defensible formative, interim, and summative assessments; </a:t>
            </a:r>
          </a:p>
          <a:p>
            <a:pPr marL="909806" lvl="2" defTabSz="909806">
              <a:defRPr/>
            </a:pPr>
            <a:r>
              <a:rPr lang="en-US" dirty="0" smtClean="0"/>
              <a:t>2) incorporating evidence-based instruction and curriculum models; and </a:t>
            </a:r>
          </a:p>
          <a:p>
            <a:pPr marL="909806" lvl="2" defTabSz="909806">
              <a:defRPr/>
            </a:pPr>
            <a:r>
              <a:rPr lang="en-US" dirty="0" smtClean="0"/>
              <a:t>3) developing comprehensive approaches to professional development (PD). </a:t>
            </a:r>
          </a:p>
          <a:p>
            <a:pPr defTabSz="90980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a:t>
            </a:fld>
            <a:endParaRPr lang="en-US"/>
          </a:p>
        </p:txBody>
      </p:sp>
    </p:spTree>
    <p:extLst>
      <p:ext uri="{BB962C8B-B14F-4D97-AF65-F5344CB8AC3E}">
        <p14:creationId xmlns:p14="http://schemas.microsoft.com/office/powerpoint/2010/main" val="2059707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 continuation of the previous passage. At the end of the passage the student is asked if they would like the passage reread before a question is asked.  </a:t>
            </a:r>
          </a:p>
          <a:p>
            <a:r>
              <a:rPr lang="en-US" baseline="0" dirty="0" smtClean="0"/>
              <a:t>A remember statement is included and defines the theme for the student in this context.   </a:t>
            </a:r>
          </a:p>
          <a:p>
            <a:r>
              <a:rPr lang="en-US" dirty="0" smtClean="0"/>
              <a:t>The question is “What is the theme</a:t>
            </a:r>
            <a:r>
              <a:rPr lang="en-US" baseline="0" dirty="0" smtClean="0"/>
              <a:t> of this story?”</a:t>
            </a:r>
          </a:p>
          <a:p>
            <a:r>
              <a:rPr lang="en-US" baseline="0" dirty="0" smtClean="0"/>
              <a:t>There are three answer options to choose from with visual supports.</a:t>
            </a:r>
          </a:p>
          <a:p>
            <a:r>
              <a:rPr lang="en-US" baseline="0" dirty="0" smtClean="0"/>
              <a:t>The only time a question will appear at the end of the entire passage is when the focus is about the entire passage (i.e., main idea, summary, theme, etc.)</a:t>
            </a:r>
          </a:p>
          <a:p>
            <a:endParaRPr lang="en-US" baseline="0" dirty="0" smtClean="0"/>
          </a:p>
          <a:p>
            <a:r>
              <a:rPr lang="en-US" baseline="0" dirty="0" smtClean="0"/>
              <a:t>Note:  The font style and size are consistent throughout all passages, however for this presentation the font size does not appear the same. And the questions do not appear to the right of the passages. The question and answer options are displayed on separate pages from the passages.</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30</a:t>
            </a:fld>
            <a:endParaRPr lang="en-US"/>
          </a:p>
        </p:txBody>
      </p:sp>
    </p:spTree>
    <p:extLst>
      <p:ext uri="{BB962C8B-B14F-4D97-AF65-F5344CB8AC3E}">
        <p14:creationId xmlns:p14="http://schemas.microsoft.com/office/powerpoint/2010/main" val="352835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Grade 4 reading item. </a:t>
            </a:r>
          </a:p>
          <a:p>
            <a:r>
              <a:rPr lang="en-US" baseline="0" dirty="0" smtClean="0"/>
              <a:t>Sample Item 2. (Read entire item).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item is an example of a passage part from the same passage previously shown. The student is directed to part of the passage to answer an item.  Just this part is “read” to the student and then a question (s) immediately follows the passage part.</a:t>
            </a:r>
            <a:endParaRPr lang="en-US" dirty="0" smtClean="0"/>
          </a:p>
          <a:p>
            <a:endParaRPr lang="en-US" baseline="0" dirty="0" smtClean="0"/>
          </a:p>
          <a:p>
            <a:r>
              <a:rPr lang="en-US" baseline="0" dirty="0" smtClean="0"/>
              <a:t>This item begins with a statement reminding the student what the item is about.  (</a:t>
            </a:r>
            <a:r>
              <a:rPr lang="en-US" sz="1200" baseline="0" dirty="0" smtClean="0">
                <a:latin typeface="+mn-lt"/>
              </a:rPr>
              <a:t>About a boy named Ben….Listen for the present Ben gets</a:t>
            </a:r>
            <a:r>
              <a:rPr lang="en-US" baseline="0" dirty="0" smtClean="0"/>
              <a:t>).</a:t>
            </a:r>
          </a:p>
          <a:p>
            <a:endParaRPr lang="en-US" dirty="0" smtClean="0"/>
          </a:p>
          <a:p>
            <a:r>
              <a:rPr lang="en-US" dirty="0" smtClean="0"/>
              <a:t>The question is “What did</a:t>
            </a:r>
            <a:r>
              <a:rPr lang="en-US" baseline="0" dirty="0" smtClean="0"/>
              <a:t> Ben get?”</a:t>
            </a:r>
          </a:p>
          <a:p>
            <a:r>
              <a:rPr lang="en-US" baseline="0" dirty="0" smtClean="0"/>
              <a:t>There are three answer options to choose from with visual supports. The visual supports in the answer options will not be a direct match to any of the visual supports embedded in the passages.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now seen 2 items in Grade 4 from the same passage connected to different standards.</a:t>
            </a:r>
          </a:p>
          <a:p>
            <a:r>
              <a:rPr lang="en-US" baseline="0" dirty="0" smtClean="0"/>
              <a:t> </a:t>
            </a:r>
          </a:p>
          <a:p>
            <a:endParaRPr lang="en-US" baseline="0" dirty="0" smtClean="0"/>
          </a:p>
          <a:p>
            <a:r>
              <a:rPr lang="en-US" dirty="0" smtClean="0"/>
              <a:t>Note: Sometimes</a:t>
            </a:r>
            <a:r>
              <a:rPr lang="en-US" baseline="0" dirty="0" smtClean="0"/>
              <a:t> the answer options are not all on the same page.  Sometimes you may need to scroll down or zoom in order to reveal all answer options.</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31</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Grade 8 reading item. </a:t>
            </a:r>
          </a:p>
          <a:p>
            <a:r>
              <a:rPr lang="en-US" baseline="0" dirty="0" smtClean="0"/>
              <a:t>Sample Item 1. (Read entire item).</a:t>
            </a:r>
          </a:p>
          <a:p>
            <a:r>
              <a:rPr lang="en-US" baseline="0" dirty="0" smtClean="0"/>
              <a:t>This item begins with a statement reminding the student what the item is about.  (</a:t>
            </a:r>
            <a:r>
              <a:rPr lang="en-US" sz="1200" baseline="0" dirty="0" smtClean="0">
                <a:latin typeface="+mn-lt"/>
              </a:rPr>
              <a:t>An argument the author makes)</a:t>
            </a:r>
            <a:r>
              <a:rPr lang="en-US" baseline="0" dirty="0" smtClean="0"/>
              <a:t>.</a:t>
            </a:r>
          </a:p>
          <a:p>
            <a:r>
              <a:rPr lang="en-US" baseline="0" dirty="0" smtClean="0"/>
              <a:t>Visual supports embedded throughout the reading passage in order to support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passage contains compound and complex sentences and visual supports embedded through out the reading passage in order to support the text.</a:t>
            </a:r>
          </a:p>
          <a:p>
            <a:r>
              <a:rPr lang="en-US" dirty="0" smtClean="0"/>
              <a:t>In</a:t>
            </a:r>
            <a:r>
              <a:rPr lang="en-US" baseline="0" dirty="0" smtClean="0"/>
              <a:t> this passage and in the upper grade levels, </a:t>
            </a:r>
            <a:r>
              <a:rPr lang="en-US" dirty="0" smtClean="0"/>
              <a:t>Informational</a:t>
            </a:r>
            <a:r>
              <a:rPr lang="en-US" baseline="0" dirty="0" smtClean="0"/>
              <a:t> Text is a major focus.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 student may need the test paused or resumed at the end of a read through of the entire passage and first question.</a:t>
            </a:r>
          </a:p>
          <a:p>
            <a:r>
              <a:rPr lang="en-US" baseline="0" dirty="0" smtClean="0"/>
              <a:t>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32</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 continuation of the previous passage. At the end of the passage the student is asked if they would like the passage reread before a question is asked.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Test Administrators may need to use their professional judgment to determine if the question to reread should be presented to the student multiple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 question is “What argument</a:t>
            </a:r>
            <a:r>
              <a:rPr lang="en-US" baseline="0" dirty="0" smtClean="0"/>
              <a:t> did the author make about Mark Twain?”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remember statement is included and defines the argument for the student in this context.   </a:t>
            </a:r>
          </a:p>
          <a:p>
            <a:endParaRPr lang="en-US" baseline="0" dirty="0" smtClean="0"/>
          </a:p>
          <a:p>
            <a:r>
              <a:rPr lang="en-US" baseline="0" dirty="0" smtClean="0"/>
              <a:t>There are three answer options to choose from with visual supports.</a:t>
            </a:r>
          </a:p>
          <a:p>
            <a:endParaRPr lang="en-US" baseline="0" dirty="0" smtClean="0"/>
          </a:p>
          <a:p>
            <a:r>
              <a:rPr lang="en-US" baseline="0" dirty="0" smtClean="0"/>
              <a:t>The only time a question will appear at the end of the entire passage is when the focus is about the entire passage (i.e. main idea, summary, theme,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 font style and size are consistent through out all passages, however for this presentation the font size does not appear the same. And the questions do not appear to the right of the passages. The question and answer options are displayed on separate pages from the passages.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33</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item is an example of a passage part from the same passage previously shown. The student is directed to part of the passage to answer an item.  Just this part is “read” to the student and then a question(s) immediately following the passage part.</a:t>
            </a:r>
            <a:endParaRPr lang="en-US" dirty="0" smtClean="0"/>
          </a:p>
          <a:p>
            <a:r>
              <a:rPr lang="en-US" dirty="0" smtClean="0"/>
              <a:t>The question is “Which</a:t>
            </a:r>
            <a:r>
              <a:rPr lang="en-US" baseline="0" dirty="0" smtClean="0"/>
              <a:t> sentence tells that Mark Twain was famous?”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statement at the end of the answer options is included. This is a test taking strategy.</a:t>
            </a:r>
          </a:p>
          <a:p>
            <a:endParaRPr lang="en-US" baseline="0" dirty="0" smtClean="0"/>
          </a:p>
          <a:p>
            <a:r>
              <a:rPr lang="en-US" baseline="0" dirty="0" smtClean="0"/>
              <a:t>There are three answer options to choose from with visual supports.</a:t>
            </a:r>
          </a:p>
          <a:p>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34</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item is an example of another passage part from the same passage previously shown. The second question from this passage part is</a:t>
            </a:r>
            <a:endParaRPr lang="en-US" dirty="0" smtClean="0"/>
          </a:p>
          <a:p>
            <a:r>
              <a:rPr lang="en-US" dirty="0" smtClean="0"/>
              <a:t>“What</a:t>
            </a:r>
            <a:r>
              <a:rPr lang="en-US" baseline="0" dirty="0" smtClean="0"/>
              <a:t> is another sentence that tells that Mark Twain was famous?”</a:t>
            </a:r>
          </a:p>
          <a:p>
            <a:endParaRPr lang="en-US" baseline="0" dirty="0" smtClean="0"/>
          </a:p>
          <a:p>
            <a:r>
              <a:rPr lang="en-US" baseline="0" dirty="0" smtClean="0"/>
              <a:t>There are three answer options to choose from with visual supports.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now seen 3 items in Grade 8 from the same passage connected to different standards.</a:t>
            </a:r>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35</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Grade 11 reading item. </a:t>
            </a:r>
          </a:p>
          <a:p>
            <a:r>
              <a:rPr lang="en-US" baseline="0" dirty="0" smtClean="0"/>
              <a:t>Sample Item 1. (Read entire item).</a:t>
            </a:r>
          </a:p>
          <a:p>
            <a:r>
              <a:rPr lang="en-US" baseline="0" dirty="0" smtClean="0"/>
              <a:t>This item begins with a statement reminding the student what the item is about.  (</a:t>
            </a:r>
            <a:r>
              <a:rPr lang="en-US" sz="1200" baseline="0" dirty="0" smtClean="0">
                <a:latin typeface="+mn-lt"/>
              </a:rPr>
              <a:t>Details that support a conclusion)</a:t>
            </a:r>
            <a:r>
              <a:rPr lang="en-US" baseline="0" dirty="0" smtClean="0"/>
              <a:t>.</a:t>
            </a:r>
          </a:p>
          <a:p>
            <a:r>
              <a:rPr lang="en-US" baseline="0" dirty="0" smtClean="0"/>
              <a:t>Visual supports embedded throughout the reading passage in order to support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passage contains compound and complex sentences and visual supports embedded throughout the reading passage in order to support the text.</a:t>
            </a:r>
          </a:p>
          <a:p>
            <a:r>
              <a:rPr lang="en-US" dirty="0" smtClean="0"/>
              <a:t>In</a:t>
            </a:r>
            <a:r>
              <a:rPr lang="en-US" baseline="0" dirty="0" smtClean="0"/>
              <a:t> this passage and in the upper grade levels, </a:t>
            </a:r>
            <a:r>
              <a:rPr lang="en-US" dirty="0" smtClean="0"/>
              <a:t>Informational</a:t>
            </a:r>
            <a:r>
              <a:rPr lang="en-US" baseline="0" dirty="0" smtClean="0"/>
              <a:t> Text is a major focus.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 student may need the test paused or resumed at the end of a read through of the entire passage and first question.</a:t>
            </a:r>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36</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passage has two questions immediately following the passage.</a:t>
            </a:r>
          </a:p>
          <a:p>
            <a:r>
              <a:rPr lang="en-US" dirty="0" smtClean="0"/>
              <a:t>The question is “Which</a:t>
            </a:r>
            <a:r>
              <a:rPr lang="en-US" baseline="0" dirty="0" smtClean="0"/>
              <a:t> detail supports that radio changed people’s daily lives?” and “What is another detail that supports that radio changed people’s daily lives?”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three answer options to choose from with visual supports. The visual supports in the answer options will not be a direct match to any of the visual supports embedded in the passages.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37</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item is an example of a passage part from the same passage previously shown. The student is directed to part of the passage to answer an item. At the beginning of the passage part, the student is reminded what was just read and after the passage part what the student will be looking for next. (The Author’s point of view).</a:t>
            </a:r>
            <a:endParaRPr lang="en-US" dirty="0" smtClean="0"/>
          </a:p>
          <a:p>
            <a:r>
              <a:rPr lang="en-US" dirty="0" smtClean="0"/>
              <a:t>The question includes a</a:t>
            </a:r>
            <a:r>
              <a:rPr lang="en-US" baseline="0" dirty="0" smtClean="0"/>
              <a:t> remember statement defining Author’s Point of View in this context.</a:t>
            </a:r>
            <a:endParaRPr lang="en-US" dirty="0" smtClean="0"/>
          </a:p>
          <a:p>
            <a:r>
              <a:rPr lang="en-US" dirty="0" smtClean="0"/>
              <a:t>The question is “What</a:t>
            </a:r>
            <a:r>
              <a:rPr lang="en-US" baseline="0" dirty="0" smtClean="0"/>
              <a:t> is the author’s point of view about radio and television?”</a:t>
            </a:r>
          </a:p>
          <a:p>
            <a:endParaRPr lang="en-US" baseline="0" dirty="0" smtClean="0"/>
          </a:p>
          <a:p>
            <a:r>
              <a:rPr lang="en-US" baseline="0" dirty="0" smtClean="0"/>
              <a:t>There are three answer options to choose from with visual supports.</a:t>
            </a:r>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38</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item is an example of a passage part from the same passage previously shown. The student is directed to part of the passage to answer an item. At the beginning of the passage part, the student is reminded what was just read and after the passage part what the student will be looking for next. (Author use of words in a passage).</a:t>
            </a:r>
            <a:endParaRPr lang="en-US" dirty="0" smtClean="0"/>
          </a:p>
          <a:p>
            <a:r>
              <a:rPr lang="en-US" dirty="0" smtClean="0"/>
              <a:t>The question is “Why</a:t>
            </a:r>
            <a:r>
              <a:rPr lang="en-US" baseline="0" dirty="0" smtClean="0"/>
              <a:t> does the author use the word impact in this part?”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now seen 4 items in Grade 11 from the same passage connected to different standards.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 font style and size are </a:t>
            </a:r>
            <a:r>
              <a:rPr lang="en-US" baseline="0" smtClean="0"/>
              <a:t>consistent throughout </a:t>
            </a:r>
            <a:r>
              <a:rPr lang="en-US" baseline="0" dirty="0" smtClean="0"/>
              <a:t>all passages, however for this presentation the font size does not appear the same. And the questions do not appear to the right of the passages. The question and answer options are displayed on separate pages from the passages.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39</a:t>
            </a:fld>
            <a:endParaRPr lang="en-US"/>
          </a:p>
        </p:txBody>
      </p:sp>
    </p:spTree>
    <p:extLst>
      <p:ext uri="{BB962C8B-B14F-4D97-AF65-F5344CB8AC3E}">
        <p14:creationId xmlns:p14="http://schemas.microsoft.com/office/powerpoint/2010/main" val="65121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NCSC Alternate Assessment</a:t>
            </a:r>
            <a:r>
              <a:rPr lang="en-US" baseline="0" dirty="0" smtClean="0"/>
              <a:t> based on Alternate Achievement Standards is a summative assessment. The operational test is March 30 through May 15, 2015 and will assess mathematics and ELA including writing for Grades 3 though 8 and Grade 11.</a:t>
            </a:r>
          </a:p>
          <a:p>
            <a:endParaRPr lang="en-US"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4</a:t>
            </a:fld>
            <a:endParaRPr lang="en-US"/>
          </a:p>
        </p:txBody>
      </p:sp>
    </p:spTree>
    <p:extLst>
      <p:ext uri="{BB962C8B-B14F-4D97-AF65-F5344CB8AC3E}">
        <p14:creationId xmlns:p14="http://schemas.microsoft.com/office/powerpoint/2010/main" val="922325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NCSC</a:t>
            </a:r>
            <a:r>
              <a:rPr lang="en-US" baseline="0" dirty="0" smtClean="0"/>
              <a:t> items give all students the opportunity to show what they know about across content complexity and this item design reflects the decisions to ensure students can interact with the content at varying complexity levels.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Reminder</a:t>
            </a:r>
            <a:r>
              <a:rPr lang="en-US" baseline="0" smtClean="0"/>
              <a:t>, i</a:t>
            </a:r>
            <a:r>
              <a:rPr lang="en-US" sz="1200" kern="120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this presentation, there are no ELA sample items representing the lowest complexity level.  An item at the lowest complexity level has characteristics similar to the math sample items for Grade 3 (sample item 2) on slides 16 and 17 and Grade 11 (sample item 2) on slides 25 and 26.</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40</a:t>
            </a:fld>
            <a:endParaRPr lang="en-US"/>
          </a:p>
        </p:txBody>
      </p:sp>
    </p:spTree>
    <p:extLst>
      <p:ext uri="{BB962C8B-B14F-4D97-AF65-F5344CB8AC3E}">
        <p14:creationId xmlns:p14="http://schemas.microsoft.com/office/powerpoint/2010/main" val="912170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a:t>
            </a:r>
            <a:r>
              <a:rPr lang="en-US" baseline="0" dirty="0" smtClean="0"/>
              <a:t> there are no sample items for writing. </a:t>
            </a:r>
          </a:p>
          <a:p>
            <a:endParaRPr lang="en-US" baseline="0" dirty="0" smtClean="0"/>
          </a:p>
          <a:p>
            <a:r>
              <a:rPr lang="en-US" baseline="0" dirty="0" smtClean="0"/>
              <a:t>Writing will be assessed. The constructed responses will have </a:t>
            </a:r>
            <a:r>
              <a:rPr lang="en-US" baseline="0" dirty="0" err="1" smtClean="0"/>
              <a:t>scaffolded</a:t>
            </a:r>
            <a:r>
              <a:rPr lang="en-US" baseline="0" dirty="0" smtClean="0"/>
              <a:t> supports for students.  The focus for writing is on idea development, organization and conventions.</a:t>
            </a:r>
          </a:p>
          <a:p>
            <a:endParaRPr lang="en-US" baseline="0" dirty="0" smtClean="0"/>
          </a:p>
          <a:p>
            <a:r>
              <a:rPr lang="en-US" baseline="0" dirty="0" smtClean="0"/>
              <a:t>Test administrators will support students by uploading and/or submitting the student’s final writing product.</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41</a:t>
            </a:fld>
            <a:endParaRPr lang="en-US"/>
          </a:p>
        </p:txBody>
      </p:sp>
    </p:spTree>
    <p:extLst>
      <p:ext uri="{BB962C8B-B14F-4D97-AF65-F5344CB8AC3E}">
        <p14:creationId xmlns:p14="http://schemas.microsoft.com/office/powerpoint/2010/main" val="765891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writing</a:t>
            </a:r>
            <a:r>
              <a:rPr lang="en-US" baseline="0" dirty="0" smtClean="0"/>
              <a:t> sessions will have selected responses that will focus on writing skills and the full range of complexity will be represented.</a:t>
            </a:r>
          </a:p>
          <a:p>
            <a:endParaRPr lang="en-US" baseline="0" dirty="0" smtClean="0"/>
          </a:p>
          <a:p>
            <a:r>
              <a:rPr lang="en-US" baseline="0" dirty="0" smtClean="0"/>
              <a:t>In addition students will complete a writing prompt.  This will be generated by the student using selected responses that are presented to the student. </a:t>
            </a:r>
          </a:p>
          <a:p>
            <a:endParaRPr lang="en-US" baseline="0" dirty="0" smtClean="0"/>
          </a:p>
          <a:p>
            <a:r>
              <a:rPr lang="en-US" baseline="0" dirty="0" smtClean="0"/>
              <a:t>More information will be included in the both the training modules and </a:t>
            </a:r>
            <a:r>
              <a:rPr lang="en-US" i="1" baseline="0" dirty="0" smtClean="0"/>
              <a:t>Directions for Test Administration</a:t>
            </a:r>
            <a:r>
              <a:rPr lang="en-US" baseline="0" dirty="0" smtClean="0"/>
              <a:t>  or DTA for test administrators.</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42</a:t>
            </a:fld>
            <a:endParaRPr lang="en-US"/>
          </a:p>
        </p:txBody>
      </p:sp>
    </p:spTree>
    <p:extLst>
      <p:ext uri="{BB962C8B-B14F-4D97-AF65-F5344CB8AC3E}">
        <p14:creationId xmlns:p14="http://schemas.microsoft.com/office/powerpoint/2010/main" val="4196072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re are writing reference materials (cards to support the student).  A example is the Good Writers card that reminds that students what good writers do.</a:t>
            </a:r>
          </a:p>
          <a:p>
            <a:endParaRPr lang="en-US" baseline="0" dirty="0" smtClean="0"/>
          </a:p>
          <a:p>
            <a:r>
              <a:rPr lang="en-US" baseline="0" dirty="0" smtClean="0"/>
              <a:t>The writing items will be scored using a rubric and will not be scored by test administrators.</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43</a:t>
            </a:fld>
            <a:endParaRPr lang="en-US"/>
          </a:p>
        </p:txBody>
      </p:sp>
    </p:spTree>
    <p:extLst>
      <p:ext uri="{BB962C8B-B14F-4D97-AF65-F5344CB8AC3E}">
        <p14:creationId xmlns:p14="http://schemas.microsoft.com/office/powerpoint/2010/main" val="668990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Uploading</a:t>
            </a:r>
            <a:r>
              <a:rPr lang="en-US" baseline="0" dirty="0" smtClean="0"/>
              <a:t> evidence: It is critically important that the test administrator is aware of the options for submitting the writing response(s) for students.  There is uploading evidence using scanning, or the embedded evidence capture tool, the accommodations of transcribing the student’s responses and annotating the student’s responses.</a:t>
            </a:r>
          </a:p>
          <a:p>
            <a:endParaRPr lang="en-US" baseline="0" dirty="0" smtClean="0"/>
          </a:p>
          <a:p>
            <a:r>
              <a:rPr lang="en-US" baseline="0" dirty="0" smtClean="0"/>
              <a:t>Additional information about these processes are in the </a:t>
            </a:r>
            <a:r>
              <a:rPr lang="en-US" i="1" baseline="0" dirty="0" smtClean="0"/>
              <a:t>NCSC Test Administration </a:t>
            </a:r>
            <a:r>
              <a:rPr lang="en-US" i="1" baseline="0" smtClean="0"/>
              <a:t>Manual (TAM) </a:t>
            </a:r>
            <a:r>
              <a:rPr lang="en-US" i="0" baseline="0" dirty="0" smtClean="0"/>
              <a:t>and training modules.</a:t>
            </a:r>
            <a:endParaRPr lang="en-US" i="0"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44</a:t>
            </a:fld>
            <a:endParaRPr lang="en-US"/>
          </a:p>
        </p:txBody>
      </p:sp>
    </p:spTree>
    <p:extLst>
      <p:ext uri="{BB962C8B-B14F-4D97-AF65-F5344CB8AC3E}">
        <p14:creationId xmlns:p14="http://schemas.microsoft.com/office/powerpoint/2010/main" val="460948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final slide contains your NCSC State Lead contact information. If you have any further questions, contact your state lead.</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45</a:t>
            </a:fld>
            <a:endParaRPr lang="en-US"/>
          </a:p>
        </p:txBody>
      </p:sp>
    </p:spTree>
    <p:extLst>
      <p:ext uri="{BB962C8B-B14F-4D97-AF65-F5344CB8AC3E}">
        <p14:creationId xmlns:p14="http://schemas.microsoft.com/office/powerpoint/2010/main" val="2292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The NCSC Alternate</a:t>
            </a:r>
            <a:r>
              <a:rPr lang="en-US" baseline="0" dirty="0" smtClean="0"/>
              <a:t> Assessment  Design is a computer-based assessment that will be administered through an online platform for which students will interact with items presented on the computer.</a:t>
            </a:r>
          </a:p>
          <a:p>
            <a:endParaRPr lang="en-US" baseline="0" dirty="0" smtClean="0"/>
          </a:p>
          <a:p>
            <a:r>
              <a:rPr lang="en-US" baseline="0" dirty="0" smtClean="0"/>
              <a:t>The item types are: selected response, students will choose their answer choice by selecting from 2 or 3 answer options, and </a:t>
            </a:r>
          </a:p>
          <a:p>
            <a:r>
              <a:rPr lang="en-US" baseline="0" dirty="0" smtClean="0"/>
              <a:t>constructed response, students will be asked to perform and complete a task and the test administration will score the item using a rubric.  </a:t>
            </a:r>
          </a:p>
          <a:p>
            <a:endParaRPr lang="en-US" baseline="0" dirty="0" smtClean="0"/>
          </a:p>
          <a:p>
            <a:r>
              <a:rPr lang="en-US" baseline="0" dirty="0" smtClean="0"/>
              <a:t>The mathematics sessions also have constructed response items at various grade levels.</a:t>
            </a:r>
          </a:p>
          <a:p>
            <a:endParaRPr lang="en-US" baseline="0" dirty="0" smtClean="0"/>
          </a:p>
          <a:p>
            <a:r>
              <a:rPr lang="en-US" baseline="0" dirty="0" smtClean="0"/>
              <a:t>The reading sessions are selected response items, and for the writing content, there are both selected response and constructed response items.</a:t>
            </a:r>
          </a:p>
          <a:p>
            <a:r>
              <a:rPr lang="en-US" baseline="0" dirty="0" smtClean="0"/>
              <a:t>Specific directions are provided in the </a:t>
            </a:r>
            <a:r>
              <a:rPr lang="en-US" i="1" baseline="0" dirty="0" smtClean="0"/>
              <a:t>Directions for Test Administration </a:t>
            </a:r>
            <a:r>
              <a:rPr lang="en-US" baseline="0" dirty="0" smtClean="0"/>
              <a:t>(DTA). </a:t>
            </a:r>
          </a:p>
          <a:p>
            <a:r>
              <a:rPr lang="en-US" baseline="0" dirty="0" smtClean="0"/>
              <a:t>Items have been developed with varying levels of complexity.</a:t>
            </a:r>
          </a:p>
          <a:p>
            <a:endParaRPr lang="en-US" baseline="0" dirty="0" smtClean="0"/>
          </a:p>
          <a:p>
            <a:r>
              <a:rPr lang="en-US" baseline="0" dirty="0" smtClean="0"/>
              <a:t>For all items, there are scripted directions that must be read and followed by all test administrators.</a:t>
            </a:r>
          </a:p>
        </p:txBody>
      </p:sp>
      <p:sp>
        <p:nvSpPr>
          <p:cNvPr id="4" name="Slide Number Placeholder 3"/>
          <p:cNvSpPr>
            <a:spLocks noGrp="1"/>
          </p:cNvSpPr>
          <p:nvPr>
            <p:ph type="sldNum" sz="quarter" idx="10"/>
          </p:nvPr>
        </p:nvSpPr>
        <p:spPr/>
        <p:txBody>
          <a:bodyPr/>
          <a:lstStyle/>
          <a:p>
            <a:fld id="{82C282E7-D707-4773-ACE0-BEF1CFCC214E}" type="slidenum">
              <a:rPr lang="en-US" smtClean="0"/>
              <a:pPr/>
              <a:t>5</a:t>
            </a:fld>
            <a:endParaRPr lang="en-US"/>
          </a:p>
        </p:txBody>
      </p:sp>
    </p:spTree>
    <p:extLst>
      <p:ext uri="{BB962C8B-B14F-4D97-AF65-F5344CB8AC3E}">
        <p14:creationId xmlns:p14="http://schemas.microsoft.com/office/powerpoint/2010/main" val="365514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NCSC</a:t>
            </a:r>
            <a:r>
              <a:rPr lang="en-US" baseline="0" dirty="0" smtClean="0"/>
              <a:t> Item Development and Item Complexities </a:t>
            </a:r>
          </a:p>
          <a:p>
            <a:endParaRPr lang="en-US" baseline="0" dirty="0" smtClean="0"/>
          </a:p>
          <a:p>
            <a:r>
              <a:rPr lang="en-US" baseline="0" dirty="0" smtClean="0"/>
              <a:t>The NCSC items were developed at varying degrees of complexity that measure the same academic skill.</a:t>
            </a:r>
          </a:p>
          <a:p>
            <a:endParaRPr lang="en-US" baseline="0" dirty="0" smtClean="0"/>
          </a:p>
          <a:p>
            <a:r>
              <a:rPr lang="en-US" baseline="0" dirty="0" smtClean="0"/>
              <a:t>In order to know more about the characteristics of the students that participate in alternate assessments, the Learner Characteristic Inventory or LCI was administered to their students by all NCSC states.  </a:t>
            </a:r>
          </a:p>
          <a:p>
            <a:endParaRPr lang="en-US" baseline="0" dirty="0" smtClean="0"/>
          </a:p>
          <a:p>
            <a:r>
              <a:rPr lang="en-US" baseline="0" dirty="0" smtClean="0"/>
              <a:t>The data from the LCI was incorporated into the item development and the complexities used to create each item.</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6</a:t>
            </a:fld>
            <a:endParaRPr lang="en-US"/>
          </a:p>
        </p:txBody>
      </p:sp>
    </p:spTree>
    <p:extLst>
      <p:ext uri="{BB962C8B-B14F-4D97-AF65-F5344CB8AC3E}">
        <p14:creationId xmlns:p14="http://schemas.microsoft.com/office/powerpoint/2010/main" val="407646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Principled Design</a:t>
            </a:r>
          </a:p>
          <a:p>
            <a:r>
              <a:rPr lang="en-US" dirty="0" smtClean="0"/>
              <a:t>Variable</a:t>
            </a:r>
            <a:r>
              <a:rPr lang="en-US" baseline="0" dirty="0" smtClean="0"/>
              <a:t> features are written into the tasks to support the integration of Universal Design for Learning. Variable features included aspects of the assessment tasks that can be varied in order to control difficulty or target the emphasis of the knowledge, skills and abilities.  </a:t>
            </a:r>
          </a:p>
          <a:p>
            <a:endParaRPr lang="en-US" baseline="0" dirty="0" smtClean="0"/>
          </a:p>
          <a:p>
            <a:r>
              <a:rPr lang="en-US" baseline="0" dirty="0" smtClean="0"/>
              <a:t>These embedded variable features allow the assessment to measure the academic skills that all students with significant cognitive disabilities have acquired.</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7</a:t>
            </a:fld>
            <a:endParaRPr lang="en-US"/>
          </a:p>
        </p:txBody>
      </p:sp>
    </p:spTree>
    <p:extLst>
      <p:ext uri="{BB962C8B-B14F-4D97-AF65-F5344CB8AC3E}">
        <p14:creationId xmlns:p14="http://schemas.microsoft.com/office/powerpoint/2010/main" val="69371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normAutofit/>
          </a:bodyPr>
          <a:lstStyle/>
          <a:p>
            <a:r>
              <a:rPr lang="en-US" dirty="0" smtClean="0"/>
              <a:t>NCSC States administered the Learner Characteristic</a:t>
            </a:r>
            <a:r>
              <a:rPr lang="en-US" baseline="0" dirty="0" smtClean="0"/>
              <a:t> Inventory (</a:t>
            </a:r>
            <a:r>
              <a:rPr lang="en-US" dirty="0" smtClean="0"/>
              <a:t>LCI) which provided characteristics of the students that participated in State’s Alternate Assessment.</a:t>
            </a:r>
          </a:p>
          <a:p>
            <a:endParaRPr lang="en-US" dirty="0" smtClean="0"/>
          </a:p>
          <a:p>
            <a:r>
              <a:rPr lang="en-US" dirty="0" smtClean="0"/>
              <a:t>NCSC then</a:t>
            </a:r>
            <a:r>
              <a:rPr lang="en-US" baseline="0" dirty="0" smtClean="0"/>
              <a:t> utilized</a:t>
            </a:r>
            <a:r>
              <a:rPr lang="en-US" dirty="0" smtClean="0"/>
              <a:t> this information as part of the NCSC Assessment items.</a:t>
            </a:r>
          </a:p>
          <a:p>
            <a:endParaRPr lang="en-US" dirty="0" smtClean="0"/>
          </a:p>
          <a:p>
            <a:r>
              <a:rPr lang="en-US" dirty="0" smtClean="0"/>
              <a:t>The LCI is teacher reported. The LCI describes</a:t>
            </a:r>
            <a:r>
              <a:rPr lang="en-US" baseline="0" dirty="0" smtClean="0"/>
              <a:t> characteristics of their students in the areas of reading, mathematics, and communication.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 from the LCI, across the NCSC states and in the Pilots were very similar. Meaning teachers reported characteristics of students that participate in alternate assessments as similar from one state to another as reported from NCS LCI Project Results Presentation dated 8-2-12.</a:t>
            </a:r>
            <a:endParaRPr lang="en-US" dirty="0" smtClean="0"/>
          </a:p>
          <a:p>
            <a:endParaRPr lang="en-US" baseline="0" dirty="0" smtClean="0"/>
          </a:p>
          <a:p>
            <a:r>
              <a:rPr lang="en-US" baseline="0" dirty="0" smtClean="0"/>
              <a:t>The categories include: age, grade, primary IDEA disability, EL status, primary language, classroom setting, communication including expressive, receptive, AAC use and engagement, vision, hearing, motor function, health issues, attendance, and reading and mathematics.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pPr>
              <a:defRPr/>
            </a:pPr>
            <a:fld id="{4CEABCBE-5469-46E1-AAB2-04F7565D3AC7}" type="slidenum">
              <a:rPr lang="en-US" smtClean="0"/>
              <a:pPr>
                <a:defRPr/>
              </a:pPr>
              <a:t>8</a:t>
            </a:fld>
            <a:endParaRPr lang="en-US"/>
          </a:p>
        </p:txBody>
      </p:sp>
    </p:spTree>
    <p:extLst>
      <p:ext uri="{BB962C8B-B14F-4D97-AF65-F5344CB8AC3E}">
        <p14:creationId xmlns:p14="http://schemas.microsoft.com/office/powerpoint/2010/main" val="354541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4737" cy="3462337"/>
          </a:xfrm>
        </p:spPr>
      </p:sp>
      <p:sp>
        <p:nvSpPr>
          <p:cNvPr id="3" name="Notes Placeholder 2"/>
          <p:cNvSpPr>
            <a:spLocks noGrp="1"/>
          </p:cNvSpPr>
          <p:nvPr>
            <p:ph type="body" idx="1"/>
          </p:nvPr>
        </p:nvSpPr>
        <p:spPr/>
        <p:txBody>
          <a:bodyPr/>
          <a:lstStyle/>
          <a:p>
            <a:r>
              <a:rPr lang="en-US" dirty="0" smtClean="0"/>
              <a:t>This</a:t>
            </a:r>
            <a:r>
              <a:rPr lang="en-US" baseline="0" dirty="0" smtClean="0"/>
              <a:t> is data from all NCSC States in the area of reading.</a:t>
            </a:r>
          </a:p>
          <a:p>
            <a:endParaRPr lang="en-US" baseline="0" dirty="0" smtClean="0"/>
          </a:p>
          <a:p>
            <a:r>
              <a:rPr lang="en-US" baseline="0" dirty="0" smtClean="0"/>
              <a:t>The range of characteristics are:  Reads fluently with critical understanding, reads fluently with basic literal understanding, reads basic sight words in print/Braille, aware of text/Braille, no observable awareness of print/Braille and not specified.</a:t>
            </a:r>
          </a:p>
          <a:p>
            <a:r>
              <a:rPr lang="en-US" baseline="0" dirty="0" smtClean="0"/>
              <a:t>About 39% of students are able to read basic sight words in print or Braille.  22% of students can read fluently with basic literal understanding in print or in Braille and 4% of students are able to read fluently with critical understanding. This means that about 75% of students are able to engage with reading.</a:t>
            </a:r>
          </a:p>
          <a:p>
            <a:endParaRPr lang="en-US" baseline="0" dirty="0" smtClean="0"/>
          </a:p>
          <a:p>
            <a:r>
              <a:rPr lang="en-US" baseline="0" dirty="0" smtClean="0"/>
              <a:t>Also noteworthy, is about 16% of these students have no observable awareness of print/Braille.</a:t>
            </a:r>
          </a:p>
        </p:txBody>
      </p:sp>
      <p:sp>
        <p:nvSpPr>
          <p:cNvPr id="4" name="Slide Number Placeholder 3"/>
          <p:cNvSpPr>
            <a:spLocks noGrp="1"/>
          </p:cNvSpPr>
          <p:nvPr>
            <p:ph type="sldNum" sz="quarter" idx="10"/>
          </p:nvPr>
        </p:nvSpPr>
        <p:spPr/>
        <p:txBody>
          <a:bodyPr/>
          <a:lstStyle/>
          <a:p>
            <a:fld id="{82C282E7-D707-4773-ACE0-BEF1CFCC214E}" type="slidenum">
              <a:rPr lang="en-US" smtClean="0"/>
              <a:pPr/>
              <a:t>9</a:t>
            </a:fld>
            <a:endParaRPr lang="en-US"/>
          </a:p>
        </p:txBody>
      </p:sp>
    </p:spTree>
    <p:extLst>
      <p:ext uri="{BB962C8B-B14F-4D97-AF65-F5344CB8AC3E}">
        <p14:creationId xmlns:p14="http://schemas.microsoft.com/office/powerpoint/2010/main" val="3384995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352800"/>
            <a:ext cx="8534400" cy="1752600"/>
          </a:xfrm>
        </p:spPr>
        <p:txBody>
          <a:bodyPr>
            <a:normAutofit/>
          </a:bodyPr>
          <a:lstStyle>
            <a:lvl1pPr marL="0" indent="0" algn="ctr">
              <a:buNone/>
              <a:defRPr sz="2800" b="0" i="0">
                <a:solidFill>
                  <a:schemeClr val="tx1">
                    <a:lumMod val="50000"/>
                    <a:lumOff val="50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609600" y="2057400"/>
            <a:ext cx="10972800" cy="1143000"/>
          </a:xfrm>
        </p:spPr>
        <p:txBody>
          <a:bodyPr>
            <a:normAutofit/>
          </a:bodyPr>
          <a:lstStyle>
            <a:lvl1pPr>
              <a:defRPr sz="3800" b="1" i="0">
                <a:solidFill>
                  <a:srgbClr val="1B77BC"/>
                </a:solidFill>
                <a:latin typeface="Myriad Pro"/>
                <a:cs typeface="Myriad Pro"/>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66FCB8-0C3E-4221-AA2A-3A79CF704CEA}" type="datetimeFigureOut">
              <a:rPr lang="en-US" smtClean="0"/>
              <a:pPr/>
              <a:t>7/17/2015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AF9A73-6AB0-4A83-B66A-7D5DC2A719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66FCB8-0C3E-4221-AA2A-3A79CF704CEA}" type="datetimeFigureOut">
              <a:rPr lang="en-US" smtClean="0"/>
              <a:pPr/>
              <a:t>7/17/2015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AF9A73-6AB0-4A83-B66A-7D5DC2A719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i="0">
                <a:solidFill>
                  <a:srgbClr val="1B77BC"/>
                </a:solidFill>
                <a:latin typeface="Myriad Pro"/>
                <a:cs typeface="Myriad Pro"/>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a:cs typeface="Myriad Pro"/>
              </a:defRPr>
            </a:lvl4pPr>
            <a:lvl5pPr>
              <a:defRPr b="0" i="0">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866FCB8-0C3E-4221-AA2A-3A79CF704CEA}" type="datetimeFigureOut">
              <a:rPr lang="en-US" smtClean="0"/>
              <a:pPr/>
              <a:t>7/17/2015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AF9A73-6AB0-4A83-B66A-7D5DC2A719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866FCB8-0C3E-4221-AA2A-3A79CF704CEA}" type="datetimeFigureOut">
              <a:rPr lang="en-US" smtClean="0"/>
              <a:pPr/>
              <a:t>7/17/2015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8AF9A73-6AB0-4A83-B66A-7D5DC2A719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866FCB8-0C3E-4221-AA2A-3A79CF704CEA}" type="datetimeFigureOut">
              <a:rPr lang="en-US" smtClean="0"/>
              <a:pPr/>
              <a:t>7/17/2015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8AF9A73-6AB0-4A83-B66A-7D5DC2A719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866FCB8-0C3E-4221-AA2A-3A79CF704CEA}" type="datetimeFigureOut">
              <a:rPr lang="en-US" smtClean="0"/>
              <a:pPr/>
              <a:t>7/17/2015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8AF9A73-6AB0-4A83-B66A-7D5DC2A719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866FCB8-0C3E-4221-AA2A-3A79CF704CEA}" type="datetimeFigureOut">
              <a:rPr lang="en-US" smtClean="0"/>
              <a:pPr/>
              <a:t>7/17/2015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8AF9A73-6AB0-4A83-B66A-7D5DC2A719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66FCB8-0C3E-4221-AA2A-3A79CF704CEA}" type="datetimeFigureOut">
              <a:rPr lang="en-US" smtClean="0"/>
              <a:pPr/>
              <a:t>7/17/2015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8AF9A73-6AB0-4A83-B66A-7D5DC2A719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66FCB8-0C3E-4221-AA2A-3A79CF704CEA}" type="datetimeFigureOut">
              <a:rPr lang="en-US" smtClean="0"/>
              <a:pPr/>
              <a:t>7/17/2015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8AF9A73-6AB0-4A83-B66A-7D5DC2A719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866FCB8-0C3E-4221-AA2A-3A79CF704CEA}" type="datetimeFigureOut">
              <a:rPr lang="en-US" smtClean="0"/>
              <a:pPr/>
              <a:t>7/17/2015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28AF9A73-6AB0-4A83-B66A-7D5DC2A719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b="0" i="0" u="none"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pitchFamily="34" charset="0"/>
        <a:buChar char="–"/>
        <a:defRPr sz="2800" b="0" i="0" u="none"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752600"/>
            <a:ext cx="9144000" cy="3581400"/>
          </a:xfrm>
        </p:spPr>
        <p:txBody>
          <a:bodyPr>
            <a:noAutofit/>
          </a:bodyPr>
          <a:lstStyle/>
          <a:p>
            <a:r>
              <a:rPr lang="en-US" sz="3600" dirty="0"/>
              <a:t>National Center and State Collaborative</a:t>
            </a:r>
            <a:br>
              <a:rPr lang="en-US" sz="3600" dirty="0"/>
            </a:br>
            <a:r>
              <a:rPr lang="en-US" sz="3600" dirty="0"/>
              <a:t>(NCSC) Sample Items Overview 2015</a:t>
            </a:r>
            <a:br>
              <a:rPr lang="en-US" sz="3600" dirty="0"/>
            </a:br>
            <a:r>
              <a:rPr lang="en-US" sz="2000" dirty="0"/>
              <a:t/>
            </a:r>
            <a:br>
              <a:rPr lang="en-US" sz="2000" dirty="0"/>
            </a:br>
            <a:r>
              <a:rPr lang="en-US" sz="1200" dirty="0"/>
              <a:t/>
            </a:r>
            <a:br>
              <a:rPr lang="en-US" sz="1200" dirty="0"/>
            </a:br>
            <a:endParaRPr lang="en-US" dirty="0"/>
          </a:p>
        </p:txBody>
      </p:sp>
    </p:spTree>
    <p:extLst>
      <p:ext uri="{BB962C8B-B14F-4D97-AF65-F5344CB8AC3E}">
        <p14:creationId xmlns:p14="http://schemas.microsoft.com/office/powerpoint/2010/main" val="174244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(from All NCSC States)</a:t>
            </a:r>
            <a:endParaRPr lang="en-US" dirty="0"/>
          </a:p>
        </p:txBody>
      </p:sp>
      <p:graphicFrame>
        <p:nvGraphicFramePr>
          <p:cNvPr id="5" name="Chart 4"/>
          <p:cNvGraphicFramePr/>
          <p:nvPr>
            <p:extLst>
              <p:ext uri="{D42A27DB-BD31-4B8C-83A1-F6EECF244321}">
                <p14:modId xmlns:p14="http://schemas.microsoft.com/office/powerpoint/2010/main" val="3478417533"/>
              </p:ext>
            </p:extLst>
          </p:nvPr>
        </p:nvGraphicFramePr>
        <p:xfrm>
          <a:off x="990600" y="1143000"/>
          <a:ext cx="99822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7522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(from all NCSC Partner States)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599"/>
            <a:ext cx="5386860" cy="413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752600"/>
            <a:ext cx="5505884" cy="41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516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Complexities</a:t>
            </a:r>
            <a:endParaRPr lang="en-US" dirty="0"/>
          </a:p>
        </p:txBody>
      </p:sp>
      <p:sp>
        <p:nvSpPr>
          <p:cNvPr id="3" name="Content Placeholder 2"/>
          <p:cNvSpPr>
            <a:spLocks noGrp="1"/>
          </p:cNvSpPr>
          <p:nvPr>
            <p:ph idx="1"/>
          </p:nvPr>
        </p:nvSpPr>
        <p:spPr/>
        <p:txBody>
          <a:bodyPr/>
          <a:lstStyle/>
          <a:p>
            <a:r>
              <a:rPr lang="en-US" dirty="0"/>
              <a:t>Each content standard is assessed by items written at various levels of complexity</a:t>
            </a:r>
            <a:r>
              <a:rPr lang="en-US" dirty="0" smtClean="0"/>
              <a:t>.</a:t>
            </a:r>
          </a:p>
          <a:p>
            <a:endParaRPr lang="en-US" dirty="0"/>
          </a:p>
          <a:p>
            <a:r>
              <a:rPr lang="en-US" dirty="0"/>
              <a:t>For example, in mathematics, some items use only mathematical notation and other items accompany the notation with a visual model of its meaning. </a:t>
            </a:r>
          </a:p>
          <a:p>
            <a:endParaRPr lang="en-US" dirty="0"/>
          </a:p>
        </p:txBody>
      </p:sp>
    </p:spTree>
    <p:extLst>
      <p:ext uri="{BB962C8B-B14F-4D97-AF65-F5344CB8AC3E}">
        <p14:creationId xmlns:p14="http://schemas.microsoft.com/office/powerpoint/2010/main" val="2113400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(Standards)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722437"/>
                <a:ext cx="3657600" cy="4525963"/>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sz="1600" b="1" u="sng" dirty="0" smtClean="0">
                    <a:latin typeface="+mn-lt"/>
                  </a:rPr>
                  <a:t>Grade </a:t>
                </a:r>
                <a:r>
                  <a:rPr lang="en-US" sz="1600" b="1" u="sng" dirty="0">
                    <a:latin typeface="+mn-lt"/>
                  </a:rPr>
                  <a:t>3</a:t>
                </a:r>
                <a:endParaRPr lang="en-US" sz="1600" dirty="0">
                  <a:latin typeface="+mn-lt"/>
                </a:endParaRPr>
              </a:p>
              <a:p>
                <a:pPr marL="0" indent="0">
                  <a:buNone/>
                </a:pPr>
                <a:r>
                  <a:rPr lang="en-US" sz="1600" b="1" dirty="0">
                    <a:latin typeface="+mn-lt"/>
                  </a:rPr>
                  <a:t>CCSS: 3.NF.A.1</a:t>
                </a:r>
                <a:r>
                  <a:rPr lang="en-US" sz="1600" dirty="0">
                    <a:latin typeface="+mn-lt"/>
                  </a:rPr>
                  <a:t> Understand a fraction 1/</a:t>
                </a:r>
                <a:r>
                  <a:rPr lang="en-US" sz="1600" i="1" dirty="0">
                    <a:latin typeface="+mn-lt"/>
                  </a:rPr>
                  <a:t>b</a:t>
                </a:r>
                <a:r>
                  <a:rPr lang="en-US" sz="1600" dirty="0">
                    <a:latin typeface="+mn-lt"/>
                  </a:rPr>
                  <a:t> as the quantity formed by 1 part when </a:t>
                </a:r>
                <a:r>
                  <a:rPr lang="en-US" sz="1600" i="1" dirty="0">
                    <a:latin typeface="+mn-lt"/>
                  </a:rPr>
                  <a:t>a</a:t>
                </a:r>
                <a:r>
                  <a:rPr lang="en-US" sz="1600" dirty="0">
                    <a:latin typeface="+mn-lt"/>
                  </a:rPr>
                  <a:t> whole is partitioned into </a:t>
                </a:r>
                <a:r>
                  <a:rPr lang="en-US" sz="1600" i="1" dirty="0">
                    <a:latin typeface="+mn-lt"/>
                  </a:rPr>
                  <a:t>b</a:t>
                </a:r>
                <a:r>
                  <a:rPr lang="en-US" sz="1600" dirty="0">
                    <a:latin typeface="+mn-lt"/>
                  </a:rPr>
                  <a:t> equal parts; understand a fraction </a:t>
                </a:r>
                <a:r>
                  <a:rPr lang="en-US" sz="1600" i="1" dirty="0">
                    <a:latin typeface="+mn-lt"/>
                  </a:rPr>
                  <a:t>a</a:t>
                </a:r>
                <a:r>
                  <a:rPr lang="en-US" sz="1600" dirty="0">
                    <a:latin typeface="+mn-lt"/>
                  </a:rPr>
                  <a:t>/</a:t>
                </a:r>
                <a:r>
                  <a:rPr lang="en-US" sz="1600" i="1" dirty="0">
                    <a:latin typeface="+mn-lt"/>
                  </a:rPr>
                  <a:t>b</a:t>
                </a:r>
                <a:r>
                  <a:rPr lang="en-US" sz="1600" dirty="0">
                    <a:latin typeface="+mn-lt"/>
                  </a:rPr>
                  <a:t> as the quantity formed by a parts of size 1/</a:t>
                </a:r>
                <a:r>
                  <a:rPr lang="en-US" sz="1600" i="1" dirty="0">
                    <a:latin typeface="+mn-lt"/>
                  </a:rPr>
                  <a:t>b</a:t>
                </a:r>
                <a:r>
                  <a:rPr lang="en-US" sz="1600" dirty="0">
                    <a:latin typeface="+mn-lt"/>
                  </a:rPr>
                  <a:t>.</a:t>
                </a:r>
              </a:p>
              <a:p>
                <a:pPr marL="0" indent="0">
                  <a:buNone/>
                </a:pPr>
                <a:r>
                  <a:rPr lang="en-US" sz="1600" b="1" dirty="0">
                    <a:latin typeface="+mn-lt"/>
                  </a:rPr>
                  <a:t>3</a:t>
                </a:r>
                <a:r>
                  <a:rPr lang="en-US" sz="1600" b="1" dirty="0" smtClean="0">
                    <a:latin typeface="+mn-lt"/>
                  </a:rPr>
                  <a:t>.NO.</a:t>
                </a:r>
                <a:r>
                  <a:rPr lang="en-US" sz="1600" b="1" dirty="0" smtClean="0">
                    <a:solidFill>
                      <a:srgbClr val="FF0000"/>
                    </a:solidFill>
                    <a:latin typeface="+mn-lt"/>
                  </a:rPr>
                  <a:t>1l3</a:t>
                </a:r>
                <a:r>
                  <a:rPr lang="en-US" sz="1600" dirty="0" smtClean="0">
                    <a:latin typeface="+mn-lt"/>
                  </a:rPr>
                  <a:t> </a:t>
                </a:r>
                <a:r>
                  <a:rPr lang="en-US" sz="1600" dirty="0">
                    <a:latin typeface="+mn-lt"/>
                  </a:rPr>
                  <a:t>Identify the fraction that matches the representation (rectangles and circles; halves, fourths, and thirds, eighths).</a:t>
                </a:r>
              </a:p>
              <a:p>
                <a:pPr marL="0" indent="0">
                  <a:buNone/>
                </a:pPr>
                <a:r>
                  <a:rPr lang="en-US" sz="1600" b="1" dirty="0">
                    <a:latin typeface="+mn-lt"/>
                  </a:rPr>
                  <a:t>EU:</a:t>
                </a:r>
                <a:r>
                  <a:rPr lang="en-US" sz="1600" dirty="0">
                    <a:latin typeface="+mn-lt"/>
                  </a:rPr>
                  <a:t>  Count the number of the parts selected (3 of the 4 parts; have fraction present but not required to read </a:t>
                </a:r>
                <a14:m>
                  <m:oMath xmlns:m="http://schemas.openxmlformats.org/officeDocument/2006/math">
                    <m:f>
                      <m:fPr>
                        <m:ctrlPr>
                          <a:rPr lang="en-US" sz="1600" i="1">
                            <a:latin typeface="Cambria Math" panose="02040503050406030204" pitchFamily="18" charset="0"/>
                          </a:rPr>
                        </m:ctrlPr>
                      </m:fPr>
                      <m:num>
                        <m:r>
                          <a:rPr lang="en-US" sz="1600" i="1">
                            <a:latin typeface="Cambria Math"/>
                          </a:rPr>
                          <m:t>3</m:t>
                        </m:r>
                      </m:num>
                      <m:den>
                        <m:r>
                          <a:rPr lang="en-US" sz="1600" i="1">
                            <a:latin typeface="Cambria Math"/>
                          </a:rPr>
                          <m:t>4</m:t>
                        </m:r>
                      </m:den>
                    </m:f>
                  </m:oMath>
                </a14:m>
                <a:r>
                  <a:rPr lang="en-US" sz="1600" dirty="0">
                    <a:latin typeface="+mn-lt"/>
                  </a:rPr>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722437"/>
                <a:ext cx="3657600" cy="4525963"/>
              </a:xfrm>
              <a:blipFill rotWithShape="1">
                <a:blip r:embed="rId3"/>
                <a:stretch>
                  <a:fillRect l="-662" t="-134"/>
                </a:stretch>
              </a:blipFill>
            </p:spPr>
            <p:txBody>
              <a:bodyPr/>
              <a:lstStyle/>
              <a:p>
                <a:r>
                  <a:rPr lang="en-US">
                    <a:noFill/>
                  </a:rPr>
                  <a:t> </a:t>
                </a:r>
              </a:p>
            </p:txBody>
          </p:sp>
        </mc:Fallback>
      </mc:AlternateContent>
      <p:sp>
        <p:nvSpPr>
          <p:cNvPr id="5" name="TextBox 4"/>
          <p:cNvSpPr txBox="1"/>
          <p:nvPr/>
        </p:nvSpPr>
        <p:spPr>
          <a:xfrm>
            <a:off x="4114800" y="1752600"/>
            <a:ext cx="3810000" cy="40318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u="sng" dirty="0"/>
              <a:t>Grade 6</a:t>
            </a:r>
            <a:endParaRPr lang="en-US" sz="1600" dirty="0"/>
          </a:p>
          <a:p>
            <a:r>
              <a:rPr lang="en-US" sz="1600" b="1" dirty="0"/>
              <a:t>CCSS: 6.EE.C.9</a:t>
            </a:r>
            <a:r>
              <a:rPr lang="en-US" sz="1600" dirty="0"/>
              <a:t> Use variables to represent two quantities in a real-world problem that change in relationship to one another; write an equation to express one quantity, thought of as the dependent variable, in terms of the other quantity, thought of as the independent variable. Analyze the relationship between the dependent and independent variables using graphs and tables, and relate these to the equation.</a:t>
            </a:r>
          </a:p>
          <a:p>
            <a:r>
              <a:rPr lang="en-US" sz="1600" b="1" dirty="0"/>
              <a:t>CCC: 6.ME.2a2</a:t>
            </a:r>
            <a:r>
              <a:rPr lang="en-US" sz="1600" dirty="0"/>
              <a:t> Solve one-step real world measurement problems involving unit rates with ratios of whole numbers when given the unit rate (3 inches of snow falls per hour, how much in 6 hours).</a:t>
            </a:r>
          </a:p>
        </p:txBody>
      </p:sp>
      <p:sp>
        <p:nvSpPr>
          <p:cNvPr id="6" name="Content Placeholder 2"/>
          <p:cNvSpPr txBox="1">
            <a:spLocks/>
          </p:cNvSpPr>
          <p:nvPr/>
        </p:nvSpPr>
        <p:spPr bwMode="auto">
          <a:xfrm>
            <a:off x="8153400" y="1752600"/>
            <a:ext cx="3810000" cy="3810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b="0" i="0" kern="1200">
                <a:solidFill>
                  <a:schemeClr val="tx1"/>
                </a:solidFill>
                <a:latin typeface="Myriad Pro"/>
                <a:ea typeface="ヒラギノ角ゴ Pro W3" charset="-128"/>
                <a:cs typeface="Myriad Pro"/>
              </a:defRPr>
            </a:lvl1pPr>
            <a:lvl2pPr marL="742950" indent="-285750" algn="l" defTabSz="457200" rtl="0" eaLnBrk="1" fontAlgn="base" hangingPunct="1">
              <a:spcBef>
                <a:spcPct val="20000"/>
              </a:spcBef>
              <a:spcAft>
                <a:spcPct val="0"/>
              </a:spcAft>
              <a:buFont typeface="Arial" pitchFamily="34" charset="0"/>
              <a:buChar char="–"/>
              <a:defRPr sz="2800" b="0" i="0" u="none" kern="1200">
                <a:solidFill>
                  <a:schemeClr val="tx1"/>
                </a:solidFill>
                <a:latin typeface="Myriad Pro"/>
                <a:ea typeface="ヒラギノ角ゴ Pro W3" charset="-128"/>
                <a:cs typeface="Myriad Pro"/>
              </a:defRPr>
            </a:lvl2pPr>
            <a:lvl3pPr marL="1143000" indent="-228600" algn="l" defTabSz="457200" rtl="0" eaLnBrk="1" fontAlgn="base" hangingPunct="1">
              <a:spcBef>
                <a:spcPct val="20000"/>
              </a:spcBef>
              <a:spcAft>
                <a:spcPct val="0"/>
              </a:spcAft>
              <a:buFont typeface="Arial" pitchFamily="34" charset="0"/>
              <a:buChar char="•"/>
              <a:defRPr sz="2400" b="0" i="0" kern="1200">
                <a:solidFill>
                  <a:schemeClr val="tx1"/>
                </a:solidFill>
                <a:latin typeface="Myriad Pro"/>
                <a:ea typeface="ヒラギノ角ゴ Pro W3" charset="-128"/>
                <a:cs typeface="Myriad Pro"/>
              </a:defRPr>
            </a:lvl3pPr>
            <a:lvl4pPr marL="1600200" indent="-228600" algn="l" defTabSz="457200" rtl="0" eaLnBrk="1" fontAlgn="base" hangingPunct="1">
              <a:spcBef>
                <a:spcPct val="20000"/>
              </a:spcBef>
              <a:spcAft>
                <a:spcPct val="0"/>
              </a:spcAft>
              <a:buFont typeface="Arial" pitchFamily="34" charset="0"/>
              <a:buChar char="–"/>
              <a:defRPr sz="2000" b="0" i="0" kern="1200">
                <a:solidFill>
                  <a:schemeClr val="tx1"/>
                </a:solidFill>
                <a:latin typeface="Myriad Pro"/>
                <a:ea typeface="ヒラギノ角ゴ Pro W3" charset="-128"/>
                <a:cs typeface="Myriad Pro"/>
              </a:defRPr>
            </a:lvl4pPr>
            <a:lvl5pPr marL="2057400" indent="-228600" algn="l" defTabSz="457200" rtl="0" eaLnBrk="1" fontAlgn="base" hangingPunct="1">
              <a:spcBef>
                <a:spcPct val="20000"/>
              </a:spcBef>
              <a:spcAft>
                <a:spcPct val="0"/>
              </a:spcAft>
              <a:buFont typeface="Arial" pitchFamily="34" charset="0"/>
              <a:buChar char="»"/>
              <a:defRPr sz="2000" b="0" i="0" kern="1200">
                <a:solidFill>
                  <a:schemeClr val="tx1"/>
                </a:solidFill>
                <a:latin typeface="Myriad Pro"/>
                <a:ea typeface="ヒラギノ角ゴ Pro W3"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u="sng" dirty="0" smtClean="0">
                <a:latin typeface="+mn-lt"/>
              </a:rPr>
              <a:t>Grade 11</a:t>
            </a:r>
            <a:endParaRPr lang="en-US" sz="1600" dirty="0" smtClean="0">
              <a:latin typeface="+mn-lt"/>
            </a:endParaRPr>
          </a:p>
          <a:p>
            <a:pPr marL="0" indent="0">
              <a:buNone/>
            </a:pPr>
            <a:r>
              <a:rPr lang="en-US" sz="1600" b="1" dirty="0" smtClean="0">
                <a:latin typeface="+mn-lt"/>
              </a:rPr>
              <a:t>CCSS: HSS-ID.A.2</a:t>
            </a:r>
            <a:r>
              <a:rPr lang="en-US" sz="1600" dirty="0" smtClean="0">
                <a:latin typeface="+mn-lt"/>
              </a:rPr>
              <a:t> Use statistics appropriate to the shape of the data distribution to compare center (median, mean) and spread (interquartile range, standard deviation) of two or more different data sets.</a:t>
            </a:r>
          </a:p>
          <a:p>
            <a:pPr marL="0" indent="0">
              <a:buNone/>
            </a:pPr>
            <a:r>
              <a:rPr lang="en-US" sz="1600" b="1" dirty="0" smtClean="0">
                <a:latin typeface="+mn-lt"/>
              </a:rPr>
              <a:t>CCC: H.DPS.1c1 </a:t>
            </a:r>
            <a:r>
              <a:rPr lang="en-US" sz="1600" dirty="0" smtClean="0">
                <a:latin typeface="+mn-lt"/>
              </a:rPr>
              <a:t>Use descriptive stats; range, median, mode, mean, outliers/ gaps to describe data set.</a:t>
            </a:r>
          </a:p>
          <a:p>
            <a:pPr marL="0" indent="0">
              <a:buNone/>
            </a:pPr>
            <a:r>
              <a:rPr lang="en-US" sz="1600" b="1" dirty="0" smtClean="0">
                <a:latin typeface="+mn-lt"/>
              </a:rPr>
              <a:t>EU</a:t>
            </a:r>
            <a:r>
              <a:rPr lang="en-US" sz="1600" dirty="0" smtClean="0">
                <a:latin typeface="+mn-lt"/>
              </a:rPr>
              <a:t>: Identify the highest and lowest value in a data set given a number line and matching symbols (concept of range).</a:t>
            </a:r>
          </a:p>
          <a:p>
            <a:endParaRPr lang="en-US" dirty="0"/>
          </a:p>
        </p:txBody>
      </p:sp>
    </p:spTree>
    <p:extLst>
      <p:ext uri="{BB962C8B-B14F-4D97-AF65-F5344CB8AC3E}">
        <p14:creationId xmlns:p14="http://schemas.microsoft.com/office/powerpoint/2010/main" val="158396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80119" y="1343227"/>
            <a:ext cx="4895167" cy="4781150"/>
            <a:chOff x="1734234" y="1295400"/>
            <a:chExt cx="4895167" cy="478115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652" y="1295400"/>
              <a:ext cx="3430749" cy="478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4278868"/>
              <a:ext cx="163077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Demonstration</a:t>
              </a:r>
            </a:p>
          </p:txBody>
        </p:sp>
        <p:cxnSp>
          <p:nvCxnSpPr>
            <p:cNvPr id="6" name="Straight Arrow Connector 5"/>
            <p:cNvCxnSpPr/>
            <p:nvPr/>
          </p:nvCxnSpPr>
          <p:spPr>
            <a:xfrm flipV="1">
              <a:off x="3016073" y="2057401"/>
              <a:ext cx="429794" cy="3393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1734234" y="5105400"/>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Simplified Language</a:t>
              </a:r>
            </a:p>
          </p:txBody>
        </p:sp>
        <p:cxnSp>
          <p:nvCxnSpPr>
            <p:cNvPr id="11" name="Straight Arrow Connector 10"/>
            <p:cNvCxnSpPr/>
            <p:nvPr/>
          </p:nvCxnSpPr>
          <p:spPr>
            <a:xfrm flipV="1">
              <a:off x="3405728" y="4093274"/>
              <a:ext cx="632873" cy="93592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6" name="TextBox 15"/>
            <p:cNvSpPr txBox="1"/>
            <p:nvPr/>
          </p:nvSpPr>
          <p:spPr>
            <a:xfrm>
              <a:off x="1810434" y="2488050"/>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a:t>
              </a:r>
              <a:r>
                <a:rPr lang="en-US" sz="1400" dirty="0" smtClean="0">
                  <a:solidFill>
                    <a:schemeClr val="tx1"/>
                  </a:solidFill>
                </a:rPr>
                <a:t>students </a:t>
              </a:r>
              <a:r>
                <a:rPr lang="en-US" sz="1400" dirty="0">
                  <a:solidFill>
                    <a:schemeClr val="tx1"/>
                  </a:solidFill>
                </a:rPr>
                <a:t>what the item is about </a:t>
              </a:r>
            </a:p>
          </p:txBody>
        </p:sp>
        <p:cxnSp>
          <p:nvCxnSpPr>
            <p:cNvPr id="19" name="Straight Arrow Connector 18"/>
            <p:cNvCxnSpPr/>
            <p:nvPr/>
          </p:nvCxnSpPr>
          <p:spPr>
            <a:xfrm flipV="1">
              <a:off x="2904783" y="3733802"/>
              <a:ext cx="500944" cy="54506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2" name="Title 1"/>
          <p:cNvSpPr>
            <a:spLocks noGrp="1"/>
          </p:cNvSpPr>
          <p:nvPr>
            <p:ph type="title"/>
          </p:nvPr>
        </p:nvSpPr>
        <p:spPr/>
        <p:txBody>
          <a:bodyPr/>
          <a:lstStyle/>
          <a:p>
            <a:r>
              <a:rPr lang="en-US" dirty="0" smtClean="0"/>
              <a:t>Mathematics Grade 3 Sample Item 1</a:t>
            </a:r>
            <a:endParaRPr lang="en-US" dirty="0"/>
          </a:p>
        </p:txBody>
      </p:sp>
    </p:spTree>
    <p:extLst>
      <p:ext uri="{BB962C8B-B14F-4D97-AF65-F5344CB8AC3E}">
        <p14:creationId xmlns:p14="http://schemas.microsoft.com/office/powerpoint/2010/main" val="2365755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Grade 3 Sample Item 1</a:t>
            </a:r>
          </a:p>
        </p:txBody>
      </p:sp>
      <p:grpSp>
        <p:nvGrpSpPr>
          <p:cNvPr id="4" name="Group 3"/>
          <p:cNvGrpSpPr/>
          <p:nvPr/>
        </p:nvGrpSpPr>
        <p:grpSpPr>
          <a:xfrm>
            <a:off x="4267200" y="1855234"/>
            <a:ext cx="3886200" cy="3505199"/>
            <a:chOff x="6744792" y="1854201"/>
            <a:chExt cx="3313608" cy="3115869"/>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792" y="1854201"/>
              <a:ext cx="3313608" cy="2615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844145" y="4600738"/>
              <a:ext cx="1845955"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dirty="0">
                  <a:solidFill>
                    <a:schemeClr val="tx1"/>
                  </a:solidFill>
                </a:rPr>
                <a:t>3 Answer Options</a:t>
              </a:r>
            </a:p>
          </p:txBody>
        </p:sp>
        <p:cxnSp>
          <p:nvCxnSpPr>
            <p:cNvPr id="7" name="Straight Arrow Connector 6"/>
            <p:cNvCxnSpPr/>
            <p:nvPr/>
          </p:nvCxnSpPr>
          <p:spPr>
            <a:xfrm flipH="1" flipV="1">
              <a:off x="7403537" y="3687962"/>
              <a:ext cx="881216" cy="8385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410593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r>
              <a:rPr lang="en-US" dirty="0"/>
              <a:t>Grade </a:t>
            </a:r>
            <a:r>
              <a:rPr lang="en-US" dirty="0" smtClean="0"/>
              <a:t>3 Sample Item 2</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2400" y="1295400"/>
            <a:ext cx="3886200"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2496233" y="2670390"/>
            <a:ext cx="2456767" cy="3730410"/>
            <a:chOff x="1734234" y="2670390"/>
            <a:chExt cx="2456767" cy="3730410"/>
          </a:xfrm>
        </p:grpSpPr>
        <p:sp>
          <p:nvSpPr>
            <p:cNvPr id="8" name="TextBox 7"/>
            <p:cNvSpPr txBox="1"/>
            <p:nvPr/>
          </p:nvSpPr>
          <p:spPr>
            <a:xfrm>
              <a:off x="1734234" y="3097650"/>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a:t>
              </a:r>
              <a:r>
                <a:rPr lang="en-US" sz="1400" dirty="0" smtClean="0">
                  <a:solidFill>
                    <a:schemeClr val="tx1"/>
                  </a:solidFill>
                </a:rPr>
                <a:t>students what </a:t>
              </a:r>
              <a:r>
                <a:rPr lang="en-US" sz="1400" dirty="0">
                  <a:solidFill>
                    <a:schemeClr val="tx1"/>
                  </a:solidFill>
                </a:rPr>
                <a:t>the item is about </a:t>
              </a:r>
            </a:p>
          </p:txBody>
        </p:sp>
        <p:cxnSp>
          <p:nvCxnSpPr>
            <p:cNvPr id="9" name="Straight Arrow Connector 8"/>
            <p:cNvCxnSpPr/>
            <p:nvPr/>
          </p:nvCxnSpPr>
          <p:spPr>
            <a:xfrm flipV="1">
              <a:off x="2943789" y="2670390"/>
              <a:ext cx="429794" cy="3393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2039034" y="6031468"/>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Simplified Language</a:t>
              </a:r>
            </a:p>
          </p:txBody>
        </p:sp>
        <p:cxnSp>
          <p:nvCxnSpPr>
            <p:cNvPr id="11" name="Straight Arrow Connector 10"/>
            <p:cNvCxnSpPr/>
            <p:nvPr/>
          </p:nvCxnSpPr>
          <p:spPr>
            <a:xfrm flipV="1">
              <a:off x="2611735" y="5432168"/>
              <a:ext cx="761849" cy="52310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flipV="1">
              <a:off x="2429218" y="3097650"/>
              <a:ext cx="1304583" cy="285761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070387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9032"/>
            <a:ext cx="10972800" cy="1143000"/>
          </a:xfrm>
        </p:spPr>
        <p:txBody>
          <a:bodyPr/>
          <a:lstStyle/>
          <a:p>
            <a:r>
              <a:rPr lang="en-US" dirty="0"/>
              <a:t>Mathematics Grade 3 Sample Item 2</a:t>
            </a:r>
          </a:p>
        </p:txBody>
      </p:sp>
      <p:grpSp>
        <p:nvGrpSpPr>
          <p:cNvPr id="4" name="Group 3"/>
          <p:cNvGrpSpPr/>
          <p:nvPr/>
        </p:nvGrpSpPr>
        <p:grpSpPr>
          <a:xfrm>
            <a:off x="4267200" y="1941249"/>
            <a:ext cx="3630317" cy="4219551"/>
            <a:chOff x="7217858" y="1143000"/>
            <a:chExt cx="3198448" cy="3550328"/>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858" y="1143000"/>
              <a:ext cx="2688143" cy="342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789950" y="4382572"/>
              <a:ext cx="1626356" cy="31075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dirty="0">
                  <a:solidFill>
                    <a:schemeClr val="tx1"/>
                  </a:solidFill>
                </a:rPr>
                <a:t>2 Answer Options</a:t>
              </a:r>
            </a:p>
          </p:txBody>
        </p:sp>
        <p:cxnSp>
          <p:nvCxnSpPr>
            <p:cNvPr id="7" name="Straight Arrow Connector 6"/>
            <p:cNvCxnSpPr/>
            <p:nvPr/>
          </p:nvCxnSpPr>
          <p:spPr>
            <a:xfrm flipH="1" flipV="1">
              <a:off x="8839200" y="3350767"/>
              <a:ext cx="838200" cy="93592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687822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r>
              <a:rPr lang="en-US" dirty="0"/>
              <a:t>Grade </a:t>
            </a:r>
            <a:r>
              <a:rPr lang="en-US" dirty="0" smtClean="0"/>
              <a:t>6 Sample Item 1</a:t>
            </a:r>
            <a:endParaRPr lang="en-US" dirty="0"/>
          </a:p>
        </p:txBody>
      </p:sp>
      <p:grpSp>
        <p:nvGrpSpPr>
          <p:cNvPr id="9" name="Group 8"/>
          <p:cNvGrpSpPr/>
          <p:nvPr/>
        </p:nvGrpSpPr>
        <p:grpSpPr>
          <a:xfrm>
            <a:off x="1972359" y="1318456"/>
            <a:ext cx="7647207" cy="5205429"/>
            <a:chOff x="1972359" y="1318456"/>
            <a:chExt cx="7647207" cy="5205429"/>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6" y="1318456"/>
              <a:ext cx="3929221" cy="4853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50246" y="6154553"/>
              <a:ext cx="1845955"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dirty="0">
                  <a:solidFill>
                    <a:schemeClr val="tx1"/>
                  </a:solidFill>
                </a:rPr>
                <a:t>3 Answer Options</a:t>
              </a:r>
            </a:p>
          </p:txBody>
        </p:sp>
        <p:sp>
          <p:nvSpPr>
            <p:cNvPr id="6" name="TextBox 5"/>
            <p:cNvSpPr txBox="1"/>
            <p:nvPr/>
          </p:nvSpPr>
          <p:spPr>
            <a:xfrm>
              <a:off x="1972359" y="2590801"/>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a:t>
              </a:r>
              <a:r>
                <a:rPr lang="en-US" sz="1400" dirty="0" smtClean="0">
                  <a:solidFill>
                    <a:schemeClr val="tx1"/>
                  </a:solidFill>
                </a:rPr>
                <a:t>students what </a:t>
              </a:r>
              <a:r>
                <a:rPr lang="en-US" sz="1400" dirty="0">
                  <a:solidFill>
                    <a:schemeClr val="tx1"/>
                  </a:solidFill>
                </a:rPr>
                <a:t>the item is about </a:t>
              </a:r>
            </a:p>
          </p:txBody>
        </p:sp>
        <p:cxnSp>
          <p:nvCxnSpPr>
            <p:cNvPr id="7" name="Straight Arrow Connector 6"/>
            <p:cNvCxnSpPr/>
            <p:nvPr/>
          </p:nvCxnSpPr>
          <p:spPr>
            <a:xfrm flipV="1">
              <a:off x="3306434" y="2173505"/>
              <a:ext cx="429794" cy="3393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flipH="1" flipV="1">
              <a:off x="5105400" y="5867401"/>
              <a:ext cx="609600" cy="46796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229600" y="2251263"/>
              <a:ext cx="1389966"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Added context and language</a:t>
              </a:r>
            </a:p>
          </p:txBody>
        </p:sp>
        <p:cxnSp>
          <p:nvCxnSpPr>
            <p:cNvPr id="11" name="Straight Arrow Connector 10"/>
            <p:cNvCxnSpPr/>
            <p:nvPr/>
          </p:nvCxnSpPr>
          <p:spPr>
            <a:xfrm flipH="1">
              <a:off x="7086600" y="2590801"/>
              <a:ext cx="1014253" cy="8889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a:off x="7975600" y="3352800"/>
              <a:ext cx="1389966"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smtClean="0">
                  <a:solidFill>
                    <a:schemeClr val="tx1"/>
                  </a:solidFill>
                </a:rPr>
                <a:t>Mathematical Notation only</a:t>
              </a:r>
              <a:endParaRPr lang="en-US" sz="1400" dirty="0">
                <a:solidFill>
                  <a:schemeClr val="tx1"/>
                </a:solidFill>
              </a:endParaRPr>
            </a:p>
          </p:txBody>
        </p:sp>
        <p:cxnSp>
          <p:nvCxnSpPr>
            <p:cNvPr id="13" name="Straight Arrow Connector 12"/>
            <p:cNvCxnSpPr/>
            <p:nvPr/>
          </p:nvCxnSpPr>
          <p:spPr>
            <a:xfrm flipH="1" flipV="1">
              <a:off x="5715001" y="3264459"/>
              <a:ext cx="2133599" cy="34995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676435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r>
              <a:rPr lang="en-US" dirty="0"/>
              <a:t>Grade 6 Sample Item 2 </a:t>
            </a:r>
          </a:p>
        </p:txBody>
      </p:sp>
      <p:grpSp>
        <p:nvGrpSpPr>
          <p:cNvPr id="13" name="Group 12"/>
          <p:cNvGrpSpPr/>
          <p:nvPr/>
        </p:nvGrpSpPr>
        <p:grpSpPr>
          <a:xfrm>
            <a:off x="2895600" y="1332549"/>
            <a:ext cx="7620000" cy="5058727"/>
            <a:chOff x="2895600" y="1332549"/>
            <a:chExt cx="7620000" cy="5058727"/>
          </a:xfrm>
        </p:grpSpPr>
        <p:grpSp>
          <p:nvGrpSpPr>
            <p:cNvPr id="3" name="Group 2"/>
            <p:cNvGrpSpPr/>
            <p:nvPr/>
          </p:nvGrpSpPr>
          <p:grpSpPr>
            <a:xfrm>
              <a:off x="2895600" y="1332549"/>
              <a:ext cx="4943777" cy="5058727"/>
              <a:chOff x="1685623" y="1332549"/>
              <a:chExt cx="4943777" cy="5058727"/>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32549"/>
                <a:ext cx="3581400" cy="5058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85623" y="2576624"/>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a:t>
                </a:r>
                <a:r>
                  <a:rPr lang="en-US" sz="1400" dirty="0" smtClean="0">
                    <a:solidFill>
                      <a:schemeClr val="tx1"/>
                    </a:solidFill>
                  </a:rPr>
                  <a:t>students what </a:t>
                </a:r>
                <a:r>
                  <a:rPr lang="en-US" sz="1400" dirty="0">
                    <a:solidFill>
                      <a:schemeClr val="tx1"/>
                    </a:solidFill>
                  </a:rPr>
                  <a:t>the item is about </a:t>
                </a:r>
              </a:p>
            </p:txBody>
          </p:sp>
          <p:cxnSp>
            <p:nvCxnSpPr>
              <p:cNvPr id="6" name="Straight Arrow Connector 5"/>
              <p:cNvCxnSpPr/>
              <p:nvPr/>
            </p:nvCxnSpPr>
            <p:spPr>
              <a:xfrm flipV="1">
                <a:off x="2867780" y="2173505"/>
                <a:ext cx="429794" cy="3393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1895817" y="5846802"/>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Simplified Language</a:t>
                </a:r>
              </a:p>
            </p:txBody>
          </p:sp>
          <p:cxnSp>
            <p:nvCxnSpPr>
              <p:cNvPr id="8" name="Straight Arrow Connector 7"/>
              <p:cNvCxnSpPr/>
              <p:nvPr/>
            </p:nvCxnSpPr>
            <p:spPr>
              <a:xfrm flipV="1">
                <a:off x="2410370" y="2667000"/>
                <a:ext cx="1094831" cy="3048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flipV="1">
                <a:off x="2782982" y="5481083"/>
                <a:ext cx="493618" cy="31011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10" name="TextBox 9"/>
            <p:cNvSpPr txBox="1"/>
            <p:nvPr/>
          </p:nvSpPr>
          <p:spPr>
            <a:xfrm>
              <a:off x="8363633" y="3866714"/>
              <a:ext cx="2151967"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Mathematical notation and visual representation</a:t>
              </a:r>
              <a:endParaRPr lang="en-US" dirty="0">
                <a:solidFill>
                  <a:schemeClr val="tx1"/>
                </a:solidFill>
              </a:endParaRPr>
            </a:p>
          </p:txBody>
        </p:sp>
        <p:cxnSp>
          <p:nvCxnSpPr>
            <p:cNvPr id="11" name="Straight Arrow Connector 10"/>
            <p:cNvCxnSpPr/>
            <p:nvPr/>
          </p:nvCxnSpPr>
          <p:spPr>
            <a:xfrm flipH="1" flipV="1">
              <a:off x="6934200" y="4038601"/>
              <a:ext cx="1143000" cy="38447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H="1">
              <a:off x="6400800" y="4575473"/>
              <a:ext cx="1828800" cy="37752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577014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a:xfrm>
            <a:off x="685800" y="1524000"/>
            <a:ext cx="8229600" cy="4525963"/>
          </a:xfrm>
        </p:spPr>
        <p:txBody>
          <a:bodyPr/>
          <a:lstStyle/>
          <a:p>
            <a:pPr marL="0" indent="0">
              <a:buNone/>
            </a:pPr>
            <a:endParaRPr lang="en-US" sz="1800" dirty="0"/>
          </a:p>
          <a:p>
            <a:r>
              <a:rPr lang="en-US" dirty="0" smtClean="0"/>
              <a:t>NCSC Alternate Assessment Design</a:t>
            </a:r>
          </a:p>
          <a:p>
            <a:endParaRPr lang="en-US" sz="1800" dirty="0"/>
          </a:p>
          <a:p>
            <a:r>
              <a:rPr lang="en-US" dirty="0" smtClean="0"/>
              <a:t>Taking </a:t>
            </a:r>
            <a:r>
              <a:rPr lang="en-US" dirty="0"/>
              <a:t>a Closer </a:t>
            </a:r>
            <a:r>
              <a:rPr lang="en-US" dirty="0" smtClean="0"/>
              <a:t>Look: Item Types and the Characteristics of the various items</a:t>
            </a:r>
            <a:endParaRPr lang="en-US" dirty="0"/>
          </a:p>
          <a:p>
            <a:pPr marL="0" indent="0">
              <a:buNone/>
            </a:pPr>
            <a:endParaRPr lang="en-US" sz="1800" dirty="0"/>
          </a:p>
          <a:p>
            <a:r>
              <a:rPr lang="en-US" dirty="0" smtClean="0"/>
              <a:t>Overview of NCSC Sample Items (English Language Arts and Mathematics only)</a:t>
            </a:r>
          </a:p>
          <a:p>
            <a:endParaRPr lang="en-US" sz="1800" dirty="0"/>
          </a:p>
        </p:txBody>
      </p:sp>
    </p:spTree>
    <p:extLst>
      <p:ext uri="{BB962C8B-B14F-4D97-AF65-F5344CB8AC3E}">
        <p14:creationId xmlns:p14="http://schemas.microsoft.com/office/powerpoint/2010/main" val="2252343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Grade 6 Sample Item 2 </a:t>
            </a:r>
          </a:p>
        </p:txBody>
      </p:sp>
      <p:grpSp>
        <p:nvGrpSpPr>
          <p:cNvPr id="4" name="Group 3"/>
          <p:cNvGrpSpPr/>
          <p:nvPr/>
        </p:nvGrpSpPr>
        <p:grpSpPr>
          <a:xfrm>
            <a:off x="3962400" y="1905000"/>
            <a:ext cx="3962400" cy="3157202"/>
            <a:chOff x="6781800" y="1818168"/>
            <a:chExt cx="3657600" cy="2928602"/>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818168"/>
              <a:ext cx="3657600" cy="234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864550" y="4377438"/>
              <a:ext cx="1845955"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dirty="0">
                  <a:solidFill>
                    <a:schemeClr val="tx1"/>
                  </a:solidFill>
                </a:rPr>
                <a:t>3 Answer Options</a:t>
              </a:r>
            </a:p>
          </p:txBody>
        </p:sp>
        <p:cxnSp>
          <p:nvCxnSpPr>
            <p:cNvPr id="7" name="Straight Arrow Connector 6"/>
            <p:cNvCxnSpPr/>
            <p:nvPr/>
          </p:nvCxnSpPr>
          <p:spPr>
            <a:xfrm flipH="1" flipV="1">
              <a:off x="7864550" y="3746175"/>
              <a:ext cx="517451" cy="58370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19346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r>
              <a:rPr lang="en-US" dirty="0"/>
              <a:t>Grade 6 Sample Item 3 </a:t>
            </a:r>
          </a:p>
        </p:txBody>
      </p:sp>
      <p:grpSp>
        <p:nvGrpSpPr>
          <p:cNvPr id="15" name="Group 14"/>
          <p:cNvGrpSpPr/>
          <p:nvPr/>
        </p:nvGrpSpPr>
        <p:grpSpPr>
          <a:xfrm>
            <a:off x="3057222" y="1219200"/>
            <a:ext cx="7781545" cy="5257800"/>
            <a:chOff x="3057222" y="1219200"/>
            <a:chExt cx="7781545" cy="5257800"/>
          </a:xfrm>
        </p:grpSpPr>
        <p:grpSp>
          <p:nvGrpSpPr>
            <p:cNvPr id="4" name="Group 3"/>
            <p:cNvGrpSpPr/>
            <p:nvPr/>
          </p:nvGrpSpPr>
          <p:grpSpPr>
            <a:xfrm>
              <a:off x="3057222" y="1219200"/>
              <a:ext cx="4791378" cy="5257800"/>
              <a:chOff x="1685623" y="1219200"/>
              <a:chExt cx="4791378" cy="525780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912" y="1219200"/>
                <a:ext cx="3582089"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85623" y="2682094"/>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students </a:t>
                </a:r>
                <a:r>
                  <a:rPr lang="en-US" sz="1400" dirty="0" smtClean="0">
                    <a:solidFill>
                      <a:schemeClr val="tx1"/>
                    </a:solidFill>
                  </a:rPr>
                  <a:t>what </a:t>
                </a:r>
                <a:r>
                  <a:rPr lang="en-US" sz="1400" dirty="0">
                    <a:solidFill>
                      <a:schemeClr val="tx1"/>
                    </a:solidFill>
                  </a:rPr>
                  <a:t>the item is about </a:t>
                </a:r>
              </a:p>
            </p:txBody>
          </p:sp>
          <p:cxnSp>
            <p:nvCxnSpPr>
              <p:cNvPr id="8" name="Straight Arrow Connector 7"/>
              <p:cNvCxnSpPr/>
              <p:nvPr/>
            </p:nvCxnSpPr>
            <p:spPr>
              <a:xfrm flipV="1">
                <a:off x="2652883" y="2286000"/>
                <a:ext cx="429794" cy="3393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699801" y="5846802"/>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Simplified Language</a:t>
                </a:r>
              </a:p>
            </p:txBody>
          </p:sp>
          <p:cxnSp>
            <p:nvCxnSpPr>
              <p:cNvPr id="10" name="Straight Arrow Connector 9"/>
              <p:cNvCxnSpPr/>
              <p:nvPr/>
            </p:nvCxnSpPr>
            <p:spPr>
              <a:xfrm flipV="1">
                <a:off x="2410370" y="3266868"/>
                <a:ext cx="942431" cy="24481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flipV="1">
                <a:off x="2710976" y="5029200"/>
                <a:ext cx="641825" cy="69111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11" name="TextBox 10"/>
            <p:cNvSpPr txBox="1"/>
            <p:nvPr/>
          </p:nvSpPr>
          <p:spPr>
            <a:xfrm>
              <a:off x="8686800" y="4681577"/>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a:t>
              </a:r>
              <a:endParaRPr lang="en-US" dirty="0">
                <a:solidFill>
                  <a:schemeClr val="tx1"/>
                </a:solidFill>
              </a:endParaRPr>
            </a:p>
          </p:txBody>
        </p:sp>
        <p:cxnSp>
          <p:nvCxnSpPr>
            <p:cNvPr id="13" name="Straight Arrow Connector 12"/>
            <p:cNvCxnSpPr/>
            <p:nvPr/>
          </p:nvCxnSpPr>
          <p:spPr>
            <a:xfrm flipH="1" flipV="1">
              <a:off x="7315200" y="4331732"/>
              <a:ext cx="1143000" cy="53451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H="1">
              <a:off x="6781800" y="5018644"/>
              <a:ext cx="1752600" cy="82815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113437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r>
              <a:rPr lang="en-US" dirty="0"/>
              <a:t>Grade 6 Sample Item 3 </a:t>
            </a:r>
          </a:p>
        </p:txBody>
      </p:sp>
      <p:grpSp>
        <p:nvGrpSpPr>
          <p:cNvPr id="5" name="Group 4"/>
          <p:cNvGrpSpPr/>
          <p:nvPr/>
        </p:nvGrpSpPr>
        <p:grpSpPr>
          <a:xfrm>
            <a:off x="3657600" y="1295401"/>
            <a:ext cx="4038600" cy="4648200"/>
            <a:chOff x="6629400" y="1295401"/>
            <a:chExt cx="4038600" cy="4648200"/>
          </a:xfrm>
        </p:grpSpPr>
        <p:grpSp>
          <p:nvGrpSpPr>
            <p:cNvPr id="3" name="Group 2"/>
            <p:cNvGrpSpPr/>
            <p:nvPr/>
          </p:nvGrpSpPr>
          <p:grpSpPr>
            <a:xfrm>
              <a:off x="6629400" y="1295401"/>
              <a:ext cx="3657600" cy="4648200"/>
              <a:chOff x="4876800" y="1295401"/>
              <a:chExt cx="3657600" cy="464820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95401"/>
                <a:ext cx="36576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4572001"/>
                <a:ext cx="2286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Box 13"/>
            <p:cNvSpPr txBox="1"/>
            <p:nvPr/>
          </p:nvSpPr>
          <p:spPr>
            <a:xfrm>
              <a:off x="8686801" y="4348946"/>
              <a:ext cx="1845955"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dirty="0">
                  <a:solidFill>
                    <a:schemeClr val="tx1"/>
                  </a:solidFill>
                </a:rPr>
                <a:t>3 Answer Options</a:t>
              </a:r>
            </a:p>
          </p:txBody>
        </p:sp>
        <p:cxnSp>
          <p:nvCxnSpPr>
            <p:cNvPr id="15" name="Straight Arrow Connector 14"/>
            <p:cNvCxnSpPr/>
            <p:nvPr/>
          </p:nvCxnSpPr>
          <p:spPr>
            <a:xfrm flipH="1" flipV="1">
              <a:off x="8915400" y="3505202"/>
              <a:ext cx="762000" cy="68579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a:endCxn id="9221" idx="3"/>
            </p:cNvCxnSpPr>
            <p:nvPr/>
          </p:nvCxnSpPr>
          <p:spPr>
            <a:xfrm flipH="1">
              <a:off x="9067801" y="4876801"/>
              <a:ext cx="609600" cy="38100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1" name="TextBox 20"/>
            <p:cNvSpPr txBox="1"/>
            <p:nvPr/>
          </p:nvSpPr>
          <p:spPr>
            <a:xfrm>
              <a:off x="9448800" y="2455110"/>
              <a:ext cx="12192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Visual Supports in </a:t>
              </a:r>
              <a:r>
                <a:rPr lang="en-US" dirty="0" smtClean="0">
                  <a:solidFill>
                    <a:schemeClr val="tx1"/>
                  </a:solidFill>
                </a:rPr>
                <a:t>Answer </a:t>
              </a:r>
              <a:r>
                <a:rPr lang="en-US" dirty="0">
                  <a:solidFill>
                    <a:schemeClr val="tx1"/>
                  </a:solidFill>
                </a:rPr>
                <a:t>C</a:t>
              </a:r>
              <a:r>
                <a:rPr lang="en-US" dirty="0" smtClean="0">
                  <a:solidFill>
                    <a:schemeClr val="tx1"/>
                  </a:solidFill>
                </a:rPr>
                <a:t>hoices</a:t>
              </a:r>
              <a:endParaRPr lang="en-US" dirty="0">
                <a:solidFill>
                  <a:schemeClr val="tx1"/>
                </a:solidFill>
              </a:endParaRPr>
            </a:p>
          </p:txBody>
        </p:sp>
      </p:grpSp>
    </p:spTree>
    <p:extLst>
      <p:ext uri="{BB962C8B-B14F-4D97-AF65-F5344CB8AC3E}">
        <p14:creationId xmlns:p14="http://schemas.microsoft.com/office/powerpoint/2010/main" val="156753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r>
              <a:rPr lang="en-US" dirty="0"/>
              <a:t>Grade </a:t>
            </a:r>
            <a:r>
              <a:rPr lang="en-US" dirty="0" smtClean="0"/>
              <a:t>11</a:t>
            </a:r>
            <a:r>
              <a:rPr lang="en-US" dirty="0"/>
              <a:t> Sample Item 1 </a:t>
            </a:r>
          </a:p>
        </p:txBody>
      </p:sp>
      <p:grpSp>
        <p:nvGrpSpPr>
          <p:cNvPr id="5" name="Group 4"/>
          <p:cNvGrpSpPr/>
          <p:nvPr/>
        </p:nvGrpSpPr>
        <p:grpSpPr>
          <a:xfrm>
            <a:off x="152400" y="1219200"/>
            <a:ext cx="5334000" cy="5318126"/>
            <a:chOff x="152400" y="1219200"/>
            <a:chExt cx="5334000" cy="5318126"/>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563" y="1219200"/>
              <a:ext cx="3820837" cy="5305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2400" y="2199494"/>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a:t>
              </a:r>
              <a:r>
                <a:rPr lang="en-US" sz="1400" dirty="0" smtClean="0">
                  <a:solidFill>
                    <a:schemeClr val="tx1"/>
                  </a:solidFill>
                </a:rPr>
                <a:t>students </a:t>
              </a:r>
              <a:r>
                <a:rPr lang="en-US" sz="1400" dirty="0">
                  <a:solidFill>
                    <a:schemeClr val="tx1"/>
                  </a:solidFill>
                </a:rPr>
                <a:t>what the item is about </a:t>
              </a:r>
            </a:p>
          </p:txBody>
        </p:sp>
        <p:cxnSp>
          <p:nvCxnSpPr>
            <p:cNvPr id="11" name="Straight Arrow Connector 10"/>
            <p:cNvCxnSpPr/>
            <p:nvPr/>
          </p:nvCxnSpPr>
          <p:spPr>
            <a:xfrm flipV="1">
              <a:off x="1450666" y="1752600"/>
              <a:ext cx="429794" cy="3393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7" name="TextBox 16"/>
            <p:cNvSpPr txBox="1"/>
            <p:nvPr/>
          </p:nvSpPr>
          <p:spPr>
            <a:xfrm>
              <a:off x="152400" y="6167994"/>
              <a:ext cx="163077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Demonstration</a:t>
              </a:r>
            </a:p>
          </p:txBody>
        </p:sp>
        <p:cxnSp>
          <p:nvCxnSpPr>
            <p:cNvPr id="18" name="Straight Arrow Connector 17"/>
            <p:cNvCxnSpPr/>
            <p:nvPr/>
          </p:nvCxnSpPr>
          <p:spPr>
            <a:xfrm flipV="1">
              <a:off x="1367291" y="5825093"/>
              <a:ext cx="464232" cy="30480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4" name="Group 3"/>
          <p:cNvGrpSpPr/>
          <p:nvPr/>
        </p:nvGrpSpPr>
        <p:grpSpPr>
          <a:xfrm>
            <a:off x="6101687" y="1219200"/>
            <a:ext cx="5785513" cy="5410200"/>
            <a:chOff x="5522657" y="1219200"/>
            <a:chExt cx="5785513" cy="541020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657" y="1219200"/>
              <a:ext cx="3621343" cy="541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9677400" y="1552952"/>
              <a:ext cx="163077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Demonstration</a:t>
              </a:r>
            </a:p>
          </p:txBody>
        </p:sp>
        <p:cxnSp>
          <p:nvCxnSpPr>
            <p:cNvPr id="22" name="Straight Arrow Connector 21"/>
            <p:cNvCxnSpPr/>
            <p:nvPr/>
          </p:nvCxnSpPr>
          <p:spPr>
            <a:xfrm flipH="1">
              <a:off x="8686800" y="1786346"/>
              <a:ext cx="948984" cy="4131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1641557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r>
              <a:rPr lang="en-US" dirty="0"/>
              <a:t>Grade </a:t>
            </a:r>
            <a:r>
              <a:rPr lang="en-US" dirty="0" smtClean="0"/>
              <a:t>11</a:t>
            </a:r>
            <a:r>
              <a:rPr lang="en-US" dirty="0"/>
              <a:t> Sample Item 1 </a:t>
            </a:r>
          </a:p>
        </p:txBody>
      </p:sp>
      <p:grpSp>
        <p:nvGrpSpPr>
          <p:cNvPr id="3" name="Group 2"/>
          <p:cNvGrpSpPr/>
          <p:nvPr/>
        </p:nvGrpSpPr>
        <p:grpSpPr>
          <a:xfrm>
            <a:off x="3733800" y="1722835"/>
            <a:ext cx="4161243" cy="3269233"/>
            <a:chOff x="9220200" y="2209800"/>
            <a:chExt cx="2819871" cy="2031445"/>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2209800"/>
              <a:ext cx="2819871" cy="156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117916" y="3871913"/>
              <a:ext cx="1845955"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dirty="0">
                  <a:solidFill>
                    <a:schemeClr val="tx1"/>
                  </a:solidFill>
                </a:rPr>
                <a:t>3 Answer Options</a:t>
              </a:r>
            </a:p>
          </p:txBody>
        </p:sp>
        <p:cxnSp>
          <p:nvCxnSpPr>
            <p:cNvPr id="13" name="Straight Arrow Connector 12"/>
            <p:cNvCxnSpPr/>
            <p:nvPr/>
          </p:nvCxnSpPr>
          <p:spPr>
            <a:xfrm flipH="1" flipV="1">
              <a:off x="10321047" y="3372590"/>
              <a:ext cx="677692" cy="4667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89026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r>
              <a:rPr lang="en-US" dirty="0"/>
              <a:t>Grade </a:t>
            </a:r>
            <a:r>
              <a:rPr lang="en-US" dirty="0" smtClean="0"/>
              <a:t>11</a:t>
            </a:r>
            <a:r>
              <a:rPr lang="en-US" dirty="0"/>
              <a:t> Sample Item 2 </a:t>
            </a:r>
          </a:p>
        </p:txBody>
      </p:sp>
      <p:grpSp>
        <p:nvGrpSpPr>
          <p:cNvPr id="3" name="Group 2"/>
          <p:cNvGrpSpPr/>
          <p:nvPr/>
        </p:nvGrpSpPr>
        <p:grpSpPr>
          <a:xfrm>
            <a:off x="1721533" y="1439077"/>
            <a:ext cx="8032067" cy="4961723"/>
            <a:chOff x="368300" y="1439077"/>
            <a:chExt cx="8032067" cy="4961723"/>
          </a:xfrm>
        </p:grpSpPr>
        <p:sp>
          <p:nvSpPr>
            <p:cNvPr id="10" name="TextBox 9"/>
            <p:cNvSpPr txBox="1"/>
            <p:nvPr/>
          </p:nvSpPr>
          <p:spPr>
            <a:xfrm>
              <a:off x="381000" y="2895600"/>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a:solidFill>
                    <a:schemeClr val="tx1"/>
                  </a:solidFill>
                </a:rPr>
                <a:t>Statement reminding </a:t>
              </a:r>
              <a:r>
                <a:rPr lang="en-US" sz="1400" dirty="0" smtClean="0">
                  <a:solidFill>
                    <a:schemeClr val="tx1"/>
                  </a:solidFill>
                </a:rPr>
                <a:t>students </a:t>
              </a:r>
              <a:r>
                <a:rPr lang="en-US" sz="1400" dirty="0">
                  <a:solidFill>
                    <a:schemeClr val="tx1"/>
                  </a:solidFill>
                </a:rPr>
                <a:t>what the item is about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39077"/>
              <a:ext cx="4567236" cy="4800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V="1">
              <a:off x="1429852" y="2362200"/>
              <a:ext cx="779948" cy="46772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flipV="1">
              <a:off x="1732075" y="4724400"/>
              <a:ext cx="464232" cy="30480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9" name="TextBox 18"/>
            <p:cNvSpPr txBox="1"/>
            <p:nvPr/>
          </p:nvSpPr>
          <p:spPr>
            <a:xfrm>
              <a:off x="6248400" y="6031468"/>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solidFill>
                    <a:schemeClr val="tx1"/>
                  </a:solidFill>
                </a:rPr>
                <a:t>Simplified Language</a:t>
              </a:r>
            </a:p>
          </p:txBody>
        </p:sp>
        <p:cxnSp>
          <p:nvCxnSpPr>
            <p:cNvPr id="20" name="Straight Arrow Connector 19"/>
            <p:cNvCxnSpPr/>
            <p:nvPr/>
          </p:nvCxnSpPr>
          <p:spPr>
            <a:xfrm flipH="1" flipV="1">
              <a:off x="6019800" y="5061466"/>
              <a:ext cx="1143000" cy="90640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7" name="TextBox 16"/>
            <p:cNvSpPr txBox="1"/>
            <p:nvPr/>
          </p:nvSpPr>
          <p:spPr>
            <a:xfrm>
              <a:off x="368300" y="5257800"/>
              <a:ext cx="163077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solidFill>
                    <a:schemeClr val="tx1"/>
                  </a:solidFill>
                </a:rPr>
                <a:t>Demonstration</a:t>
              </a:r>
            </a:p>
          </p:txBody>
        </p:sp>
      </p:grpSp>
    </p:spTree>
    <p:extLst>
      <p:ext uri="{BB962C8B-B14F-4D97-AF65-F5344CB8AC3E}">
        <p14:creationId xmlns:p14="http://schemas.microsoft.com/office/powerpoint/2010/main" val="2382297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t>
            </a:r>
            <a:r>
              <a:rPr lang="en-US" dirty="0"/>
              <a:t>Grade </a:t>
            </a:r>
            <a:r>
              <a:rPr lang="en-US" dirty="0" smtClean="0"/>
              <a:t>11</a:t>
            </a:r>
            <a:r>
              <a:rPr lang="en-US" dirty="0"/>
              <a:t> Sample Item 2 </a:t>
            </a:r>
          </a:p>
        </p:txBody>
      </p:sp>
      <p:grpSp>
        <p:nvGrpSpPr>
          <p:cNvPr id="3" name="Group 2"/>
          <p:cNvGrpSpPr/>
          <p:nvPr/>
        </p:nvGrpSpPr>
        <p:grpSpPr>
          <a:xfrm>
            <a:off x="3352800" y="2140683"/>
            <a:ext cx="5274955" cy="2659917"/>
            <a:chOff x="3733800" y="2140683"/>
            <a:chExt cx="5274955" cy="2659917"/>
          </a:xfrm>
        </p:grpSpPr>
        <p:sp>
          <p:nvSpPr>
            <p:cNvPr id="12" name="TextBox 11"/>
            <p:cNvSpPr txBox="1"/>
            <p:nvPr/>
          </p:nvSpPr>
          <p:spPr>
            <a:xfrm>
              <a:off x="7162800" y="4431268"/>
              <a:ext cx="1845955"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a:solidFill>
                    <a:schemeClr val="tx1"/>
                  </a:solidFill>
                </a:rPr>
                <a:t>2</a:t>
              </a:r>
              <a:r>
                <a:rPr lang="en-US" dirty="0" smtClean="0">
                  <a:solidFill>
                    <a:schemeClr val="tx1"/>
                  </a:solidFill>
                </a:rPr>
                <a:t> </a:t>
              </a:r>
              <a:r>
                <a:rPr lang="en-US" dirty="0">
                  <a:solidFill>
                    <a:schemeClr val="tx1"/>
                  </a:solidFill>
                </a:rPr>
                <a:t>Answer Options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40683"/>
              <a:ext cx="4851736"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flipH="1" flipV="1">
              <a:off x="5029200" y="3754933"/>
              <a:ext cx="1981200" cy="6050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88232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(Standards)</a:t>
            </a:r>
            <a:endParaRPr lang="en-US" dirty="0"/>
          </a:p>
        </p:txBody>
      </p:sp>
      <p:sp>
        <p:nvSpPr>
          <p:cNvPr id="3" name="Content Placeholder 2"/>
          <p:cNvSpPr>
            <a:spLocks noGrp="1"/>
          </p:cNvSpPr>
          <p:nvPr>
            <p:ph idx="1"/>
          </p:nvPr>
        </p:nvSpPr>
        <p:spPr>
          <a:xfrm>
            <a:off x="228600" y="1524001"/>
            <a:ext cx="3657600" cy="3962400"/>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sz="1600" b="1" u="sng" dirty="0">
                <a:latin typeface="+mn-lt"/>
              </a:rPr>
              <a:t>Grade 4</a:t>
            </a:r>
            <a:endParaRPr lang="en-US" sz="1600" dirty="0">
              <a:latin typeface="+mn-lt"/>
            </a:endParaRPr>
          </a:p>
          <a:p>
            <a:pPr marL="0" indent="0">
              <a:buNone/>
            </a:pPr>
            <a:r>
              <a:rPr lang="en-US" sz="1600" b="1" dirty="0">
                <a:latin typeface="+mn-lt"/>
              </a:rPr>
              <a:t>CCSS 4.RL 2 </a:t>
            </a:r>
            <a:r>
              <a:rPr lang="en-US" sz="1600" dirty="0">
                <a:latin typeface="+mn-lt"/>
              </a:rPr>
              <a:t>Determine a theme of a story, drama, or poem from details in the text; summarize the text.</a:t>
            </a:r>
          </a:p>
          <a:p>
            <a:pPr marL="0" indent="0">
              <a:buNone/>
            </a:pPr>
            <a:r>
              <a:rPr lang="en-US" sz="1600" b="1" dirty="0">
                <a:latin typeface="+mn-lt"/>
              </a:rPr>
              <a:t>C</a:t>
            </a:r>
            <a:r>
              <a:rPr lang="en-US" sz="1600" b="1" dirty="0" smtClean="0">
                <a:latin typeface="+mn-lt"/>
              </a:rPr>
              <a:t>CC</a:t>
            </a:r>
            <a:r>
              <a:rPr lang="en-US" sz="1600" b="1" dirty="0">
                <a:latin typeface="+mn-lt"/>
              </a:rPr>
              <a:t>  4.RL.k2</a:t>
            </a:r>
            <a:r>
              <a:rPr lang="en-US" sz="1600" dirty="0">
                <a:latin typeface="+mn-lt"/>
              </a:rPr>
              <a:t> Determine the theme of a story, drama, or poem; refer to text to support </a:t>
            </a:r>
            <a:r>
              <a:rPr lang="en-US" sz="1600" dirty="0" smtClean="0">
                <a:latin typeface="+mn-lt"/>
              </a:rPr>
              <a:t>answer.</a:t>
            </a:r>
          </a:p>
          <a:p>
            <a:pPr marL="0" indent="0">
              <a:buNone/>
            </a:pPr>
            <a:r>
              <a:rPr lang="en-US" sz="1600" b="1" dirty="0" smtClean="0">
                <a:latin typeface="+mn-lt"/>
              </a:rPr>
              <a:t>CCSS </a:t>
            </a:r>
            <a:r>
              <a:rPr lang="en-US" sz="1600" b="1" dirty="0">
                <a:latin typeface="+mn-lt"/>
              </a:rPr>
              <a:t>4.RL 1</a:t>
            </a:r>
            <a:r>
              <a:rPr lang="en-US" sz="1600" dirty="0">
                <a:latin typeface="+mn-lt"/>
              </a:rPr>
              <a:t> Refer to details and examples in a text when explaining what the text says explicitly and when drawing inferences from the text.</a:t>
            </a:r>
          </a:p>
          <a:p>
            <a:pPr marL="0" indent="0">
              <a:buNone/>
            </a:pPr>
            <a:r>
              <a:rPr lang="en-US" sz="1600" b="1" dirty="0">
                <a:latin typeface="+mn-lt"/>
              </a:rPr>
              <a:t>CCC  4.RL.i1</a:t>
            </a:r>
            <a:r>
              <a:rPr lang="en-US" sz="1600" dirty="0">
                <a:latin typeface="+mn-lt"/>
              </a:rPr>
              <a:t> Refer to details and examples in a text when explaining what the text says explicitly.</a:t>
            </a:r>
          </a:p>
          <a:p>
            <a:pPr marL="0" indent="0">
              <a:buNone/>
            </a:pPr>
            <a:endParaRPr lang="en-US" sz="1600" dirty="0"/>
          </a:p>
        </p:txBody>
      </p:sp>
      <p:sp>
        <p:nvSpPr>
          <p:cNvPr id="5" name="TextBox 4"/>
          <p:cNvSpPr txBox="1"/>
          <p:nvPr/>
        </p:nvSpPr>
        <p:spPr>
          <a:xfrm>
            <a:off x="4152900" y="1524000"/>
            <a:ext cx="3810000" cy="43704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u="sng" dirty="0"/>
              <a:t>Grade 8</a:t>
            </a:r>
            <a:endParaRPr lang="en-US" sz="1600" dirty="0"/>
          </a:p>
          <a:p>
            <a:r>
              <a:rPr lang="en-US" sz="1600" b="1" dirty="0"/>
              <a:t>CCSS</a:t>
            </a:r>
            <a:r>
              <a:rPr lang="en-US" sz="1600" dirty="0"/>
              <a:t> </a:t>
            </a:r>
            <a:r>
              <a:rPr lang="en-US" sz="1600" b="1" dirty="0"/>
              <a:t>8.RI.8</a:t>
            </a:r>
            <a:r>
              <a:rPr lang="en-US" sz="1600" dirty="0"/>
              <a:t> Delineate and evaluate the argument and specific claims in a text, assessing whether the reasoning is sound and the evidence is relevant and sufficient; recognize    when irrelevant evidence is introduced.</a:t>
            </a:r>
          </a:p>
          <a:p>
            <a:r>
              <a:rPr lang="en-US" sz="1600" b="1" dirty="0"/>
              <a:t>CCC</a:t>
            </a:r>
            <a:r>
              <a:rPr lang="en-US" sz="1600" dirty="0"/>
              <a:t> </a:t>
            </a:r>
            <a:r>
              <a:rPr lang="en-US" sz="1600" b="1" dirty="0"/>
              <a:t>8.RI.k4</a:t>
            </a:r>
            <a:r>
              <a:rPr lang="en-US" sz="1600" dirty="0"/>
              <a:t> Identify an argument or claim that the author makes</a:t>
            </a:r>
          </a:p>
          <a:p>
            <a:r>
              <a:rPr lang="en-US" sz="1600" dirty="0"/>
              <a:t> </a:t>
            </a:r>
          </a:p>
          <a:p>
            <a:r>
              <a:rPr lang="en-US" sz="1600" b="1" dirty="0"/>
              <a:t>CCSS 8.RI.1</a:t>
            </a:r>
            <a:r>
              <a:rPr lang="en-US" sz="1600" dirty="0"/>
              <a:t> Cite the textual evidence that most strongly supports an analysis of what the text says explicitly as well as inferences drawn from the text.</a:t>
            </a:r>
          </a:p>
          <a:p>
            <a:r>
              <a:rPr lang="en-US" sz="1600" b="1" dirty="0"/>
              <a:t>CCC 8.RI.j1</a:t>
            </a:r>
            <a:r>
              <a:rPr lang="en-US" sz="1600" dirty="0"/>
              <a:t>. Use two or more pieces of evidence to support inferences, conclusions, or summaries of text.</a:t>
            </a:r>
          </a:p>
        </p:txBody>
      </p:sp>
      <p:sp>
        <p:nvSpPr>
          <p:cNvPr id="6" name="Content Placeholder 2"/>
          <p:cNvSpPr txBox="1">
            <a:spLocks/>
          </p:cNvSpPr>
          <p:nvPr/>
        </p:nvSpPr>
        <p:spPr bwMode="auto">
          <a:xfrm>
            <a:off x="8153400" y="1524000"/>
            <a:ext cx="3810000" cy="4953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b="0" i="0" kern="1200">
                <a:solidFill>
                  <a:schemeClr val="tx1"/>
                </a:solidFill>
                <a:latin typeface="Myriad Pro"/>
                <a:ea typeface="ヒラギノ角ゴ Pro W3" charset="-128"/>
                <a:cs typeface="Myriad Pro"/>
              </a:defRPr>
            </a:lvl1pPr>
            <a:lvl2pPr marL="742950" indent="-285750" algn="l" defTabSz="457200" rtl="0" eaLnBrk="1" fontAlgn="base" hangingPunct="1">
              <a:spcBef>
                <a:spcPct val="20000"/>
              </a:spcBef>
              <a:spcAft>
                <a:spcPct val="0"/>
              </a:spcAft>
              <a:buFont typeface="Arial" pitchFamily="34" charset="0"/>
              <a:buChar char="–"/>
              <a:defRPr sz="2800" b="0" i="0" u="none" kern="1200">
                <a:solidFill>
                  <a:schemeClr val="tx1"/>
                </a:solidFill>
                <a:latin typeface="Myriad Pro"/>
                <a:ea typeface="ヒラギノ角ゴ Pro W3" charset="-128"/>
                <a:cs typeface="Myriad Pro"/>
              </a:defRPr>
            </a:lvl2pPr>
            <a:lvl3pPr marL="1143000" indent="-228600" algn="l" defTabSz="457200" rtl="0" eaLnBrk="1" fontAlgn="base" hangingPunct="1">
              <a:spcBef>
                <a:spcPct val="20000"/>
              </a:spcBef>
              <a:spcAft>
                <a:spcPct val="0"/>
              </a:spcAft>
              <a:buFont typeface="Arial" pitchFamily="34" charset="0"/>
              <a:buChar char="•"/>
              <a:defRPr sz="2400" b="0" i="0" kern="1200">
                <a:solidFill>
                  <a:schemeClr val="tx1"/>
                </a:solidFill>
                <a:latin typeface="Myriad Pro"/>
                <a:ea typeface="ヒラギノ角ゴ Pro W3" charset="-128"/>
                <a:cs typeface="Myriad Pro"/>
              </a:defRPr>
            </a:lvl3pPr>
            <a:lvl4pPr marL="1600200" indent="-228600" algn="l" defTabSz="457200" rtl="0" eaLnBrk="1" fontAlgn="base" hangingPunct="1">
              <a:spcBef>
                <a:spcPct val="20000"/>
              </a:spcBef>
              <a:spcAft>
                <a:spcPct val="0"/>
              </a:spcAft>
              <a:buFont typeface="Arial" pitchFamily="34" charset="0"/>
              <a:buChar char="–"/>
              <a:defRPr sz="2000" b="0" i="0" kern="1200">
                <a:solidFill>
                  <a:schemeClr val="tx1"/>
                </a:solidFill>
                <a:latin typeface="Myriad Pro"/>
                <a:ea typeface="ヒラギノ角ゴ Pro W3" charset="-128"/>
                <a:cs typeface="Myriad Pro"/>
              </a:defRPr>
            </a:lvl4pPr>
            <a:lvl5pPr marL="2057400" indent="-228600" algn="l" defTabSz="457200" rtl="0" eaLnBrk="1" fontAlgn="base" hangingPunct="1">
              <a:spcBef>
                <a:spcPct val="20000"/>
              </a:spcBef>
              <a:spcAft>
                <a:spcPct val="0"/>
              </a:spcAft>
              <a:buFont typeface="Arial" pitchFamily="34" charset="0"/>
              <a:buChar char="»"/>
              <a:defRPr sz="2000" b="0" i="0" kern="1200">
                <a:solidFill>
                  <a:schemeClr val="tx1"/>
                </a:solidFill>
                <a:latin typeface="Myriad Pro"/>
                <a:ea typeface="ヒラギノ角ゴ Pro W3"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u="sng" dirty="0">
                <a:latin typeface="+mn-lt"/>
              </a:rPr>
              <a:t>Grade 11</a:t>
            </a:r>
            <a:endParaRPr lang="en-US" sz="1600" u="sng" dirty="0">
              <a:latin typeface="+mn-lt"/>
            </a:endParaRPr>
          </a:p>
          <a:p>
            <a:pPr marL="0" indent="0">
              <a:buNone/>
            </a:pPr>
            <a:r>
              <a:rPr lang="en-US" sz="1600" b="1" dirty="0">
                <a:latin typeface="+mn-lt"/>
              </a:rPr>
              <a:t>CCSS 11-12.RI.1</a:t>
            </a:r>
            <a:r>
              <a:rPr lang="en-US" sz="1600" dirty="0">
                <a:latin typeface="+mn-lt"/>
              </a:rPr>
              <a:t> Cite strong and thorough textual evidence to support analysis of what the text says explicitly as well as inferences drawn from the text, including determining where the text leaves matters uncertain.</a:t>
            </a:r>
          </a:p>
          <a:p>
            <a:pPr marL="0" indent="0">
              <a:buNone/>
            </a:pPr>
            <a:r>
              <a:rPr lang="en-US" sz="1600" b="1" dirty="0">
                <a:latin typeface="+mn-lt"/>
              </a:rPr>
              <a:t>CCC: 112.RI.b1</a:t>
            </a:r>
            <a:r>
              <a:rPr lang="en-US" sz="1600" dirty="0">
                <a:latin typeface="+mn-lt"/>
              </a:rPr>
              <a:t> Use two or more pieces of evidence to support inferences, conclusions, or summaries from </a:t>
            </a:r>
            <a:r>
              <a:rPr lang="en-US" sz="1600" dirty="0" smtClean="0">
                <a:latin typeface="+mn-lt"/>
              </a:rPr>
              <a:t>text.</a:t>
            </a:r>
          </a:p>
          <a:p>
            <a:pPr marL="0" indent="0">
              <a:buNone/>
            </a:pPr>
            <a:r>
              <a:rPr lang="en-US" sz="1600" b="1" dirty="0" smtClean="0">
                <a:latin typeface="+mn-lt"/>
              </a:rPr>
              <a:t>CCSS </a:t>
            </a:r>
            <a:r>
              <a:rPr lang="en-US" sz="1600" b="1" dirty="0">
                <a:latin typeface="+mn-lt"/>
              </a:rPr>
              <a:t>11-12.RI.6</a:t>
            </a:r>
            <a:r>
              <a:rPr lang="en-US" sz="1600" dirty="0">
                <a:latin typeface="+mn-lt"/>
              </a:rPr>
              <a:t> Determine an author’s point of view or purpose in a text in which the rhetoric is particularly effective, analyzing how style and content contribute to the power, persuasiveness or beauty of the text.</a:t>
            </a:r>
          </a:p>
          <a:p>
            <a:pPr marL="0" indent="0">
              <a:buNone/>
            </a:pPr>
            <a:r>
              <a:rPr lang="en-US" sz="1600" b="1" dirty="0">
                <a:latin typeface="+mn-lt"/>
              </a:rPr>
              <a:t>CCC 1112.RI.d1</a:t>
            </a:r>
            <a:r>
              <a:rPr lang="en-US" sz="1600" dirty="0">
                <a:latin typeface="+mn-lt"/>
              </a:rPr>
              <a:t> Determine the author's point of view or purpose in a text.</a:t>
            </a:r>
          </a:p>
          <a:p>
            <a:pPr marL="0" indent="0">
              <a:buNone/>
            </a:pPr>
            <a:endParaRPr lang="en-US" sz="1600" dirty="0" smtClean="0">
              <a:latin typeface="+mn-lt"/>
            </a:endParaRPr>
          </a:p>
          <a:p>
            <a:endParaRPr lang="en-US" dirty="0"/>
          </a:p>
        </p:txBody>
      </p:sp>
    </p:spTree>
    <p:extLst>
      <p:ext uri="{BB962C8B-B14F-4D97-AF65-F5344CB8AC3E}">
        <p14:creationId xmlns:p14="http://schemas.microsoft.com/office/powerpoint/2010/main" val="20197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dirty="0"/>
              <a:t>Graduated Text Complexity of Reading Passages</a:t>
            </a:r>
          </a:p>
        </p:txBody>
      </p:sp>
      <p:grpSp>
        <p:nvGrpSpPr>
          <p:cNvPr id="23" name="Group 22"/>
          <p:cNvGrpSpPr/>
          <p:nvPr/>
        </p:nvGrpSpPr>
        <p:grpSpPr>
          <a:xfrm>
            <a:off x="990600" y="1752600"/>
            <a:ext cx="9572210" cy="3920927"/>
            <a:chOff x="810682" y="1623683"/>
            <a:chExt cx="9115010" cy="3481718"/>
          </a:xfrm>
        </p:grpSpPr>
        <p:grpSp>
          <p:nvGrpSpPr>
            <p:cNvPr id="4" name="Group 3"/>
            <p:cNvGrpSpPr/>
            <p:nvPr/>
          </p:nvGrpSpPr>
          <p:grpSpPr>
            <a:xfrm>
              <a:off x="810682" y="1628603"/>
              <a:ext cx="3158387" cy="723631"/>
              <a:chOff x="-156282" y="-410496"/>
              <a:chExt cx="3539387" cy="729770"/>
            </a:xfrm>
          </p:grpSpPr>
          <p:sp>
            <p:nvSpPr>
              <p:cNvPr id="20" name="Chevron 19"/>
              <p:cNvSpPr/>
              <p:nvPr/>
            </p:nvSpPr>
            <p:spPr>
              <a:xfrm>
                <a:off x="-156282" y="-410496"/>
                <a:ext cx="3539387" cy="729770"/>
              </a:xfrm>
              <a:prstGeom prst="chevron">
                <a:avLst/>
              </a:prstGeom>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a:lstStyle/>
              <a:p>
                <a:endParaRPr lang="en-US"/>
              </a:p>
            </p:txBody>
          </p:sp>
          <p:sp>
            <p:nvSpPr>
              <p:cNvPr id="21" name="Chevron 4"/>
              <p:cNvSpPr/>
              <p:nvPr/>
            </p:nvSpPr>
            <p:spPr>
              <a:xfrm>
                <a:off x="447490" y="-410496"/>
                <a:ext cx="2809617" cy="729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0100">
                  <a:lnSpc>
                    <a:spcPct val="90000"/>
                  </a:lnSpc>
                  <a:spcBef>
                    <a:spcPct val="0"/>
                  </a:spcBef>
                  <a:spcAft>
                    <a:spcPct val="35000"/>
                  </a:spcAft>
                </a:pPr>
                <a:r>
                  <a:rPr lang="en-US" b="1" dirty="0"/>
                  <a:t>Less Complex</a:t>
                </a:r>
              </a:p>
            </p:txBody>
          </p:sp>
        </p:grpSp>
        <p:grpSp>
          <p:nvGrpSpPr>
            <p:cNvPr id="5" name="Group 4"/>
            <p:cNvGrpSpPr/>
            <p:nvPr/>
          </p:nvGrpSpPr>
          <p:grpSpPr>
            <a:xfrm>
              <a:off x="3664268" y="1623683"/>
              <a:ext cx="3276600" cy="723631"/>
              <a:chOff x="82605" y="-410496"/>
              <a:chExt cx="3539387" cy="729770"/>
            </a:xfrm>
          </p:grpSpPr>
          <p:sp>
            <p:nvSpPr>
              <p:cNvPr id="18" name="Chevron 17"/>
              <p:cNvSpPr/>
              <p:nvPr/>
            </p:nvSpPr>
            <p:spPr>
              <a:xfrm>
                <a:off x="82605" y="-410496"/>
                <a:ext cx="3539387" cy="729770"/>
              </a:xfrm>
              <a:prstGeom prst="chevron">
                <a:avLst/>
              </a:prstGeom>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a:lstStyle/>
              <a:p>
                <a:endParaRPr lang="en-US"/>
              </a:p>
            </p:txBody>
          </p:sp>
          <p:sp>
            <p:nvSpPr>
              <p:cNvPr id="19" name="Chevron 4"/>
              <p:cNvSpPr/>
              <p:nvPr/>
            </p:nvSpPr>
            <p:spPr>
              <a:xfrm>
                <a:off x="447490" y="-410496"/>
                <a:ext cx="2809617" cy="729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0100">
                  <a:lnSpc>
                    <a:spcPct val="90000"/>
                  </a:lnSpc>
                  <a:spcBef>
                    <a:spcPct val="0"/>
                  </a:spcBef>
                  <a:spcAft>
                    <a:spcPct val="35000"/>
                  </a:spcAft>
                </a:pPr>
                <a:r>
                  <a:rPr lang="en-US" b="1" dirty="0"/>
                  <a:t>More  Complex</a:t>
                </a:r>
              </a:p>
            </p:txBody>
          </p:sp>
        </p:grpSp>
        <p:grpSp>
          <p:nvGrpSpPr>
            <p:cNvPr id="6" name="Group 5"/>
            <p:cNvGrpSpPr/>
            <p:nvPr/>
          </p:nvGrpSpPr>
          <p:grpSpPr>
            <a:xfrm>
              <a:off x="6688079" y="1639942"/>
              <a:ext cx="3148390" cy="723631"/>
              <a:chOff x="82605" y="-410496"/>
              <a:chExt cx="3539387" cy="729770"/>
            </a:xfrm>
          </p:grpSpPr>
          <p:sp>
            <p:nvSpPr>
              <p:cNvPr id="16" name="Chevron 15"/>
              <p:cNvSpPr/>
              <p:nvPr/>
            </p:nvSpPr>
            <p:spPr>
              <a:xfrm>
                <a:off x="82605" y="-410496"/>
                <a:ext cx="3539387" cy="729770"/>
              </a:xfrm>
              <a:prstGeom prst="chevron">
                <a:avLst/>
              </a:prstGeom>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a:lstStyle/>
              <a:p>
                <a:endParaRPr lang="en-US"/>
              </a:p>
            </p:txBody>
          </p:sp>
          <p:sp>
            <p:nvSpPr>
              <p:cNvPr id="17" name="Chevron 4"/>
              <p:cNvSpPr/>
              <p:nvPr/>
            </p:nvSpPr>
            <p:spPr>
              <a:xfrm>
                <a:off x="447490" y="-410496"/>
                <a:ext cx="2809617" cy="729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0100">
                  <a:lnSpc>
                    <a:spcPct val="90000"/>
                  </a:lnSpc>
                  <a:spcBef>
                    <a:spcPct val="0"/>
                  </a:spcBef>
                  <a:spcAft>
                    <a:spcPct val="35000"/>
                  </a:spcAft>
                </a:pPr>
                <a:r>
                  <a:rPr lang="en-US" b="1" dirty="0" smtClean="0"/>
                  <a:t>Most  </a:t>
                </a:r>
                <a:r>
                  <a:rPr lang="en-US" b="1" dirty="0"/>
                  <a:t>Complex</a:t>
                </a:r>
              </a:p>
            </p:txBody>
          </p:sp>
        </p:grpSp>
        <p:grpSp>
          <p:nvGrpSpPr>
            <p:cNvPr id="7" name="Group 6"/>
            <p:cNvGrpSpPr/>
            <p:nvPr/>
          </p:nvGrpSpPr>
          <p:grpSpPr>
            <a:xfrm>
              <a:off x="1121697" y="2759937"/>
              <a:ext cx="3365673" cy="2345463"/>
              <a:chOff x="154462" y="391270"/>
              <a:chExt cx="3365673" cy="3997036"/>
            </a:xfrm>
          </p:grpSpPr>
          <p:sp>
            <p:nvSpPr>
              <p:cNvPr id="14" name="Rectangle 13"/>
              <p:cNvSpPr/>
              <p:nvPr/>
            </p:nvSpPr>
            <p:spPr>
              <a:xfrm>
                <a:off x="154462" y="391270"/>
                <a:ext cx="3365673" cy="39970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Rectangle 14"/>
              <p:cNvSpPr/>
              <p:nvPr/>
            </p:nvSpPr>
            <p:spPr>
              <a:xfrm>
                <a:off x="154462" y="391270"/>
                <a:ext cx="3365673" cy="24882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171450" lvl="1" indent="-171450" defTabSz="711200">
                  <a:lnSpc>
                    <a:spcPct val="90000"/>
                  </a:lnSpc>
                  <a:spcBef>
                    <a:spcPct val="0"/>
                  </a:spcBef>
                  <a:spcAft>
                    <a:spcPct val="15000"/>
                  </a:spcAft>
                  <a:buChar char="••"/>
                </a:pPr>
                <a:r>
                  <a:rPr lang="en-US" sz="1600" dirty="0"/>
                  <a:t>Simple sentences</a:t>
                </a:r>
              </a:p>
              <a:p>
                <a:pPr marL="171450" lvl="1" indent="-171450" defTabSz="711200">
                  <a:lnSpc>
                    <a:spcPct val="90000"/>
                  </a:lnSpc>
                  <a:spcBef>
                    <a:spcPct val="0"/>
                  </a:spcBef>
                  <a:spcAft>
                    <a:spcPct val="15000"/>
                  </a:spcAft>
                  <a:buChar char="••"/>
                </a:pPr>
                <a:r>
                  <a:rPr lang="en-US" sz="1600" dirty="0"/>
                  <a:t>Commonly used words</a:t>
                </a:r>
              </a:p>
              <a:p>
                <a:pPr marL="171450" lvl="1" indent="-171450" defTabSz="711200">
                  <a:lnSpc>
                    <a:spcPct val="90000"/>
                  </a:lnSpc>
                  <a:spcBef>
                    <a:spcPct val="0"/>
                  </a:spcBef>
                  <a:spcAft>
                    <a:spcPct val="15000"/>
                  </a:spcAft>
                  <a:buChar char="••"/>
                </a:pPr>
                <a:r>
                  <a:rPr lang="en-US" sz="1600" dirty="0"/>
                  <a:t>Theme is obvious</a:t>
                </a:r>
              </a:p>
              <a:p>
                <a:pPr marL="171450" lvl="1" indent="-171450" defTabSz="711200">
                  <a:lnSpc>
                    <a:spcPct val="90000"/>
                  </a:lnSpc>
                  <a:spcBef>
                    <a:spcPct val="0"/>
                  </a:spcBef>
                  <a:spcAft>
                    <a:spcPct val="15000"/>
                  </a:spcAft>
                  <a:buChar char="••"/>
                </a:pPr>
                <a:r>
                  <a:rPr lang="en-US" sz="1600" dirty="0"/>
                  <a:t>Clear events in order</a:t>
                </a:r>
              </a:p>
              <a:p>
                <a:pPr marL="171450" lvl="1" indent="-171450" defTabSz="711200">
                  <a:lnSpc>
                    <a:spcPct val="90000"/>
                  </a:lnSpc>
                  <a:spcBef>
                    <a:spcPct val="0"/>
                  </a:spcBef>
                  <a:spcAft>
                    <a:spcPct val="15000"/>
                  </a:spcAft>
                  <a:buChar char="••"/>
                </a:pPr>
                <a:r>
                  <a:rPr lang="en-US" sz="1600" dirty="0"/>
                  <a:t>Predictable events</a:t>
                </a:r>
              </a:p>
              <a:p>
                <a:pPr marL="171450" lvl="1" indent="-171450" defTabSz="711200">
                  <a:lnSpc>
                    <a:spcPct val="90000"/>
                  </a:lnSpc>
                  <a:spcBef>
                    <a:spcPct val="0"/>
                  </a:spcBef>
                  <a:spcAft>
                    <a:spcPct val="15000"/>
                  </a:spcAft>
                  <a:buChar char="••"/>
                </a:pPr>
                <a:r>
                  <a:rPr lang="en-US" sz="1600" dirty="0"/>
                  <a:t>Simple charts and tables</a:t>
                </a:r>
              </a:p>
              <a:p>
                <a:pPr marL="171450" lvl="1" indent="-171450" defTabSz="711200">
                  <a:lnSpc>
                    <a:spcPct val="90000"/>
                  </a:lnSpc>
                  <a:spcBef>
                    <a:spcPct val="0"/>
                  </a:spcBef>
                  <a:spcAft>
                    <a:spcPct val="15000"/>
                  </a:spcAft>
                  <a:buChar char="••"/>
                </a:pPr>
                <a:r>
                  <a:rPr lang="en-US" sz="1600" dirty="0"/>
                  <a:t>Answers taken from the text</a:t>
                </a:r>
              </a:p>
              <a:p>
                <a:pPr marL="114300" lvl="1" indent="-114300" defTabSz="577850">
                  <a:lnSpc>
                    <a:spcPct val="90000"/>
                  </a:lnSpc>
                  <a:spcBef>
                    <a:spcPct val="0"/>
                  </a:spcBef>
                  <a:spcAft>
                    <a:spcPct val="15000"/>
                  </a:spcAft>
                  <a:buChar char="••"/>
                </a:pPr>
                <a:endParaRPr lang="en-US" sz="1300" dirty="0"/>
              </a:p>
            </p:txBody>
          </p:sp>
        </p:grpSp>
        <p:grpSp>
          <p:nvGrpSpPr>
            <p:cNvPr id="8" name="Group 7"/>
            <p:cNvGrpSpPr/>
            <p:nvPr/>
          </p:nvGrpSpPr>
          <p:grpSpPr>
            <a:xfrm>
              <a:off x="3887042" y="2803203"/>
              <a:ext cx="2754855" cy="2302198"/>
              <a:chOff x="3927737" y="372044"/>
              <a:chExt cx="2754855" cy="3997036"/>
            </a:xfrm>
          </p:grpSpPr>
          <p:sp>
            <p:nvSpPr>
              <p:cNvPr id="12" name="Rectangle 11"/>
              <p:cNvSpPr/>
              <p:nvPr/>
            </p:nvSpPr>
            <p:spPr>
              <a:xfrm>
                <a:off x="3927737" y="372044"/>
                <a:ext cx="2754855" cy="39970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Rectangle 12"/>
              <p:cNvSpPr/>
              <p:nvPr/>
            </p:nvSpPr>
            <p:spPr>
              <a:xfrm>
                <a:off x="3927737" y="372044"/>
                <a:ext cx="2754855" cy="2444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171450" lvl="1" indent="-171450" defTabSz="711200">
                  <a:lnSpc>
                    <a:spcPct val="90000"/>
                  </a:lnSpc>
                  <a:spcBef>
                    <a:spcPct val="0"/>
                  </a:spcBef>
                  <a:spcAft>
                    <a:spcPct val="15000"/>
                  </a:spcAft>
                  <a:buChar char="••"/>
                </a:pPr>
                <a:r>
                  <a:rPr lang="en-US" sz="1600" dirty="0"/>
                  <a:t>Simple and compound sentences (i.e., and)</a:t>
                </a:r>
              </a:p>
              <a:p>
                <a:pPr marL="171450" lvl="1" indent="-171450" defTabSz="711200">
                  <a:lnSpc>
                    <a:spcPct val="90000"/>
                  </a:lnSpc>
                  <a:spcBef>
                    <a:spcPct val="0"/>
                  </a:spcBef>
                  <a:spcAft>
                    <a:spcPct val="15000"/>
                  </a:spcAft>
                  <a:buChar char="••"/>
                </a:pPr>
                <a:r>
                  <a:rPr lang="en-US" sz="1600" dirty="0"/>
                  <a:t>Some grade level words</a:t>
                </a:r>
              </a:p>
              <a:p>
                <a:pPr marL="171450" lvl="1" indent="-171450" defTabSz="711200">
                  <a:lnSpc>
                    <a:spcPct val="90000"/>
                  </a:lnSpc>
                  <a:spcBef>
                    <a:spcPct val="0"/>
                  </a:spcBef>
                  <a:spcAft>
                    <a:spcPct val="15000"/>
                  </a:spcAft>
                  <a:buChar char="••"/>
                </a:pPr>
                <a:r>
                  <a:rPr lang="en-US" sz="1600" dirty="0"/>
                  <a:t>Theme is clear</a:t>
                </a:r>
              </a:p>
              <a:p>
                <a:pPr marL="171450" lvl="1" indent="-171450" defTabSz="711200">
                  <a:lnSpc>
                    <a:spcPct val="90000"/>
                  </a:lnSpc>
                  <a:spcBef>
                    <a:spcPct val="0"/>
                  </a:spcBef>
                  <a:spcAft>
                    <a:spcPct val="15000"/>
                  </a:spcAft>
                  <a:buChar char="••"/>
                </a:pPr>
                <a:r>
                  <a:rPr lang="en-US" sz="1600" dirty="0"/>
                  <a:t>Connections between ideas and events presented in order</a:t>
                </a:r>
              </a:p>
              <a:p>
                <a:pPr marL="171450" lvl="1" indent="-171450" defTabSz="711200">
                  <a:lnSpc>
                    <a:spcPct val="90000"/>
                  </a:lnSpc>
                  <a:spcBef>
                    <a:spcPct val="0"/>
                  </a:spcBef>
                  <a:spcAft>
                    <a:spcPct val="15000"/>
                  </a:spcAft>
                  <a:buChar char="••"/>
                </a:pPr>
                <a:r>
                  <a:rPr lang="en-US" sz="1600" dirty="0"/>
                  <a:t>Charts and tables </a:t>
                </a:r>
              </a:p>
              <a:p>
                <a:pPr marL="171450" lvl="1" indent="-171450" defTabSz="711200">
                  <a:lnSpc>
                    <a:spcPct val="90000"/>
                  </a:lnSpc>
                  <a:spcBef>
                    <a:spcPct val="0"/>
                  </a:spcBef>
                  <a:spcAft>
                    <a:spcPct val="15000"/>
                  </a:spcAft>
                  <a:buChar char="••"/>
                </a:pPr>
                <a:r>
                  <a:rPr lang="en-US" sz="1600" dirty="0"/>
                  <a:t>Answers drawn from the text</a:t>
                </a:r>
              </a:p>
            </p:txBody>
          </p:sp>
        </p:grpSp>
        <p:grpSp>
          <p:nvGrpSpPr>
            <p:cNvPr id="9" name="Group 8"/>
            <p:cNvGrpSpPr/>
            <p:nvPr/>
          </p:nvGrpSpPr>
          <p:grpSpPr>
            <a:xfrm>
              <a:off x="6710265" y="2803203"/>
              <a:ext cx="3215427" cy="2073598"/>
              <a:chOff x="7252280" y="410496"/>
              <a:chExt cx="3215427" cy="3997036"/>
            </a:xfrm>
          </p:grpSpPr>
          <p:sp>
            <p:nvSpPr>
              <p:cNvPr id="10" name="Rectangle 9"/>
              <p:cNvSpPr/>
              <p:nvPr/>
            </p:nvSpPr>
            <p:spPr>
              <a:xfrm>
                <a:off x="7252280" y="410496"/>
                <a:ext cx="3215427" cy="39970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Rectangle 10"/>
              <p:cNvSpPr/>
              <p:nvPr/>
            </p:nvSpPr>
            <p:spPr>
              <a:xfrm>
                <a:off x="7252280" y="410496"/>
                <a:ext cx="3215427" cy="2444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171450" lvl="1" indent="-171450" defTabSz="711200">
                  <a:lnSpc>
                    <a:spcPct val="90000"/>
                  </a:lnSpc>
                  <a:spcBef>
                    <a:spcPct val="0"/>
                  </a:spcBef>
                  <a:spcAft>
                    <a:spcPct val="15000"/>
                  </a:spcAft>
                  <a:buChar char="••"/>
                </a:pPr>
                <a:r>
                  <a:rPr lang="en-US" sz="1600" dirty="0"/>
                  <a:t>Compound and complex sentences</a:t>
                </a:r>
              </a:p>
              <a:p>
                <a:pPr marL="171450" lvl="1" indent="-171450" defTabSz="711200">
                  <a:lnSpc>
                    <a:spcPct val="90000"/>
                  </a:lnSpc>
                  <a:spcBef>
                    <a:spcPct val="0"/>
                  </a:spcBef>
                  <a:spcAft>
                    <a:spcPct val="15000"/>
                  </a:spcAft>
                  <a:buChar char="••"/>
                </a:pPr>
                <a:r>
                  <a:rPr lang="en-US" sz="1600" dirty="0"/>
                  <a:t>Grade level words</a:t>
                </a:r>
              </a:p>
              <a:p>
                <a:pPr marL="171450" lvl="1" indent="-171450" defTabSz="711200">
                  <a:lnSpc>
                    <a:spcPct val="90000"/>
                  </a:lnSpc>
                  <a:spcBef>
                    <a:spcPct val="0"/>
                  </a:spcBef>
                  <a:spcAft>
                    <a:spcPct val="15000"/>
                  </a:spcAft>
                  <a:buChar char="••"/>
                </a:pPr>
                <a:r>
                  <a:rPr lang="en-US" sz="1600" dirty="0"/>
                  <a:t>Theme implied</a:t>
                </a:r>
              </a:p>
              <a:p>
                <a:pPr marL="171450" lvl="1" indent="-171450" defTabSz="711200">
                  <a:lnSpc>
                    <a:spcPct val="90000"/>
                  </a:lnSpc>
                  <a:spcBef>
                    <a:spcPct val="0"/>
                  </a:spcBef>
                  <a:spcAft>
                    <a:spcPct val="15000"/>
                  </a:spcAft>
                  <a:buChar char="••"/>
                </a:pPr>
                <a:r>
                  <a:rPr lang="en-US" sz="1600" dirty="0"/>
                  <a:t>Connections between a range of ideas and events</a:t>
                </a:r>
              </a:p>
              <a:p>
                <a:pPr marL="171450" lvl="1" indent="-171450" defTabSz="711200">
                  <a:lnSpc>
                    <a:spcPct val="90000"/>
                  </a:lnSpc>
                  <a:spcBef>
                    <a:spcPct val="0"/>
                  </a:spcBef>
                  <a:spcAft>
                    <a:spcPct val="15000"/>
                  </a:spcAft>
                  <a:buChar char="••"/>
                </a:pPr>
                <a:r>
                  <a:rPr lang="en-US" sz="1600" dirty="0"/>
                  <a:t>Charts and tables essential to understand text</a:t>
                </a:r>
              </a:p>
              <a:p>
                <a:pPr marL="171450" lvl="1" indent="-171450" defTabSz="711200">
                  <a:lnSpc>
                    <a:spcPct val="90000"/>
                  </a:lnSpc>
                  <a:spcBef>
                    <a:spcPct val="0"/>
                  </a:spcBef>
                  <a:spcAft>
                    <a:spcPct val="15000"/>
                  </a:spcAft>
                  <a:buChar char="••"/>
                </a:pPr>
                <a:r>
                  <a:rPr lang="en-US" sz="1600" dirty="0"/>
                  <a:t>Answers inferred from the text</a:t>
                </a:r>
              </a:p>
            </p:txBody>
          </p:sp>
        </p:grpSp>
      </p:grpSp>
    </p:spTree>
    <p:extLst>
      <p:ext uri="{BB962C8B-B14F-4D97-AF65-F5344CB8AC3E}">
        <p14:creationId xmlns:p14="http://schemas.microsoft.com/office/powerpoint/2010/main" val="2606928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Language Arts </a:t>
            </a:r>
            <a:r>
              <a:rPr lang="en-US" dirty="0"/>
              <a:t>Grade </a:t>
            </a:r>
            <a:r>
              <a:rPr lang="en-US" dirty="0" smtClean="0"/>
              <a:t>4</a:t>
            </a:r>
            <a:r>
              <a:rPr lang="en-US" dirty="0"/>
              <a:t> Sample Item 1 </a:t>
            </a:r>
          </a:p>
        </p:txBody>
      </p:sp>
      <p:grpSp>
        <p:nvGrpSpPr>
          <p:cNvPr id="3" name="Group 2"/>
          <p:cNvGrpSpPr/>
          <p:nvPr/>
        </p:nvGrpSpPr>
        <p:grpSpPr>
          <a:xfrm>
            <a:off x="228600" y="1447800"/>
            <a:ext cx="11748439" cy="4929003"/>
            <a:chOff x="228600" y="1447800"/>
            <a:chExt cx="11748439" cy="4929003"/>
          </a:xfrm>
        </p:grpSpPr>
        <p:sp>
          <p:nvSpPr>
            <p:cNvPr id="10" name="TextBox 9"/>
            <p:cNvSpPr txBox="1"/>
            <p:nvPr/>
          </p:nvSpPr>
          <p:spPr>
            <a:xfrm>
              <a:off x="228600" y="2590800"/>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students </a:t>
              </a:r>
              <a:r>
                <a:rPr lang="en-US" sz="1400" dirty="0" smtClean="0">
                  <a:solidFill>
                    <a:schemeClr val="tx1"/>
                  </a:solidFill>
                </a:rPr>
                <a:t>what </a:t>
              </a:r>
              <a:r>
                <a:rPr lang="en-US" sz="1400" dirty="0">
                  <a:solidFill>
                    <a:schemeClr val="tx1"/>
                  </a:solidFill>
                </a:rPr>
                <a:t>the item is about </a:t>
              </a:r>
            </a:p>
          </p:txBody>
        </p:sp>
        <p:sp>
          <p:nvSpPr>
            <p:cNvPr id="19" name="TextBox 18"/>
            <p:cNvSpPr txBox="1"/>
            <p:nvPr/>
          </p:nvSpPr>
          <p:spPr>
            <a:xfrm>
              <a:off x="3581400" y="6004935"/>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Simple sentences</a:t>
              </a:r>
              <a:endParaRPr lang="en-US" dirty="0">
                <a:solidFill>
                  <a:schemeClr val="tx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84369"/>
              <a:ext cx="3232021" cy="413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V="1">
              <a:off x="1212209" y="2133600"/>
              <a:ext cx="616591" cy="381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3949" y="1447800"/>
              <a:ext cx="3413090" cy="4118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781" y="1484369"/>
              <a:ext cx="3354519" cy="4081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V="1">
              <a:off x="8045227" y="2489200"/>
              <a:ext cx="710740" cy="3302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p:nvPr/>
          </p:nvCxnSpPr>
          <p:spPr>
            <a:xfrm flipH="1" flipV="1">
              <a:off x="3581400" y="4738054"/>
              <a:ext cx="914400" cy="122981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6604000" y="6007471"/>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a:t>
              </a:r>
              <a:endParaRPr lang="en-US" dirty="0">
                <a:solidFill>
                  <a:schemeClr val="tx1"/>
                </a:solidFill>
              </a:endParaRPr>
            </a:p>
          </p:txBody>
        </p:sp>
        <p:cxnSp>
          <p:nvCxnSpPr>
            <p:cNvPr id="24" name="Straight Arrow Connector 23"/>
            <p:cNvCxnSpPr/>
            <p:nvPr/>
          </p:nvCxnSpPr>
          <p:spPr>
            <a:xfrm flipV="1">
              <a:off x="8045227" y="4953000"/>
              <a:ext cx="710740" cy="98875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flipV="1">
              <a:off x="4657383" y="3962400"/>
              <a:ext cx="371817" cy="197935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14082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Center and State Collaborative (NCSC) Alternate Assessment Consortium</a:t>
            </a:r>
            <a:endParaRPr lang="en-US" dirty="0"/>
          </a:p>
        </p:txBody>
      </p:sp>
      <p:sp>
        <p:nvSpPr>
          <p:cNvPr id="3" name="Content Placeholder 2"/>
          <p:cNvSpPr>
            <a:spLocks noGrp="1"/>
          </p:cNvSpPr>
          <p:nvPr>
            <p:ph idx="1"/>
          </p:nvPr>
        </p:nvSpPr>
        <p:spPr>
          <a:xfrm>
            <a:off x="609600" y="2209801"/>
            <a:ext cx="10972800" cy="3428999"/>
          </a:xfrm>
        </p:spPr>
        <p:txBody>
          <a:bodyPr/>
          <a:lstStyle/>
          <a:p>
            <a:pPr marL="0" indent="0" algn="ctr">
              <a:buNone/>
            </a:pPr>
            <a:r>
              <a:rPr lang="en-US" dirty="0"/>
              <a:t>To develop a system of assessments supported by curriculum, instruction, and professional development to ensure that students with the most significant cognitive disabilities achieve increasingly higher academic outcomes and leave high school ready for post-secondary options.</a:t>
            </a:r>
          </a:p>
        </p:txBody>
      </p:sp>
    </p:spTree>
    <p:extLst>
      <p:ext uri="{BB962C8B-B14F-4D97-AF65-F5344CB8AC3E}">
        <p14:creationId xmlns:p14="http://schemas.microsoft.com/office/powerpoint/2010/main" val="2727853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a:t>
            </a:r>
            <a:r>
              <a:rPr lang="en-US" dirty="0"/>
              <a:t>Language Arts Grade </a:t>
            </a:r>
            <a:r>
              <a:rPr lang="en-US" dirty="0" smtClean="0"/>
              <a:t>4</a:t>
            </a:r>
            <a:r>
              <a:rPr lang="en-US" dirty="0"/>
              <a:t> Sample Item 1 </a:t>
            </a:r>
          </a:p>
        </p:txBody>
      </p:sp>
      <p:grpSp>
        <p:nvGrpSpPr>
          <p:cNvPr id="3" name="Group 2"/>
          <p:cNvGrpSpPr/>
          <p:nvPr/>
        </p:nvGrpSpPr>
        <p:grpSpPr>
          <a:xfrm>
            <a:off x="685800" y="1828800"/>
            <a:ext cx="4572000" cy="4837331"/>
            <a:chOff x="685800" y="1828800"/>
            <a:chExt cx="4572000" cy="4837331"/>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4572000" cy="3954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828800" y="6019800"/>
              <a:ext cx="191523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Re-read passage or passage part</a:t>
              </a:r>
              <a:endParaRPr lang="en-US" dirty="0">
                <a:solidFill>
                  <a:schemeClr val="tx1"/>
                </a:solidFill>
              </a:endParaRPr>
            </a:p>
          </p:txBody>
        </p:sp>
        <p:cxnSp>
          <p:nvCxnSpPr>
            <p:cNvPr id="11" name="Straight Arrow Connector 10"/>
            <p:cNvCxnSpPr/>
            <p:nvPr/>
          </p:nvCxnSpPr>
          <p:spPr>
            <a:xfrm flipV="1">
              <a:off x="3276600" y="5410200"/>
              <a:ext cx="0" cy="533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6" name="Group 5"/>
          <p:cNvGrpSpPr/>
          <p:nvPr/>
        </p:nvGrpSpPr>
        <p:grpSpPr>
          <a:xfrm>
            <a:off x="6096000" y="1219200"/>
            <a:ext cx="5877636" cy="5529769"/>
            <a:chOff x="6096000" y="1219200"/>
            <a:chExt cx="5877636" cy="5529769"/>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19200"/>
              <a:ext cx="3657600"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058400" y="4351484"/>
              <a:ext cx="191523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3</a:t>
              </a:r>
              <a:r>
                <a:rPr lang="en-US" dirty="0" smtClean="0">
                  <a:solidFill>
                    <a:schemeClr val="tx1"/>
                  </a:solidFill>
                </a:rPr>
                <a:t> </a:t>
              </a:r>
              <a:r>
                <a:rPr lang="en-US" dirty="0">
                  <a:solidFill>
                    <a:schemeClr val="tx1"/>
                  </a:solidFill>
                </a:rPr>
                <a:t>Answer </a:t>
              </a:r>
              <a:r>
                <a:rPr lang="en-US" dirty="0" smtClean="0">
                  <a:solidFill>
                    <a:schemeClr val="tx1"/>
                  </a:solidFill>
                </a:rPr>
                <a:t>Options with Visual </a:t>
              </a:r>
              <a:r>
                <a:rPr lang="en-US" dirty="0">
                  <a:solidFill>
                    <a:schemeClr val="tx1"/>
                  </a:solidFill>
                </a:rPr>
                <a:t>S</a:t>
              </a:r>
              <a:r>
                <a:rPr lang="en-US" dirty="0" smtClean="0">
                  <a:solidFill>
                    <a:schemeClr val="tx1"/>
                  </a:solidFill>
                </a:rPr>
                <a:t>upports </a:t>
              </a:r>
              <a:endParaRPr lang="en-US" dirty="0">
                <a:solidFill>
                  <a:schemeClr val="tx1"/>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724400"/>
              <a:ext cx="3429000" cy="202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8763000" y="4724400"/>
              <a:ext cx="1143000" cy="51816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flipH="1" flipV="1">
              <a:off x="8763000" y="3429000"/>
              <a:ext cx="1143000" cy="92248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97503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Language Arts </a:t>
            </a:r>
            <a:r>
              <a:rPr lang="en-US" dirty="0"/>
              <a:t>Grade </a:t>
            </a:r>
            <a:r>
              <a:rPr lang="en-US" dirty="0" smtClean="0"/>
              <a:t>4</a:t>
            </a:r>
            <a:r>
              <a:rPr lang="en-US" dirty="0"/>
              <a:t> Sample Item 2 </a:t>
            </a:r>
          </a:p>
        </p:txBody>
      </p:sp>
      <p:grpSp>
        <p:nvGrpSpPr>
          <p:cNvPr id="4" name="Group 3"/>
          <p:cNvGrpSpPr/>
          <p:nvPr/>
        </p:nvGrpSpPr>
        <p:grpSpPr>
          <a:xfrm>
            <a:off x="8229600" y="1249572"/>
            <a:ext cx="3746269" cy="5496321"/>
            <a:chOff x="8229600" y="1249572"/>
            <a:chExt cx="3746269" cy="5496321"/>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249572"/>
              <a:ext cx="2336979" cy="348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193" y="4821614"/>
              <a:ext cx="3496607" cy="192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0658207" y="2590800"/>
              <a:ext cx="126341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 in Answer </a:t>
              </a:r>
              <a:r>
                <a:rPr lang="en-US" dirty="0">
                  <a:solidFill>
                    <a:schemeClr val="tx1"/>
                  </a:solidFill>
                </a:rPr>
                <a:t>O</a:t>
              </a:r>
              <a:r>
                <a:rPr lang="en-US" dirty="0" smtClean="0">
                  <a:solidFill>
                    <a:schemeClr val="tx1"/>
                  </a:solidFill>
                </a:rPr>
                <a:t>ptions</a:t>
              </a:r>
              <a:endParaRPr lang="en-US" dirty="0">
                <a:solidFill>
                  <a:schemeClr val="tx1"/>
                </a:solidFill>
              </a:endParaRPr>
            </a:p>
          </p:txBody>
        </p:sp>
        <p:cxnSp>
          <p:nvCxnSpPr>
            <p:cNvPr id="24" name="Straight Arrow Connector 23"/>
            <p:cNvCxnSpPr/>
            <p:nvPr/>
          </p:nvCxnSpPr>
          <p:spPr>
            <a:xfrm flipH="1">
              <a:off x="9824323" y="3111043"/>
              <a:ext cx="710740" cy="3693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4" name="TextBox 43"/>
            <p:cNvSpPr txBox="1"/>
            <p:nvPr/>
          </p:nvSpPr>
          <p:spPr>
            <a:xfrm>
              <a:off x="10712454" y="4065151"/>
              <a:ext cx="126341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3 Answer Options</a:t>
              </a:r>
              <a:endParaRPr lang="en-US" dirty="0">
                <a:solidFill>
                  <a:schemeClr val="tx1"/>
                </a:solidFill>
              </a:endParaRPr>
            </a:p>
          </p:txBody>
        </p:sp>
        <p:cxnSp>
          <p:nvCxnSpPr>
            <p:cNvPr id="30" name="Straight Arrow Connector 29"/>
            <p:cNvCxnSpPr/>
            <p:nvPr/>
          </p:nvCxnSpPr>
          <p:spPr>
            <a:xfrm flipH="1" flipV="1">
              <a:off x="9753601" y="4191000"/>
              <a:ext cx="812978" cy="31530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3" name="Group 2"/>
          <p:cNvGrpSpPr/>
          <p:nvPr/>
        </p:nvGrpSpPr>
        <p:grpSpPr>
          <a:xfrm>
            <a:off x="292120" y="1570037"/>
            <a:ext cx="6854923" cy="4912696"/>
            <a:chOff x="292120" y="1570037"/>
            <a:chExt cx="6854923" cy="4912696"/>
          </a:xfrm>
        </p:grpSpPr>
        <p:sp>
          <p:nvSpPr>
            <p:cNvPr id="19" name="TextBox 18"/>
            <p:cNvSpPr txBox="1"/>
            <p:nvPr/>
          </p:nvSpPr>
          <p:spPr>
            <a:xfrm>
              <a:off x="292120" y="6113401"/>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solidFill>
                    <a:schemeClr val="tx1"/>
                  </a:solidFill>
                </a:rPr>
                <a:t>Simplified Language</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570037"/>
              <a:ext cx="4302769" cy="4233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flipV="1">
              <a:off x="923583" y="4724400"/>
              <a:ext cx="905217" cy="128307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flipH="1" flipV="1">
              <a:off x="4114801" y="5562600"/>
              <a:ext cx="271290" cy="55080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1" name="TextBox 20"/>
            <p:cNvSpPr txBox="1"/>
            <p:nvPr/>
          </p:nvSpPr>
          <p:spPr>
            <a:xfrm>
              <a:off x="3038817" y="6112268"/>
              <a:ext cx="2599983"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Re-read passage or part</a:t>
              </a:r>
              <a:endParaRPr lang="en-US" dirty="0">
                <a:solidFill>
                  <a:schemeClr val="tx1"/>
                </a:solidFill>
              </a:endParaRPr>
            </a:p>
          </p:txBody>
        </p:sp>
        <p:sp>
          <p:nvSpPr>
            <p:cNvPr id="26" name="TextBox 25"/>
            <p:cNvSpPr txBox="1"/>
            <p:nvPr/>
          </p:nvSpPr>
          <p:spPr>
            <a:xfrm>
              <a:off x="4995076" y="3421717"/>
              <a:ext cx="215196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a:t>
              </a:r>
              <a:endParaRPr lang="en-US" dirty="0">
                <a:solidFill>
                  <a:schemeClr val="tx1"/>
                </a:solidFill>
              </a:endParaRPr>
            </a:p>
          </p:txBody>
        </p:sp>
        <p:cxnSp>
          <p:nvCxnSpPr>
            <p:cNvPr id="27" name="Straight Arrow Connector 26"/>
            <p:cNvCxnSpPr/>
            <p:nvPr/>
          </p:nvCxnSpPr>
          <p:spPr>
            <a:xfrm flipH="1">
              <a:off x="3429002" y="3686968"/>
              <a:ext cx="144779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V="1">
              <a:off x="1212209" y="2259449"/>
              <a:ext cx="616591" cy="381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304800" y="2716649"/>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students </a:t>
              </a:r>
              <a:r>
                <a:rPr lang="en-US" sz="1400" dirty="0" smtClean="0">
                  <a:solidFill>
                    <a:schemeClr val="tx1"/>
                  </a:solidFill>
                </a:rPr>
                <a:t>what </a:t>
              </a:r>
              <a:r>
                <a:rPr lang="en-US" sz="1400" dirty="0">
                  <a:solidFill>
                    <a:schemeClr val="tx1"/>
                  </a:solidFill>
                </a:rPr>
                <a:t>the item is about </a:t>
              </a:r>
            </a:p>
          </p:txBody>
        </p:sp>
      </p:grpSp>
      <p:sp>
        <p:nvSpPr>
          <p:cNvPr id="5" name="TextBox 4"/>
          <p:cNvSpPr txBox="1"/>
          <p:nvPr/>
        </p:nvSpPr>
        <p:spPr>
          <a:xfrm>
            <a:off x="533400" y="1200705"/>
            <a:ext cx="6308842" cy="369332"/>
          </a:xfrm>
          <a:prstGeom prst="rect">
            <a:avLst/>
          </a:prstGeom>
          <a:noFill/>
        </p:spPr>
        <p:txBody>
          <a:bodyPr wrap="square" rtlCol="0">
            <a:spAutoFit/>
          </a:bodyPr>
          <a:lstStyle/>
          <a:p>
            <a:r>
              <a:rPr lang="en-US" dirty="0" smtClean="0"/>
              <a:t>Passage part; same passage as previous example</a:t>
            </a:r>
            <a:endParaRPr lang="en-US" dirty="0"/>
          </a:p>
        </p:txBody>
      </p:sp>
    </p:spTree>
    <p:extLst>
      <p:ext uri="{BB962C8B-B14F-4D97-AF65-F5344CB8AC3E}">
        <p14:creationId xmlns:p14="http://schemas.microsoft.com/office/powerpoint/2010/main" val="2012429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Language Arts </a:t>
            </a:r>
            <a:r>
              <a:rPr lang="en-US" dirty="0"/>
              <a:t>Grade </a:t>
            </a:r>
            <a:r>
              <a:rPr lang="en-US" dirty="0" smtClean="0"/>
              <a:t>8</a:t>
            </a:r>
            <a:r>
              <a:rPr lang="en-US" dirty="0"/>
              <a:t> Sample Item 1 </a:t>
            </a:r>
          </a:p>
        </p:txBody>
      </p:sp>
      <p:grpSp>
        <p:nvGrpSpPr>
          <p:cNvPr id="4" name="Group 3"/>
          <p:cNvGrpSpPr/>
          <p:nvPr/>
        </p:nvGrpSpPr>
        <p:grpSpPr>
          <a:xfrm>
            <a:off x="6105526" y="1206635"/>
            <a:ext cx="5553075" cy="4939169"/>
            <a:chOff x="6105526" y="1290739"/>
            <a:chExt cx="5553075" cy="4939169"/>
          </a:xfrm>
        </p:grpSpPr>
        <p:sp>
          <p:nvSpPr>
            <p:cNvPr id="23" name="TextBox 22"/>
            <p:cNvSpPr txBox="1"/>
            <p:nvPr/>
          </p:nvSpPr>
          <p:spPr>
            <a:xfrm>
              <a:off x="10395186" y="3845037"/>
              <a:ext cx="126341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a:t>
              </a:r>
              <a:endParaRPr lang="en-US"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526" y="1290739"/>
              <a:ext cx="3648075" cy="4939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a:xfrm flipH="1">
              <a:off x="7929563" y="4216227"/>
              <a:ext cx="2433637" cy="29008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3" name="Group 2"/>
          <p:cNvGrpSpPr/>
          <p:nvPr/>
        </p:nvGrpSpPr>
        <p:grpSpPr>
          <a:xfrm>
            <a:off x="228600" y="1289870"/>
            <a:ext cx="5312116" cy="4982751"/>
            <a:chOff x="228600" y="1289870"/>
            <a:chExt cx="5312116" cy="4982751"/>
          </a:xfrm>
        </p:grpSpPr>
        <p:sp>
          <p:nvSpPr>
            <p:cNvPr id="10" name="TextBox 9"/>
            <p:cNvSpPr txBox="1"/>
            <p:nvPr/>
          </p:nvSpPr>
          <p:spPr>
            <a:xfrm>
              <a:off x="228600" y="2438400"/>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students </a:t>
              </a:r>
              <a:r>
                <a:rPr lang="en-US" sz="1400" dirty="0" smtClean="0">
                  <a:solidFill>
                    <a:schemeClr val="tx1"/>
                  </a:solidFill>
                </a:rPr>
                <a:t>what </a:t>
              </a:r>
              <a:r>
                <a:rPr lang="en-US" sz="1400" dirty="0">
                  <a:solidFill>
                    <a:schemeClr val="tx1"/>
                  </a:solidFill>
                </a:rPr>
                <a:t>the item is about </a:t>
              </a:r>
            </a:p>
          </p:txBody>
        </p:sp>
        <p:sp>
          <p:nvSpPr>
            <p:cNvPr id="19" name="TextBox 18"/>
            <p:cNvSpPr txBox="1"/>
            <p:nvPr/>
          </p:nvSpPr>
          <p:spPr>
            <a:xfrm>
              <a:off x="228600" y="4343400"/>
              <a:ext cx="1291904"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Compound and complex sentences</a:t>
              </a:r>
              <a:endParaRPr lang="en-US" dirty="0">
                <a:solidFill>
                  <a:schemeClr val="tx1"/>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89870"/>
              <a:ext cx="3505200" cy="4982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a:off x="1447800" y="5599331"/>
              <a:ext cx="381000" cy="42046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p:nvPr/>
          </p:nvCxnSpPr>
          <p:spPr>
            <a:xfrm flipH="1">
              <a:off x="3335738" y="3855124"/>
              <a:ext cx="9906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4464733" y="3485792"/>
              <a:ext cx="1075983"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a:t>
              </a:r>
              <a:endParaRPr lang="en-US" dirty="0">
                <a:solidFill>
                  <a:schemeClr val="tx1"/>
                </a:solidFill>
              </a:endParaRPr>
            </a:p>
          </p:txBody>
        </p:sp>
        <p:cxnSp>
          <p:nvCxnSpPr>
            <p:cNvPr id="11" name="Straight Arrow Connector 10"/>
            <p:cNvCxnSpPr/>
            <p:nvPr/>
          </p:nvCxnSpPr>
          <p:spPr>
            <a:xfrm flipV="1">
              <a:off x="1212209" y="1981200"/>
              <a:ext cx="616591" cy="381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18" name="TextBox 17"/>
          <p:cNvSpPr txBox="1"/>
          <p:nvPr/>
        </p:nvSpPr>
        <p:spPr>
          <a:xfrm>
            <a:off x="10363200" y="2069068"/>
            <a:ext cx="1600201"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Compound sentences</a:t>
            </a:r>
            <a:endParaRPr lang="en-US" dirty="0">
              <a:solidFill>
                <a:schemeClr val="tx1"/>
              </a:solidFill>
            </a:endParaRPr>
          </a:p>
        </p:txBody>
      </p:sp>
      <p:cxnSp>
        <p:nvCxnSpPr>
          <p:cNvPr id="20" name="Straight Arrow Connector 19"/>
          <p:cNvCxnSpPr/>
          <p:nvPr/>
        </p:nvCxnSpPr>
        <p:spPr>
          <a:xfrm flipH="1" flipV="1">
            <a:off x="9525001" y="1981200"/>
            <a:ext cx="761999" cy="533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77035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Language Arts </a:t>
            </a:r>
            <a:r>
              <a:rPr lang="en-US" dirty="0"/>
              <a:t>Grade </a:t>
            </a:r>
            <a:r>
              <a:rPr lang="en-US" dirty="0" smtClean="0"/>
              <a:t>8</a:t>
            </a:r>
            <a:r>
              <a:rPr lang="en-US" dirty="0"/>
              <a:t> Sample Item 1 </a:t>
            </a:r>
          </a:p>
        </p:txBody>
      </p:sp>
      <p:grpSp>
        <p:nvGrpSpPr>
          <p:cNvPr id="5" name="Group 4"/>
          <p:cNvGrpSpPr/>
          <p:nvPr/>
        </p:nvGrpSpPr>
        <p:grpSpPr>
          <a:xfrm>
            <a:off x="838201" y="1570038"/>
            <a:ext cx="4419599" cy="2697162"/>
            <a:chOff x="838201" y="1570038"/>
            <a:chExt cx="4419599" cy="2697162"/>
          </a:xfrm>
        </p:grpSpPr>
        <p:cxnSp>
          <p:nvCxnSpPr>
            <p:cNvPr id="28" name="Straight Arrow Connector 27"/>
            <p:cNvCxnSpPr/>
            <p:nvPr/>
          </p:nvCxnSpPr>
          <p:spPr>
            <a:xfrm flipH="1" flipV="1">
              <a:off x="3471387" y="3411510"/>
              <a:ext cx="229287" cy="38698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1" name="TextBox 20"/>
            <p:cNvSpPr txBox="1"/>
            <p:nvPr/>
          </p:nvSpPr>
          <p:spPr>
            <a:xfrm>
              <a:off x="2719570" y="3897868"/>
              <a:ext cx="253823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Re-read passage or part</a:t>
              </a:r>
              <a:endParaRPr lang="en-US" dirty="0">
                <a:solidFill>
                  <a:schemeClr val="tx1"/>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570038"/>
              <a:ext cx="4419599" cy="1826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6477000" y="985261"/>
            <a:ext cx="5016230" cy="5497472"/>
            <a:chOff x="6934200" y="985261"/>
            <a:chExt cx="5016230" cy="5497472"/>
          </a:xfrm>
        </p:grpSpPr>
        <p:sp>
          <p:nvSpPr>
            <p:cNvPr id="23" name="TextBox 22"/>
            <p:cNvSpPr txBox="1"/>
            <p:nvPr/>
          </p:nvSpPr>
          <p:spPr>
            <a:xfrm>
              <a:off x="10471385" y="2547033"/>
              <a:ext cx="126341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 in Answer </a:t>
              </a:r>
              <a:r>
                <a:rPr lang="en-US" dirty="0">
                  <a:solidFill>
                    <a:schemeClr val="tx1"/>
                  </a:solidFill>
                </a:rPr>
                <a:t>O</a:t>
              </a:r>
              <a:r>
                <a:rPr lang="en-US" dirty="0" smtClean="0">
                  <a:solidFill>
                    <a:schemeClr val="tx1"/>
                  </a:solidFill>
                </a:rPr>
                <a:t>ptions</a:t>
              </a:r>
              <a:endParaRPr lang="en-US" dirty="0">
                <a:solidFill>
                  <a:schemeClr val="tx1"/>
                </a:solidFill>
              </a:endParaRPr>
            </a:p>
          </p:txBody>
        </p:sp>
        <p:grpSp>
          <p:nvGrpSpPr>
            <p:cNvPr id="13" name="Group 12"/>
            <p:cNvGrpSpPr/>
            <p:nvPr/>
          </p:nvGrpSpPr>
          <p:grpSpPr>
            <a:xfrm>
              <a:off x="6934200" y="1212710"/>
              <a:ext cx="2895600" cy="5270023"/>
              <a:chOff x="7772400" y="1212710"/>
              <a:chExt cx="2895600" cy="5552991"/>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579" y="1212710"/>
                <a:ext cx="2793221" cy="340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631374"/>
                <a:ext cx="2895600" cy="213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1" name="Straight Arrow Connector 10"/>
            <p:cNvCxnSpPr/>
            <p:nvPr/>
          </p:nvCxnSpPr>
          <p:spPr>
            <a:xfrm flipH="1">
              <a:off x="9362872" y="2945769"/>
              <a:ext cx="1000328" cy="14208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4" name="TextBox 43"/>
            <p:cNvSpPr txBox="1"/>
            <p:nvPr/>
          </p:nvSpPr>
          <p:spPr>
            <a:xfrm>
              <a:off x="10560464" y="5375371"/>
              <a:ext cx="126341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3 Answer Options</a:t>
              </a:r>
              <a:endParaRPr lang="en-US" dirty="0">
                <a:solidFill>
                  <a:schemeClr val="tx1"/>
                </a:solidFill>
              </a:endParaRPr>
            </a:p>
          </p:txBody>
        </p:sp>
        <p:cxnSp>
          <p:nvCxnSpPr>
            <p:cNvPr id="30" name="Straight Arrow Connector 29"/>
            <p:cNvCxnSpPr/>
            <p:nvPr/>
          </p:nvCxnSpPr>
          <p:spPr>
            <a:xfrm flipH="1" flipV="1">
              <a:off x="9753600" y="4343400"/>
              <a:ext cx="1136886" cy="914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8" name="TextBox 37"/>
            <p:cNvSpPr txBox="1"/>
            <p:nvPr/>
          </p:nvSpPr>
          <p:spPr>
            <a:xfrm>
              <a:off x="10560464" y="985261"/>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a:solidFill>
                    <a:schemeClr val="tx1"/>
                  </a:solidFill>
                </a:rPr>
                <a:t>Statement reminding students </a:t>
              </a:r>
              <a:r>
                <a:rPr lang="en-US" sz="1400" dirty="0" smtClean="0">
                  <a:solidFill>
                    <a:schemeClr val="tx1"/>
                  </a:solidFill>
                </a:rPr>
                <a:t>what </a:t>
              </a:r>
              <a:r>
                <a:rPr lang="en-US" sz="1400" dirty="0">
                  <a:solidFill>
                    <a:schemeClr val="tx1"/>
                  </a:solidFill>
                </a:rPr>
                <a:t>the item is about </a:t>
              </a:r>
            </a:p>
          </p:txBody>
        </p:sp>
        <p:cxnSp>
          <p:nvCxnSpPr>
            <p:cNvPr id="39" name="Straight Arrow Connector 38"/>
            <p:cNvCxnSpPr/>
            <p:nvPr/>
          </p:nvCxnSpPr>
          <p:spPr>
            <a:xfrm flipH="1">
              <a:off x="9723340" y="1371600"/>
              <a:ext cx="748045" cy="1984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868893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Language Arts </a:t>
            </a:r>
            <a:r>
              <a:rPr lang="en-US" dirty="0"/>
              <a:t>Grade </a:t>
            </a:r>
            <a:r>
              <a:rPr lang="en-US" dirty="0" smtClean="0"/>
              <a:t>8</a:t>
            </a:r>
            <a:r>
              <a:rPr lang="en-US" dirty="0"/>
              <a:t> Sample Item 2 </a:t>
            </a:r>
          </a:p>
        </p:txBody>
      </p:sp>
      <p:grpSp>
        <p:nvGrpSpPr>
          <p:cNvPr id="3" name="Group 2"/>
          <p:cNvGrpSpPr/>
          <p:nvPr/>
        </p:nvGrpSpPr>
        <p:grpSpPr>
          <a:xfrm>
            <a:off x="222485" y="1524000"/>
            <a:ext cx="8388115" cy="5151235"/>
            <a:chOff x="19734" y="1295400"/>
            <a:chExt cx="8590866" cy="5544413"/>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3922905" cy="4703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022" y="1295400"/>
              <a:ext cx="3465578" cy="1397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a:xfrm flipV="1">
              <a:off x="1143000" y="5184753"/>
              <a:ext cx="428283" cy="83504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7" name="TextBox 16"/>
            <p:cNvSpPr txBox="1"/>
            <p:nvPr/>
          </p:nvSpPr>
          <p:spPr>
            <a:xfrm>
              <a:off x="533400" y="6144150"/>
              <a:ext cx="2743200" cy="6956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Simple and Compound Sentences</a:t>
              </a:r>
              <a:endParaRPr lang="en-US" dirty="0">
                <a:solidFill>
                  <a:schemeClr val="tx1"/>
                </a:solidFill>
              </a:endParaRPr>
            </a:p>
          </p:txBody>
        </p:sp>
        <p:sp>
          <p:nvSpPr>
            <p:cNvPr id="25" name="TextBox 24"/>
            <p:cNvSpPr txBox="1"/>
            <p:nvPr/>
          </p:nvSpPr>
          <p:spPr>
            <a:xfrm>
              <a:off x="4343400" y="3560979"/>
              <a:ext cx="1075983"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a:t>
              </a:r>
              <a:endParaRPr lang="en-US" dirty="0">
                <a:solidFill>
                  <a:schemeClr val="tx1"/>
                </a:solidFill>
              </a:endParaRPr>
            </a:p>
          </p:txBody>
        </p:sp>
        <p:cxnSp>
          <p:nvCxnSpPr>
            <p:cNvPr id="28" name="Straight Arrow Connector 27"/>
            <p:cNvCxnSpPr/>
            <p:nvPr/>
          </p:nvCxnSpPr>
          <p:spPr>
            <a:xfrm flipH="1">
              <a:off x="3276600" y="3761191"/>
              <a:ext cx="9906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9" name="TextBox 28"/>
            <p:cNvSpPr txBox="1"/>
            <p:nvPr/>
          </p:nvSpPr>
          <p:spPr>
            <a:xfrm>
              <a:off x="19734" y="2438400"/>
              <a:ext cx="1389966"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smtClean="0">
                  <a:solidFill>
                    <a:schemeClr val="tx1"/>
                  </a:solidFill>
                </a:rPr>
                <a:t>Item about a passage part with a reminder statement </a:t>
              </a:r>
              <a:endParaRPr lang="en-US" sz="1400" dirty="0">
                <a:solidFill>
                  <a:schemeClr val="tx1"/>
                </a:solidFill>
              </a:endParaRPr>
            </a:p>
          </p:txBody>
        </p:sp>
        <p:cxnSp>
          <p:nvCxnSpPr>
            <p:cNvPr id="30" name="Straight Arrow Connector 29"/>
            <p:cNvCxnSpPr/>
            <p:nvPr/>
          </p:nvCxnSpPr>
          <p:spPr>
            <a:xfrm flipV="1">
              <a:off x="857934" y="1994105"/>
              <a:ext cx="713349" cy="44429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4" name="Group 3"/>
          <p:cNvGrpSpPr/>
          <p:nvPr/>
        </p:nvGrpSpPr>
        <p:grpSpPr>
          <a:xfrm>
            <a:off x="7239000" y="1333500"/>
            <a:ext cx="4682622" cy="5372100"/>
            <a:chOff x="7239000" y="1333500"/>
            <a:chExt cx="4682622" cy="5372100"/>
          </a:xfrm>
        </p:grpSpPr>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4202" y="1333500"/>
              <a:ext cx="2887420" cy="1852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800" y="3377406"/>
              <a:ext cx="2805113" cy="332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7239000" y="4207310"/>
              <a:ext cx="126341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 in Answer </a:t>
              </a:r>
              <a:r>
                <a:rPr lang="en-US" dirty="0">
                  <a:solidFill>
                    <a:schemeClr val="tx1"/>
                  </a:solidFill>
                </a:rPr>
                <a:t>O</a:t>
              </a:r>
              <a:r>
                <a:rPr lang="en-US" dirty="0" smtClean="0">
                  <a:solidFill>
                    <a:schemeClr val="tx1"/>
                  </a:solidFill>
                </a:rPr>
                <a:t>ptions</a:t>
              </a:r>
              <a:endParaRPr lang="en-US" dirty="0">
                <a:solidFill>
                  <a:schemeClr val="tx1"/>
                </a:solidFill>
              </a:endParaRPr>
            </a:p>
          </p:txBody>
        </p:sp>
        <p:sp>
          <p:nvSpPr>
            <p:cNvPr id="33" name="TextBox 32"/>
            <p:cNvSpPr txBox="1"/>
            <p:nvPr/>
          </p:nvSpPr>
          <p:spPr>
            <a:xfrm>
              <a:off x="7391400" y="2792630"/>
              <a:ext cx="13899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students </a:t>
              </a:r>
              <a:r>
                <a:rPr lang="en-US" sz="1400" dirty="0" smtClean="0">
                  <a:solidFill>
                    <a:schemeClr val="tx1"/>
                  </a:solidFill>
                </a:rPr>
                <a:t>about what </a:t>
              </a:r>
              <a:r>
                <a:rPr lang="en-US" sz="1400" dirty="0">
                  <a:solidFill>
                    <a:schemeClr val="tx1"/>
                  </a:solidFill>
                </a:rPr>
                <a:t>the item is about </a:t>
              </a:r>
            </a:p>
          </p:txBody>
        </p:sp>
        <p:sp>
          <p:nvSpPr>
            <p:cNvPr id="34" name="TextBox 33"/>
            <p:cNvSpPr txBox="1"/>
            <p:nvPr/>
          </p:nvSpPr>
          <p:spPr>
            <a:xfrm>
              <a:off x="7467600" y="5906869"/>
              <a:ext cx="126341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3 Answer Options</a:t>
              </a:r>
              <a:endParaRPr lang="en-US" dirty="0">
                <a:solidFill>
                  <a:schemeClr val="tx1"/>
                </a:solidFill>
              </a:endParaRPr>
            </a:p>
          </p:txBody>
        </p:sp>
        <p:cxnSp>
          <p:nvCxnSpPr>
            <p:cNvPr id="35" name="Straight Arrow Connector 34"/>
            <p:cNvCxnSpPr/>
            <p:nvPr/>
          </p:nvCxnSpPr>
          <p:spPr>
            <a:xfrm flipV="1">
              <a:off x="8534400" y="1524000"/>
              <a:ext cx="685800" cy="114540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8" name="Straight Arrow Connector 37"/>
            <p:cNvCxnSpPr/>
            <p:nvPr/>
          </p:nvCxnSpPr>
          <p:spPr>
            <a:xfrm flipV="1">
              <a:off x="8616715" y="4343400"/>
              <a:ext cx="603485" cy="3710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1" name="Straight Arrow Connector 40"/>
            <p:cNvCxnSpPr/>
            <p:nvPr/>
          </p:nvCxnSpPr>
          <p:spPr>
            <a:xfrm flipV="1">
              <a:off x="8575557" y="5041503"/>
              <a:ext cx="568443" cy="78282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21" name="TextBox 20"/>
          <p:cNvSpPr txBox="1"/>
          <p:nvPr/>
        </p:nvSpPr>
        <p:spPr>
          <a:xfrm>
            <a:off x="311297" y="1036660"/>
            <a:ext cx="6308842" cy="369332"/>
          </a:xfrm>
          <a:prstGeom prst="rect">
            <a:avLst/>
          </a:prstGeom>
          <a:noFill/>
        </p:spPr>
        <p:txBody>
          <a:bodyPr wrap="square" rtlCol="0">
            <a:spAutoFit/>
          </a:bodyPr>
          <a:lstStyle/>
          <a:p>
            <a:r>
              <a:rPr lang="en-US" dirty="0" smtClean="0"/>
              <a:t>Passage part; same passage as previous example</a:t>
            </a:r>
            <a:endParaRPr lang="en-US" dirty="0"/>
          </a:p>
        </p:txBody>
      </p:sp>
    </p:spTree>
    <p:extLst>
      <p:ext uri="{BB962C8B-B14F-4D97-AF65-F5344CB8AC3E}">
        <p14:creationId xmlns:p14="http://schemas.microsoft.com/office/powerpoint/2010/main" val="4089245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Language Arts </a:t>
            </a:r>
            <a:r>
              <a:rPr lang="en-US" dirty="0"/>
              <a:t>Grade </a:t>
            </a:r>
            <a:r>
              <a:rPr lang="en-US" dirty="0" smtClean="0"/>
              <a:t>8</a:t>
            </a:r>
            <a:r>
              <a:rPr lang="en-US" dirty="0"/>
              <a:t> Sample Item 3 </a:t>
            </a:r>
          </a:p>
        </p:txBody>
      </p:sp>
      <p:grpSp>
        <p:nvGrpSpPr>
          <p:cNvPr id="4" name="Group 3"/>
          <p:cNvGrpSpPr/>
          <p:nvPr/>
        </p:nvGrpSpPr>
        <p:grpSpPr>
          <a:xfrm>
            <a:off x="1295400" y="1295400"/>
            <a:ext cx="8146815" cy="5440635"/>
            <a:chOff x="1295400" y="1295400"/>
            <a:chExt cx="8146815" cy="5440635"/>
          </a:xfrm>
        </p:grpSpPr>
        <p:cxnSp>
          <p:nvCxnSpPr>
            <p:cNvPr id="24" name="Straight Arrow Connector 23"/>
            <p:cNvCxnSpPr/>
            <p:nvPr/>
          </p:nvCxnSpPr>
          <p:spPr>
            <a:xfrm flipH="1" flipV="1">
              <a:off x="6858000" y="5009465"/>
              <a:ext cx="1143000" cy="1905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nvGrpSpPr>
            <p:cNvPr id="3" name="Group 2"/>
            <p:cNvGrpSpPr/>
            <p:nvPr/>
          </p:nvGrpSpPr>
          <p:grpSpPr>
            <a:xfrm>
              <a:off x="3962400" y="1295400"/>
              <a:ext cx="2819400" cy="5440635"/>
              <a:chOff x="4724400" y="1461685"/>
              <a:chExt cx="2819400" cy="5440635"/>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61685"/>
                <a:ext cx="2641600" cy="317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2000"/>
                <a:ext cx="2819400" cy="233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TextBox 18"/>
            <p:cNvSpPr txBox="1"/>
            <p:nvPr/>
          </p:nvSpPr>
          <p:spPr>
            <a:xfrm>
              <a:off x="8178800" y="4876800"/>
              <a:ext cx="126341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 in Answer </a:t>
              </a:r>
              <a:r>
                <a:rPr lang="en-US" dirty="0">
                  <a:solidFill>
                    <a:schemeClr val="tx1"/>
                  </a:solidFill>
                </a:rPr>
                <a:t>O</a:t>
              </a:r>
              <a:r>
                <a:rPr lang="en-US" dirty="0" smtClean="0">
                  <a:solidFill>
                    <a:schemeClr val="tx1"/>
                  </a:solidFill>
                </a:rPr>
                <a:t>ptions</a:t>
              </a:r>
              <a:endParaRPr lang="en-US" dirty="0">
                <a:solidFill>
                  <a:schemeClr val="tx1"/>
                </a:solidFill>
              </a:endParaRPr>
            </a:p>
          </p:txBody>
        </p:sp>
        <p:sp>
          <p:nvSpPr>
            <p:cNvPr id="20" name="TextBox 19"/>
            <p:cNvSpPr txBox="1"/>
            <p:nvPr/>
          </p:nvSpPr>
          <p:spPr>
            <a:xfrm>
              <a:off x="7728185" y="3124200"/>
              <a:ext cx="126341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3 Answer Options</a:t>
              </a:r>
              <a:endParaRPr lang="en-US" dirty="0">
                <a:solidFill>
                  <a:schemeClr val="tx1"/>
                </a:solidFill>
              </a:endParaRPr>
            </a:p>
          </p:txBody>
        </p:sp>
        <p:cxnSp>
          <p:nvCxnSpPr>
            <p:cNvPr id="21" name="Straight Arrow Connector 20"/>
            <p:cNvCxnSpPr/>
            <p:nvPr/>
          </p:nvCxnSpPr>
          <p:spPr>
            <a:xfrm flipH="1">
              <a:off x="6438900" y="3479115"/>
              <a:ext cx="1143000" cy="55948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1295400" y="1447800"/>
              <a:ext cx="1447800"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Second Question about passage and Answer </a:t>
              </a:r>
              <a:r>
                <a:rPr lang="en-US" dirty="0">
                  <a:solidFill>
                    <a:schemeClr val="tx1"/>
                  </a:solidFill>
                </a:rPr>
                <a:t>O</a:t>
              </a:r>
              <a:r>
                <a:rPr lang="en-US" dirty="0" smtClean="0">
                  <a:solidFill>
                    <a:schemeClr val="tx1"/>
                  </a:solidFill>
                </a:rPr>
                <a:t>ptions</a:t>
              </a:r>
              <a:endParaRPr lang="en-US" dirty="0">
                <a:solidFill>
                  <a:schemeClr val="tx1"/>
                </a:solidFill>
              </a:endParaRPr>
            </a:p>
          </p:txBody>
        </p:sp>
      </p:grpSp>
    </p:spTree>
    <p:extLst>
      <p:ext uri="{BB962C8B-B14F-4D97-AF65-F5344CB8AC3E}">
        <p14:creationId xmlns:p14="http://schemas.microsoft.com/office/powerpoint/2010/main" val="2087729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Language Arts Grade11</a:t>
            </a:r>
            <a:endParaRPr lang="en-US" dirty="0"/>
          </a:p>
        </p:txBody>
      </p:sp>
      <p:grpSp>
        <p:nvGrpSpPr>
          <p:cNvPr id="4" name="Group 3"/>
          <p:cNvGrpSpPr/>
          <p:nvPr/>
        </p:nvGrpSpPr>
        <p:grpSpPr>
          <a:xfrm>
            <a:off x="152400" y="1295400"/>
            <a:ext cx="11887200" cy="5295232"/>
            <a:chOff x="152400" y="1295400"/>
            <a:chExt cx="11887200" cy="5295232"/>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648" y="1320800"/>
              <a:ext cx="4172552" cy="5269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690005" y="1295400"/>
              <a:ext cx="4063595" cy="5295232"/>
              <a:chOff x="4457699" y="1295400"/>
              <a:chExt cx="4063595" cy="5295232"/>
            </a:xfrm>
          </p:grpSpPr>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699" y="1295400"/>
                <a:ext cx="4063595" cy="4849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699" y="6096000"/>
                <a:ext cx="4063595" cy="494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152400" y="2438400"/>
              <a:ext cx="1042475" cy="160043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students about the what the item is about </a:t>
              </a:r>
            </a:p>
          </p:txBody>
        </p:sp>
        <p:cxnSp>
          <p:nvCxnSpPr>
            <p:cNvPr id="8" name="Straight Arrow Connector 7"/>
            <p:cNvCxnSpPr/>
            <p:nvPr/>
          </p:nvCxnSpPr>
          <p:spPr>
            <a:xfrm flipV="1">
              <a:off x="914400" y="1828802"/>
              <a:ext cx="438150" cy="53339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a:off x="10134600" y="1853624"/>
              <a:ext cx="16002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a:t>
              </a:r>
              <a:endParaRPr lang="en-US" dirty="0">
                <a:solidFill>
                  <a:schemeClr val="tx1"/>
                </a:solidFill>
              </a:endParaRPr>
            </a:p>
          </p:txBody>
        </p:sp>
        <p:cxnSp>
          <p:nvCxnSpPr>
            <p:cNvPr id="13" name="Straight Arrow Connector 12"/>
            <p:cNvCxnSpPr/>
            <p:nvPr/>
          </p:nvCxnSpPr>
          <p:spPr>
            <a:xfrm flipH="1">
              <a:off x="9239250" y="2291881"/>
              <a:ext cx="74295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10363200" y="4260046"/>
              <a:ext cx="167640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smtClean="0">
                  <a:solidFill>
                    <a:schemeClr val="tx1"/>
                  </a:solidFill>
                </a:rPr>
                <a:t>Compound and complex sentences, some grade level words</a:t>
              </a:r>
              <a:endParaRPr lang="en-US" sz="1400" dirty="0">
                <a:solidFill>
                  <a:schemeClr val="tx1"/>
                </a:solidFill>
              </a:endParaRPr>
            </a:p>
          </p:txBody>
        </p:sp>
        <p:cxnSp>
          <p:nvCxnSpPr>
            <p:cNvPr id="15" name="Straight Arrow Connector 14"/>
            <p:cNvCxnSpPr/>
            <p:nvPr/>
          </p:nvCxnSpPr>
          <p:spPr>
            <a:xfrm flipH="1" flipV="1">
              <a:off x="9610725" y="4260046"/>
              <a:ext cx="688976" cy="65485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767913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r>
              <a:rPr lang="en-US" dirty="0" smtClean="0"/>
              <a:t> English Language Arts Grade 11 Sample Items 1 and 2</a:t>
            </a:r>
            <a:endParaRPr lang="en-US" dirty="0"/>
          </a:p>
        </p:txBody>
      </p:sp>
      <p:grpSp>
        <p:nvGrpSpPr>
          <p:cNvPr id="3" name="Group 2"/>
          <p:cNvGrpSpPr/>
          <p:nvPr/>
        </p:nvGrpSpPr>
        <p:grpSpPr>
          <a:xfrm>
            <a:off x="457200" y="1161314"/>
            <a:ext cx="9067800" cy="5544286"/>
            <a:chOff x="457200" y="1161314"/>
            <a:chExt cx="9067800" cy="5544286"/>
          </a:xfrm>
        </p:grpSpPr>
        <p:grpSp>
          <p:nvGrpSpPr>
            <p:cNvPr id="4" name="Group 3"/>
            <p:cNvGrpSpPr/>
            <p:nvPr/>
          </p:nvGrpSpPr>
          <p:grpSpPr>
            <a:xfrm>
              <a:off x="1702714" y="1161314"/>
              <a:ext cx="2793086" cy="5544286"/>
              <a:chOff x="1143000" y="1339114"/>
              <a:chExt cx="2793086" cy="5544286"/>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39114"/>
                <a:ext cx="2562225" cy="219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402" y="3610238"/>
                <a:ext cx="2787684" cy="327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6629400" y="1295400"/>
              <a:ext cx="2895600" cy="5391886"/>
              <a:chOff x="5638800" y="455107"/>
              <a:chExt cx="3054350" cy="5968473"/>
            </a:xfrm>
          </p:grpSpPr>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55107"/>
                <a:ext cx="3054350" cy="371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114800"/>
                <a:ext cx="3028950" cy="230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p:cNvSpPr txBox="1"/>
            <p:nvPr/>
          </p:nvSpPr>
          <p:spPr>
            <a:xfrm>
              <a:off x="457200" y="2209562"/>
              <a:ext cx="1042475" cy="138499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solidFill>
                    <a:schemeClr val="tx1"/>
                  </a:solidFill>
                </a:rPr>
                <a:t>Statement reminding </a:t>
              </a:r>
              <a:r>
                <a:rPr lang="en-US" sz="1400" dirty="0" smtClean="0">
                  <a:solidFill>
                    <a:schemeClr val="tx1"/>
                  </a:solidFill>
                </a:rPr>
                <a:t>students </a:t>
              </a:r>
              <a:r>
                <a:rPr lang="en-US" sz="1400" dirty="0">
                  <a:solidFill>
                    <a:schemeClr val="tx1"/>
                  </a:solidFill>
                </a:rPr>
                <a:t>what the item is about </a:t>
              </a:r>
            </a:p>
          </p:txBody>
        </p:sp>
        <p:cxnSp>
          <p:nvCxnSpPr>
            <p:cNvPr id="11" name="Straight Arrow Connector 10"/>
            <p:cNvCxnSpPr/>
            <p:nvPr/>
          </p:nvCxnSpPr>
          <p:spPr>
            <a:xfrm flipV="1">
              <a:off x="1090100" y="1676638"/>
              <a:ext cx="662500" cy="45696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7" name="TextBox 16"/>
            <p:cNvSpPr txBox="1"/>
            <p:nvPr/>
          </p:nvSpPr>
          <p:spPr>
            <a:xfrm>
              <a:off x="4991100" y="4236320"/>
              <a:ext cx="12573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 in Answer </a:t>
              </a:r>
              <a:r>
                <a:rPr lang="en-US" dirty="0">
                  <a:solidFill>
                    <a:schemeClr val="tx1"/>
                  </a:solidFill>
                </a:rPr>
                <a:t>O</a:t>
              </a:r>
              <a:r>
                <a:rPr lang="en-US" dirty="0" smtClean="0">
                  <a:solidFill>
                    <a:schemeClr val="tx1"/>
                  </a:solidFill>
                </a:rPr>
                <a:t>ptions</a:t>
              </a:r>
              <a:endParaRPr lang="en-US" dirty="0">
                <a:solidFill>
                  <a:schemeClr val="tx1"/>
                </a:solidFill>
              </a:endParaRPr>
            </a:p>
          </p:txBody>
        </p:sp>
        <p:cxnSp>
          <p:nvCxnSpPr>
            <p:cNvPr id="18" name="Straight Arrow Connector 17"/>
            <p:cNvCxnSpPr/>
            <p:nvPr/>
          </p:nvCxnSpPr>
          <p:spPr>
            <a:xfrm flipV="1">
              <a:off x="6324600" y="4307516"/>
              <a:ext cx="452614" cy="49308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flipH="1" flipV="1">
              <a:off x="4114800" y="4128551"/>
              <a:ext cx="736633" cy="82239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p:nvPr/>
          </p:nvCxnSpPr>
          <p:spPr>
            <a:xfrm flipH="1">
              <a:off x="3886201" y="3009781"/>
              <a:ext cx="1031168" cy="80021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5029200" y="2362200"/>
              <a:ext cx="947561"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3 Answer Options</a:t>
              </a:r>
              <a:endParaRPr lang="en-US" dirty="0">
                <a:solidFill>
                  <a:schemeClr val="tx1"/>
                </a:solidFill>
              </a:endParaRPr>
            </a:p>
          </p:txBody>
        </p:sp>
        <p:cxnSp>
          <p:nvCxnSpPr>
            <p:cNvPr id="29" name="Straight Arrow Connector 28"/>
            <p:cNvCxnSpPr>
              <a:endCxn id="11268" idx="1"/>
            </p:cNvCxnSpPr>
            <p:nvPr/>
          </p:nvCxnSpPr>
          <p:spPr>
            <a:xfrm>
              <a:off x="6096000" y="2732225"/>
              <a:ext cx="533400" cy="2432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1275096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5900"/>
            <a:ext cx="10972800" cy="1143000"/>
          </a:xfrm>
        </p:spPr>
        <p:txBody>
          <a:bodyPr>
            <a:normAutofit fontScale="90000"/>
          </a:bodyPr>
          <a:lstStyle/>
          <a:p>
            <a:r>
              <a:rPr lang="en-US" dirty="0" smtClean="0"/>
              <a:t>English Language Arts Grade11</a:t>
            </a:r>
            <a:br>
              <a:rPr lang="en-US" dirty="0" smtClean="0"/>
            </a:br>
            <a:r>
              <a:rPr lang="en-US" dirty="0" smtClean="0"/>
              <a:t>Sample Item 3</a:t>
            </a:r>
            <a:endParaRPr lang="en-US" dirty="0"/>
          </a:p>
        </p:txBody>
      </p:sp>
      <p:grpSp>
        <p:nvGrpSpPr>
          <p:cNvPr id="23" name="Group 22"/>
          <p:cNvGrpSpPr/>
          <p:nvPr/>
        </p:nvGrpSpPr>
        <p:grpSpPr>
          <a:xfrm>
            <a:off x="6324600" y="393379"/>
            <a:ext cx="5238426" cy="6316397"/>
            <a:chOff x="6781801" y="393379"/>
            <a:chExt cx="5238426" cy="6316397"/>
          </a:xfrm>
        </p:grpSpPr>
        <p:grpSp>
          <p:nvGrpSpPr>
            <p:cNvPr id="6" name="Group 5"/>
            <p:cNvGrpSpPr/>
            <p:nvPr/>
          </p:nvGrpSpPr>
          <p:grpSpPr>
            <a:xfrm>
              <a:off x="8867775" y="1071553"/>
              <a:ext cx="2790825" cy="5638223"/>
              <a:chOff x="7886700" y="304800"/>
              <a:chExt cx="3248025" cy="6371127"/>
            </a:xfrm>
          </p:grpSpPr>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993" y="2672197"/>
                <a:ext cx="3119437" cy="400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304800"/>
                <a:ext cx="3248025" cy="234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146" y="393379"/>
              <a:ext cx="3514081" cy="652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7373142" y="1172283"/>
              <a:ext cx="1042475"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smtClean="0">
                  <a:solidFill>
                    <a:schemeClr val="tx1"/>
                  </a:solidFill>
                </a:rPr>
                <a:t>Item about a passage part with a reminder statement </a:t>
              </a:r>
              <a:endParaRPr lang="en-US" sz="1400" dirty="0">
                <a:solidFill>
                  <a:schemeClr val="tx1"/>
                </a:solidFill>
              </a:endParaRPr>
            </a:p>
          </p:txBody>
        </p:sp>
        <p:cxnSp>
          <p:nvCxnSpPr>
            <p:cNvPr id="10" name="Straight Arrow Connector 9"/>
            <p:cNvCxnSpPr/>
            <p:nvPr/>
          </p:nvCxnSpPr>
          <p:spPr>
            <a:xfrm flipV="1">
              <a:off x="8059479" y="665113"/>
              <a:ext cx="356675" cy="381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6" name="TextBox 15"/>
            <p:cNvSpPr txBox="1"/>
            <p:nvPr/>
          </p:nvSpPr>
          <p:spPr>
            <a:xfrm>
              <a:off x="6781801" y="2690336"/>
              <a:ext cx="1189936"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 in Answer </a:t>
              </a:r>
              <a:r>
                <a:rPr lang="en-US" dirty="0">
                  <a:solidFill>
                    <a:schemeClr val="tx1"/>
                  </a:solidFill>
                </a:rPr>
                <a:t>O</a:t>
              </a:r>
              <a:r>
                <a:rPr lang="en-US" dirty="0" smtClean="0">
                  <a:solidFill>
                    <a:schemeClr val="tx1"/>
                  </a:solidFill>
                </a:rPr>
                <a:t>ptions</a:t>
              </a:r>
              <a:endParaRPr lang="en-US" dirty="0">
                <a:solidFill>
                  <a:schemeClr val="tx1"/>
                </a:solidFill>
              </a:endParaRPr>
            </a:p>
          </p:txBody>
        </p:sp>
        <p:cxnSp>
          <p:nvCxnSpPr>
            <p:cNvPr id="17" name="Straight Arrow Connector 16"/>
            <p:cNvCxnSpPr/>
            <p:nvPr/>
          </p:nvCxnSpPr>
          <p:spPr>
            <a:xfrm flipV="1">
              <a:off x="8024123" y="3429000"/>
              <a:ext cx="738877" cy="11205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7420600" y="4464010"/>
              <a:ext cx="947561"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3 Answer Options</a:t>
              </a:r>
              <a:endParaRPr lang="en-US" dirty="0">
                <a:solidFill>
                  <a:schemeClr val="tx1"/>
                </a:solidFill>
              </a:endParaRPr>
            </a:p>
          </p:txBody>
        </p:sp>
        <p:cxnSp>
          <p:nvCxnSpPr>
            <p:cNvPr id="22" name="Straight Arrow Connector 21"/>
            <p:cNvCxnSpPr/>
            <p:nvPr/>
          </p:nvCxnSpPr>
          <p:spPr>
            <a:xfrm flipV="1">
              <a:off x="8462786" y="4343400"/>
              <a:ext cx="452614" cy="3710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3" name="Group 2"/>
          <p:cNvGrpSpPr/>
          <p:nvPr/>
        </p:nvGrpSpPr>
        <p:grpSpPr>
          <a:xfrm>
            <a:off x="710125" y="1981200"/>
            <a:ext cx="5081075" cy="4467225"/>
            <a:chOff x="609600" y="1581671"/>
            <a:chExt cx="5081075" cy="4467225"/>
          </a:xfrm>
        </p:grpSpPr>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581671"/>
              <a:ext cx="3514082" cy="446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4648200" y="2137532"/>
              <a:ext cx="1042475" cy="246221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smtClean="0">
                  <a:solidFill>
                    <a:schemeClr val="tx1"/>
                  </a:solidFill>
                </a:rPr>
                <a:t>Statement reminding student what the student just read and what the student will be looking for next</a:t>
              </a:r>
              <a:endParaRPr lang="en-US" sz="1400" dirty="0">
                <a:solidFill>
                  <a:schemeClr val="tx1"/>
                </a:solidFill>
              </a:endParaRPr>
            </a:p>
          </p:txBody>
        </p:sp>
        <p:cxnSp>
          <p:nvCxnSpPr>
            <p:cNvPr id="29" name="Straight Arrow Connector 28"/>
            <p:cNvCxnSpPr/>
            <p:nvPr/>
          </p:nvCxnSpPr>
          <p:spPr>
            <a:xfrm flipH="1" flipV="1">
              <a:off x="3657600" y="2514600"/>
              <a:ext cx="875160" cy="11569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18" name="TextBox 17"/>
          <p:cNvSpPr txBox="1"/>
          <p:nvPr/>
        </p:nvSpPr>
        <p:spPr>
          <a:xfrm>
            <a:off x="311297" y="1459468"/>
            <a:ext cx="6308842" cy="369332"/>
          </a:xfrm>
          <a:prstGeom prst="rect">
            <a:avLst/>
          </a:prstGeom>
          <a:noFill/>
        </p:spPr>
        <p:txBody>
          <a:bodyPr wrap="square" rtlCol="0">
            <a:spAutoFit/>
          </a:bodyPr>
          <a:lstStyle/>
          <a:p>
            <a:r>
              <a:rPr lang="en-US" dirty="0" smtClean="0"/>
              <a:t>Passage part; same passage as previous example</a:t>
            </a:r>
            <a:endParaRPr lang="en-US" dirty="0"/>
          </a:p>
        </p:txBody>
      </p:sp>
    </p:spTree>
    <p:extLst>
      <p:ext uri="{BB962C8B-B14F-4D97-AF65-F5344CB8AC3E}">
        <p14:creationId xmlns:p14="http://schemas.microsoft.com/office/powerpoint/2010/main" val="1263582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324"/>
            <a:ext cx="10972800" cy="1143000"/>
          </a:xfrm>
        </p:spPr>
        <p:txBody>
          <a:bodyPr>
            <a:normAutofit fontScale="90000"/>
          </a:bodyPr>
          <a:lstStyle/>
          <a:p>
            <a:r>
              <a:rPr lang="en-US" dirty="0" smtClean="0"/>
              <a:t> English Language Arts Grade11 </a:t>
            </a:r>
            <a:br>
              <a:rPr lang="en-US" dirty="0" smtClean="0"/>
            </a:br>
            <a:r>
              <a:rPr lang="en-US" dirty="0" smtClean="0"/>
              <a:t>Sample Item 4</a:t>
            </a:r>
            <a:br>
              <a:rPr lang="en-US" dirty="0" smtClean="0"/>
            </a:br>
            <a:endParaRPr lang="en-US" dirty="0"/>
          </a:p>
        </p:txBody>
      </p:sp>
      <p:grpSp>
        <p:nvGrpSpPr>
          <p:cNvPr id="4" name="Group 3"/>
          <p:cNvGrpSpPr/>
          <p:nvPr/>
        </p:nvGrpSpPr>
        <p:grpSpPr>
          <a:xfrm>
            <a:off x="6629400" y="349324"/>
            <a:ext cx="3221792" cy="6508676"/>
            <a:chOff x="7599307" y="349324"/>
            <a:chExt cx="3221792" cy="6508676"/>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307" y="349324"/>
              <a:ext cx="3221792" cy="258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9307" y="2837691"/>
              <a:ext cx="3221792" cy="402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TextBox 14"/>
          <p:cNvSpPr txBox="1"/>
          <p:nvPr/>
        </p:nvSpPr>
        <p:spPr>
          <a:xfrm>
            <a:off x="10591800" y="2920085"/>
            <a:ext cx="1189936"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Visual Supports in Answer </a:t>
            </a:r>
            <a:r>
              <a:rPr lang="en-US" dirty="0">
                <a:solidFill>
                  <a:schemeClr val="tx1"/>
                </a:solidFill>
              </a:rPr>
              <a:t>O</a:t>
            </a:r>
            <a:r>
              <a:rPr lang="en-US" dirty="0" smtClean="0">
                <a:solidFill>
                  <a:schemeClr val="tx1"/>
                </a:solidFill>
              </a:rPr>
              <a:t>ptions</a:t>
            </a:r>
            <a:endParaRPr lang="en-US" dirty="0">
              <a:solidFill>
                <a:schemeClr val="tx1"/>
              </a:solidFill>
            </a:endParaRPr>
          </a:p>
        </p:txBody>
      </p:sp>
      <p:cxnSp>
        <p:nvCxnSpPr>
          <p:cNvPr id="16" name="Straight Arrow Connector 15"/>
          <p:cNvCxnSpPr/>
          <p:nvPr/>
        </p:nvCxnSpPr>
        <p:spPr>
          <a:xfrm flipH="1" flipV="1">
            <a:off x="9456860" y="3312056"/>
            <a:ext cx="982540" cy="42430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10834175" y="4866855"/>
            <a:ext cx="947561"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solidFill>
              </a:rPr>
              <a:t>3 Answer Options</a:t>
            </a:r>
            <a:endParaRPr lang="en-US" dirty="0">
              <a:solidFill>
                <a:schemeClr val="tx1"/>
              </a:solidFill>
            </a:endParaRPr>
          </a:p>
        </p:txBody>
      </p:sp>
      <p:cxnSp>
        <p:nvCxnSpPr>
          <p:cNvPr id="19" name="Straight Arrow Connector 18"/>
          <p:cNvCxnSpPr/>
          <p:nvPr/>
        </p:nvCxnSpPr>
        <p:spPr>
          <a:xfrm flipH="1" flipV="1">
            <a:off x="9677400" y="4495800"/>
            <a:ext cx="1114224" cy="77635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nvGrpSpPr>
          <p:cNvPr id="5" name="Group 4"/>
          <p:cNvGrpSpPr/>
          <p:nvPr/>
        </p:nvGrpSpPr>
        <p:grpSpPr>
          <a:xfrm>
            <a:off x="381000" y="1561739"/>
            <a:ext cx="6179339" cy="5220061"/>
            <a:chOff x="424661" y="1290276"/>
            <a:chExt cx="6179339" cy="5220061"/>
          </a:xfrm>
        </p:grpSpPr>
        <p:grpSp>
          <p:nvGrpSpPr>
            <p:cNvPr id="3" name="Group 2"/>
            <p:cNvGrpSpPr/>
            <p:nvPr/>
          </p:nvGrpSpPr>
          <p:grpSpPr>
            <a:xfrm>
              <a:off x="457200" y="1290276"/>
              <a:ext cx="6146800" cy="4881924"/>
              <a:chOff x="457200" y="1295400"/>
              <a:chExt cx="6146800" cy="4881924"/>
            </a:xfrm>
          </p:grpSpPr>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3962400" cy="48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800600" y="1295400"/>
                <a:ext cx="1042475" cy="246221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smtClean="0">
                    <a:solidFill>
                      <a:schemeClr val="tx1"/>
                    </a:solidFill>
                  </a:rPr>
                  <a:t>Statement reminding student what the student just read and what the student will be looking for next</a:t>
                </a:r>
                <a:endParaRPr lang="en-US" sz="1400" dirty="0">
                  <a:solidFill>
                    <a:schemeClr val="tx1"/>
                  </a:solidFill>
                </a:endParaRPr>
              </a:p>
            </p:txBody>
          </p:sp>
          <p:cxnSp>
            <p:nvCxnSpPr>
              <p:cNvPr id="12" name="Straight Arrow Connector 11"/>
              <p:cNvCxnSpPr/>
              <p:nvPr/>
            </p:nvCxnSpPr>
            <p:spPr>
              <a:xfrm flipH="1" flipV="1">
                <a:off x="3811140" y="2355199"/>
                <a:ext cx="875160" cy="11569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1" name="TextBox 20"/>
              <p:cNvSpPr txBox="1"/>
              <p:nvPr/>
            </p:nvSpPr>
            <p:spPr>
              <a:xfrm>
                <a:off x="4927600" y="4018746"/>
                <a:ext cx="167640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smtClean="0">
                    <a:solidFill>
                      <a:schemeClr val="tx1"/>
                    </a:solidFill>
                  </a:rPr>
                  <a:t>Compound and complex sentences, some grade level words</a:t>
                </a:r>
                <a:endParaRPr lang="en-US" sz="1400" dirty="0">
                  <a:solidFill>
                    <a:schemeClr val="tx1"/>
                  </a:solidFill>
                </a:endParaRPr>
              </a:p>
            </p:txBody>
          </p:sp>
          <p:cxnSp>
            <p:nvCxnSpPr>
              <p:cNvPr id="22" name="Straight Arrow Connector 21"/>
              <p:cNvCxnSpPr/>
              <p:nvPr/>
            </p:nvCxnSpPr>
            <p:spPr>
              <a:xfrm flipH="1">
                <a:off x="4179440" y="5105400"/>
                <a:ext cx="1142397" cy="5957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661" y="6096000"/>
              <a:ext cx="3994939"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9"/>
          <p:cNvSpPr txBox="1"/>
          <p:nvPr/>
        </p:nvSpPr>
        <p:spPr>
          <a:xfrm>
            <a:off x="333258" y="1219200"/>
            <a:ext cx="6308842" cy="369332"/>
          </a:xfrm>
          <a:prstGeom prst="rect">
            <a:avLst/>
          </a:prstGeom>
          <a:noFill/>
        </p:spPr>
        <p:txBody>
          <a:bodyPr wrap="square" rtlCol="0">
            <a:spAutoFit/>
          </a:bodyPr>
          <a:lstStyle/>
          <a:p>
            <a:r>
              <a:rPr lang="en-US" dirty="0" smtClean="0"/>
              <a:t>Passage part; same passage as previous example</a:t>
            </a:r>
            <a:endParaRPr lang="en-US" dirty="0"/>
          </a:p>
        </p:txBody>
      </p:sp>
    </p:spTree>
    <p:extLst>
      <p:ext uri="{BB962C8B-B14F-4D97-AF65-F5344CB8AC3E}">
        <p14:creationId xmlns:p14="http://schemas.microsoft.com/office/powerpoint/2010/main" val="78827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NCSC Alternate Assessment</a:t>
            </a:r>
            <a:endParaRPr lang="en-US" dirty="0"/>
          </a:p>
        </p:txBody>
      </p:sp>
      <p:sp>
        <p:nvSpPr>
          <p:cNvPr id="3" name="Content Placeholder 2"/>
          <p:cNvSpPr>
            <a:spLocks noGrp="1"/>
          </p:cNvSpPr>
          <p:nvPr>
            <p:ph idx="1"/>
          </p:nvPr>
        </p:nvSpPr>
        <p:spPr/>
        <p:txBody>
          <a:bodyPr/>
          <a:lstStyle/>
          <a:p>
            <a:r>
              <a:rPr lang="en-US" sz="4000" dirty="0" smtClean="0"/>
              <a:t>Summative Assessment </a:t>
            </a:r>
          </a:p>
          <a:p>
            <a:pPr lvl="1"/>
            <a:r>
              <a:rPr lang="en-US" sz="3600" dirty="0" smtClean="0"/>
              <a:t>(March 30 through May 15, 2015)</a:t>
            </a:r>
          </a:p>
          <a:p>
            <a:endParaRPr lang="en-US" sz="2000" dirty="0"/>
          </a:p>
          <a:p>
            <a:r>
              <a:rPr lang="en-US" sz="4000" dirty="0" smtClean="0"/>
              <a:t>Math and ELA including </a:t>
            </a:r>
            <a:r>
              <a:rPr lang="en-US" sz="4000" b="1" dirty="0" smtClean="0"/>
              <a:t>Writing</a:t>
            </a:r>
            <a:r>
              <a:rPr lang="en-US" sz="4000" dirty="0" smtClean="0"/>
              <a:t> </a:t>
            </a:r>
          </a:p>
          <a:p>
            <a:pPr lvl="1"/>
            <a:r>
              <a:rPr lang="en-US" sz="3600" dirty="0" smtClean="0"/>
              <a:t>Grades 3-8 and Grade 11</a:t>
            </a:r>
          </a:p>
          <a:p>
            <a:pPr marL="457200" lvl="1" indent="0">
              <a:buNone/>
            </a:pPr>
            <a:endParaRPr lang="en-US" sz="1600" dirty="0"/>
          </a:p>
        </p:txBody>
      </p:sp>
      <p:pic>
        <p:nvPicPr>
          <p:cNvPr id="4" name="Picture 3" descr="C:\Users\aahumad\AppData\Local\Microsoft\Windows\Temporary Internet Files\Content.IE5\ZZHFEKM2\MC9000947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0" y="2286000"/>
            <a:ext cx="1524000" cy="1669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NCSC Findings That Informed The NCSC Item Design</a:t>
            </a:r>
            <a:endParaRPr lang="en-US" dirty="0"/>
          </a:p>
        </p:txBody>
      </p:sp>
      <p:sp>
        <p:nvSpPr>
          <p:cNvPr id="3" name="Content Placeholder 2"/>
          <p:cNvSpPr>
            <a:spLocks noGrp="1"/>
          </p:cNvSpPr>
          <p:nvPr>
            <p:ph idx="1"/>
          </p:nvPr>
        </p:nvSpPr>
        <p:spPr/>
        <p:txBody>
          <a:bodyPr/>
          <a:lstStyle/>
          <a:p>
            <a:pPr lvl="0"/>
            <a:r>
              <a:rPr lang="en-US" dirty="0"/>
              <a:t>The NCSC items give all students the opportunity to show what they know across content complexity. </a:t>
            </a:r>
            <a:endParaRPr lang="en-US" dirty="0" smtClean="0"/>
          </a:p>
          <a:p>
            <a:pPr lvl="0"/>
            <a:endParaRPr lang="en-US" dirty="0"/>
          </a:p>
          <a:p>
            <a:pPr lvl="0"/>
            <a:r>
              <a:rPr lang="en-US" dirty="0"/>
              <a:t>The item design reflects the decision to ensure students can interact with content at varying complexity levels. </a:t>
            </a:r>
          </a:p>
          <a:p>
            <a:endParaRPr lang="en-US" dirty="0"/>
          </a:p>
        </p:txBody>
      </p:sp>
    </p:spTree>
    <p:extLst>
      <p:ext uri="{BB962C8B-B14F-4D97-AF65-F5344CB8AC3E}">
        <p14:creationId xmlns:p14="http://schemas.microsoft.com/office/powerpoint/2010/main" val="1314274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Writing</a:t>
            </a:r>
            <a:endParaRPr lang="en-US" dirty="0"/>
          </a:p>
        </p:txBody>
      </p:sp>
      <p:sp>
        <p:nvSpPr>
          <p:cNvPr id="3" name="Content Placeholder 2"/>
          <p:cNvSpPr>
            <a:spLocks noGrp="1"/>
          </p:cNvSpPr>
          <p:nvPr>
            <p:ph idx="1"/>
          </p:nvPr>
        </p:nvSpPr>
        <p:spPr/>
        <p:txBody>
          <a:bodyPr/>
          <a:lstStyle/>
          <a:p>
            <a:r>
              <a:rPr lang="en-US" dirty="0" smtClean="0"/>
              <a:t>Scaffolded Support</a:t>
            </a:r>
          </a:p>
          <a:p>
            <a:endParaRPr lang="en-US" sz="1600" dirty="0"/>
          </a:p>
          <a:p>
            <a:r>
              <a:rPr lang="en-US" dirty="0" smtClean="0"/>
              <a:t>Focus on idea development, organization and conventions</a:t>
            </a:r>
          </a:p>
          <a:p>
            <a:endParaRPr lang="en-US" sz="1600" dirty="0"/>
          </a:p>
          <a:p>
            <a:r>
              <a:rPr lang="en-US" dirty="0" smtClean="0"/>
              <a:t>Uploading and/or submitting  final writing product</a:t>
            </a:r>
            <a:endParaRPr lang="en-US" dirty="0"/>
          </a:p>
        </p:txBody>
      </p:sp>
    </p:spTree>
    <p:extLst>
      <p:ext uri="{BB962C8B-B14F-4D97-AF65-F5344CB8AC3E}">
        <p14:creationId xmlns:p14="http://schemas.microsoft.com/office/powerpoint/2010/main" val="269758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p:txBody>
          <a:bodyPr/>
          <a:lstStyle/>
          <a:p>
            <a:r>
              <a:rPr lang="en-US" dirty="0" smtClean="0"/>
              <a:t>Selected Response Items</a:t>
            </a:r>
          </a:p>
          <a:p>
            <a:pPr lvl="1"/>
            <a:r>
              <a:rPr lang="en-US" dirty="0"/>
              <a:t>Test Writing Skills</a:t>
            </a:r>
          </a:p>
          <a:p>
            <a:pPr lvl="1"/>
            <a:r>
              <a:rPr lang="en-US" dirty="0"/>
              <a:t>Full range of complexity </a:t>
            </a:r>
            <a:r>
              <a:rPr lang="en-US" dirty="0" smtClean="0"/>
              <a:t>represented</a:t>
            </a:r>
          </a:p>
          <a:p>
            <a:pPr lvl="1"/>
            <a:endParaRPr lang="en-US" dirty="0"/>
          </a:p>
          <a:p>
            <a:r>
              <a:rPr lang="en-US" dirty="0" smtClean="0"/>
              <a:t>Writing Prompt</a:t>
            </a:r>
          </a:p>
          <a:p>
            <a:pPr lvl="1"/>
            <a:r>
              <a:rPr lang="en-US" dirty="0" smtClean="0"/>
              <a:t>Will be generated by student using selected responses</a:t>
            </a:r>
          </a:p>
        </p:txBody>
      </p:sp>
    </p:spTree>
    <p:extLst>
      <p:ext uri="{BB962C8B-B14F-4D97-AF65-F5344CB8AC3E}">
        <p14:creationId xmlns:p14="http://schemas.microsoft.com/office/powerpoint/2010/main" val="3053899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Materials</a:t>
            </a:r>
            <a:endParaRPr lang="en-US" dirty="0"/>
          </a:p>
        </p:txBody>
      </p:sp>
      <p:sp>
        <p:nvSpPr>
          <p:cNvPr id="3" name="Content Placeholder 2"/>
          <p:cNvSpPr>
            <a:spLocks noGrp="1"/>
          </p:cNvSpPr>
          <p:nvPr>
            <p:ph idx="1"/>
          </p:nvPr>
        </p:nvSpPr>
        <p:spPr/>
        <p:txBody>
          <a:bodyPr/>
          <a:lstStyle/>
          <a:p>
            <a:r>
              <a:rPr lang="en-US" dirty="0" smtClean="0"/>
              <a:t>Has reference materials (cards to support student)</a:t>
            </a:r>
          </a:p>
          <a:p>
            <a:pPr lvl="1"/>
            <a:r>
              <a:rPr lang="en-US" dirty="0" smtClean="0"/>
              <a:t>Example:  Good Writers….</a:t>
            </a:r>
          </a:p>
          <a:p>
            <a:pPr lvl="1"/>
            <a:endParaRPr lang="en-US" dirty="0"/>
          </a:p>
          <a:p>
            <a:pPr lvl="1"/>
            <a:r>
              <a:rPr lang="en-US" dirty="0" smtClean="0"/>
              <a:t>Will be scored using a rubric (will be not scored test administrators)</a:t>
            </a:r>
            <a:endParaRPr lang="en-US" dirty="0"/>
          </a:p>
        </p:txBody>
      </p:sp>
    </p:spTree>
    <p:extLst>
      <p:ext uri="{BB962C8B-B14F-4D97-AF65-F5344CB8AC3E}">
        <p14:creationId xmlns:p14="http://schemas.microsoft.com/office/powerpoint/2010/main" val="2083462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Uploading Evidence</a:t>
            </a:r>
            <a:endParaRPr lang="en-US" dirty="0"/>
          </a:p>
        </p:txBody>
      </p:sp>
      <p:sp>
        <p:nvSpPr>
          <p:cNvPr id="3" name="Content Placeholder 2"/>
          <p:cNvSpPr>
            <a:spLocks noGrp="1"/>
          </p:cNvSpPr>
          <p:nvPr>
            <p:ph idx="1"/>
          </p:nvPr>
        </p:nvSpPr>
        <p:spPr/>
        <p:txBody>
          <a:bodyPr/>
          <a:lstStyle/>
          <a:p>
            <a:r>
              <a:rPr lang="en-US" dirty="0" smtClean="0"/>
              <a:t>Critically important the test administrator is aware the options for submitting the writing response(s) for students</a:t>
            </a:r>
          </a:p>
          <a:p>
            <a:pPr lvl="1"/>
            <a:r>
              <a:rPr lang="en-US" dirty="0" smtClean="0"/>
              <a:t>Upload evidence</a:t>
            </a:r>
          </a:p>
          <a:p>
            <a:pPr lvl="1"/>
            <a:r>
              <a:rPr lang="en-US" dirty="0" smtClean="0"/>
              <a:t>Transcribing</a:t>
            </a:r>
          </a:p>
          <a:p>
            <a:pPr lvl="1"/>
            <a:r>
              <a:rPr lang="en-US" dirty="0" smtClean="0"/>
              <a:t>Annotation</a:t>
            </a:r>
          </a:p>
          <a:p>
            <a:pPr lvl="1"/>
            <a:endParaRPr lang="en-US" dirty="0"/>
          </a:p>
          <a:p>
            <a:pPr marL="457200" lvl="1" indent="0">
              <a:buNone/>
            </a:pPr>
            <a:r>
              <a:rPr lang="en-US" dirty="0" smtClean="0"/>
              <a:t>*Additional information about these processes are in the </a:t>
            </a:r>
            <a:r>
              <a:rPr lang="en-US" i="1" dirty="0" smtClean="0"/>
              <a:t>NCSC Test Administration Manual </a:t>
            </a:r>
            <a:r>
              <a:rPr lang="en-US" dirty="0" smtClean="0"/>
              <a:t>and Training Modules</a:t>
            </a:r>
            <a:endParaRPr lang="en-US" dirty="0"/>
          </a:p>
        </p:txBody>
      </p:sp>
    </p:spTree>
    <p:extLst>
      <p:ext uri="{BB962C8B-B14F-4D97-AF65-F5344CB8AC3E}">
        <p14:creationId xmlns:p14="http://schemas.microsoft.com/office/powerpoint/2010/main" val="219260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1"/>
            <a:ext cx="8229600" cy="5287963"/>
          </a:xfrm>
        </p:spPr>
        <p:txBody>
          <a:bodyPr/>
          <a:lstStyle/>
          <a:p>
            <a:pPr marL="0" indent="0" algn="ctr">
              <a:buNone/>
            </a:pPr>
            <a:r>
              <a:rPr lang="en-US" sz="3600" b="1" dirty="0" smtClean="0"/>
              <a:t>Questions </a:t>
            </a:r>
            <a:r>
              <a:rPr lang="en-US" sz="3600" b="1" dirty="0"/>
              <a:t>???</a:t>
            </a:r>
          </a:p>
          <a:p>
            <a:pPr marL="0" indent="0" algn="ctr">
              <a:buNone/>
            </a:pPr>
            <a:endParaRPr lang="en-US" sz="3600" b="1" dirty="0"/>
          </a:p>
          <a:p>
            <a:pPr marL="0" indent="0">
              <a:buNone/>
            </a:pPr>
            <a:r>
              <a:rPr lang="en-US" dirty="0" smtClean="0"/>
              <a:t> ________ Department of Education Contact:</a:t>
            </a:r>
          </a:p>
          <a:p>
            <a:endParaRPr lang="en-US" sz="1100" dirty="0"/>
          </a:p>
          <a:p>
            <a:pPr marL="0" indent="0" algn="ctr">
              <a:buNone/>
            </a:pPr>
            <a:endParaRPr lang="en-US" dirty="0" smtClean="0"/>
          </a:p>
          <a:p>
            <a:pPr marL="0" indent="0" algn="ctr">
              <a:buNone/>
            </a:pPr>
            <a:r>
              <a:rPr lang="en-US" dirty="0" smtClean="0"/>
              <a:t>Name</a:t>
            </a:r>
          </a:p>
          <a:p>
            <a:pPr marL="0" indent="0" algn="ctr">
              <a:buNone/>
            </a:pPr>
            <a:r>
              <a:rPr lang="en-US" dirty="0" smtClean="0"/>
              <a:t>Title</a:t>
            </a:r>
          </a:p>
          <a:p>
            <a:pPr marL="0" indent="0" algn="ctr">
              <a:buNone/>
            </a:pPr>
            <a:r>
              <a:rPr lang="en-US" dirty="0" smtClean="0"/>
              <a:t>Phone number</a:t>
            </a:r>
          </a:p>
          <a:p>
            <a:pPr marL="0" indent="0" algn="ctr">
              <a:buNone/>
            </a:pPr>
            <a:r>
              <a:rPr lang="en-US" dirty="0" smtClean="0"/>
              <a:t>Email</a:t>
            </a:r>
            <a:endParaRPr lang="en-US" dirty="0"/>
          </a:p>
        </p:txBody>
      </p:sp>
    </p:spTree>
    <p:extLst>
      <p:ext uri="{BB962C8B-B14F-4D97-AF65-F5344CB8AC3E}">
        <p14:creationId xmlns:p14="http://schemas.microsoft.com/office/powerpoint/2010/main" val="414924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dirty="0" smtClean="0"/>
              <a:t>Assessment Design</a:t>
            </a:r>
            <a:endParaRPr lang="en-US" dirty="0"/>
          </a:p>
        </p:txBody>
      </p:sp>
      <p:sp>
        <p:nvSpPr>
          <p:cNvPr id="3" name="Content Placeholder 2"/>
          <p:cNvSpPr>
            <a:spLocks noGrp="1"/>
          </p:cNvSpPr>
          <p:nvPr>
            <p:ph idx="1"/>
          </p:nvPr>
        </p:nvSpPr>
        <p:spPr>
          <a:xfrm>
            <a:off x="685800" y="1447800"/>
            <a:ext cx="8229600" cy="4525963"/>
          </a:xfrm>
        </p:spPr>
        <p:txBody>
          <a:bodyPr/>
          <a:lstStyle/>
          <a:p>
            <a:r>
              <a:rPr lang="en-US" sz="2800" dirty="0"/>
              <a:t>Online Platform </a:t>
            </a:r>
            <a:r>
              <a:rPr lang="en-US" sz="2800" dirty="0" smtClean="0"/>
              <a:t>(computer-based)</a:t>
            </a:r>
            <a:endParaRPr lang="en-US" sz="2800" dirty="0"/>
          </a:p>
          <a:p>
            <a:pPr marL="0" indent="0">
              <a:buNone/>
            </a:pPr>
            <a:endParaRPr lang="en-US" sz="1200" dirty="0"/>
          </a:p>
          <a:p>
            <a:r>
              <a:rPr lang="en-US" sz="2800" dirty="0" smtClean="0"/>
              <a:t>Item </a:t>
            </a:r>
            <a:r>
              <a:rPr lang="en-US" sz="2800" dirty="0"/>
              <a:t>Types are:</a:t>
            </a:r>
          </a:p>
          <a:p>
            <a:pPr lvl="1"/>
            <a:r>
              <a:rPr lang="en-US" sz="2400" dirty="0"/>
              <a:t>Selected response and constructed response</a:t>
            </a:r>
          </a:p>
          <a:p>
            <a:pPr lvl="2"/>
            <a:r>
              <a:rPr lang="en-US" sz="2000" dirty="0"/>
              <a:t>Math constructed response at various grade levels</a:t>
            </a:r>
          </a:p>
          <a:p>
            <a:pPr lvl="2"/>
            <a:r>
              <a:rPr lang="en-US" sz="2000" dirty="0"/>
              <a:t>Writing both selected and constructed response</a:t>
            </a:r>
          </a:p>
          <a:p>
            <a:endParaRPr lang="en-US" sz="1200" dirty="0"/>
          </a:p>
          <a:p>
            <a:r>
              <a:rPr lang="en-US" sz="2800" dirty="0"/>
              <a:t>I</a:t>
            </a:r>
            <a:r>
              <a:rPr lang="en-US" sz="2800" dirty="0" smtClean="0"/>
              <a:t>tems </a:t>
            </a:r>
            <a:r>
              <a:rPr lang="en-US" sz="2800" dirty="0"/>
              <a:t>of varying complexity</a:t>
            </a:r>
          </a:p>
          <a:p>
            <a:endParaRPr lang="en-US" sz="1200" dirty="0"/>
          </a:p>
          <a:p>
            <a:r>
              <a:rPr lang="en-US" sz="2800" dirty="0"/>
              <a:t>Scripted Directions for Test Administrators</a:t>
            </a:r>
          </a:p>
          <a:p>
            <a:endParaRPr lang="en-US" dirty="0"/>
          </a:p>
        </p:txBody>
      </p:sp>
    </p:spTree>
    <p:extLst>
      <p:ext uri="{BB962C8B-B14F-4D97-AF65-F5344CB8AC3E}">
        <p14:creationId xmlns:p14="http://schemas.microsoft.com/office/powerpoint/2010/main" val="87991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NCSC Item Development and Item Complexities</a:t>
            </a:r>
            <a:endParaRPr lang="en-US" dirty="0"/>
          </a:p>
        </p:txBody>
      </p:sp>
      <p:sp>
        <p:nvSpPr>
          <p:cNvPr id="3" name="Content Placeholder 2"/>
          <p:cNvSpPr>
            <a:spLocks noGrp="1"/>
          </p:cNvSpPr>
          <p:nvPr>
            <p:ph idx="1"/>
          </p:nvPr>
        </p:nvSpPr>
        <p:spPr/>
        <p:txBody>
          <a:bodyPr/>
          <a:lstStyle/>
          <a:p>
            <a:r>
              <a:rPr lang="en-US" dirty="0" smtClean="0"/>
              <a:t>The NCSC items were developed at varying degrees of complexity that measure the same academic skill. </a:t>
            </a:r>
          </a:p>
          <a:p>
            <a:endParaRPr lang="en-US" sz="1800" dirty="0"/>
          </a:p>
          <a:p>
            <a:r>
              <a:rPr lang="en-US" dirty="0" smtClean="0"/>
              <a:t>In order to know more about the characteristics of the students that participate in Alternate Assessments the Learner Characteristic Inventory (LCI) was administered.</a:t>
            </a:r>
          </a:p>
          <a:p>
            <a:endParaRPr lang="en-US" sz="1800" dirty="0"/>
          </a:p>
          <a:p>
            <a:r>
              <a:rPr lang="en-US" dirty="0" smtClean="0"/>
              <a:t>The data from the LCI was incorporated into the  development and complexities used to create each item.</a:t>
            </a:r>
            <a:endParaRPr lang="en-US" dirty="0"/>
          </a:p>
        </p:txBody>
      </p:sp>
    </p:spTree>
    <p:extLst>
      <p:ext uri="{BB962C8B-B14F-4D97-AF65-F5344CB8AC3E}">
        <p14:creationId xmlns:p14="http://schemas.microsoft.com/office/powerpoint/2010/main" val="3221502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Principled Design</a:t>
            </a:r>
            <a:endParaRPr lang="en-US" dirty="0"/>
          </a:p>
        </p:txBody>
      </p:sp>
      <p:sp>
        <p:nvSpPr>
          <p:cNvPr id="3" name="Content Placeholder 2"/>
          <p:cNvSpPr>
            <a:spLocks noGrp="1"/>
          </p:cNvSpPr>
          <p:nvPr>
            <p:ph idx="1"/>
          </p:nvPr>
        </p:nvSpPr>
        <p:spPr/>
        <p:txBody>
          <a:bodyPr/>
          <a:lstStyle/>
          <a:p>
            <a:pPr marL="342900" lvl="2" indent="-342900"/>
            <a:r>
              <a:rPr lang="en-US" sz="2800" dirty="0"/>
              <a:t>Variable Features are written into the tasks (implemented) to support the integration of UDL:</a:t>
            </a:r>
          </a:p>
          <a:p>
            <a:pPr marL="800100" lvl="3" indent="-342900"/>
            <a:r>
              <a:rPr lang="en-US" sz="2400" dirty="0">
                <a:latin typeface="Calibri" panose="020F0502020204030204" pitchFamily="34" charset="0"/>
              </a:rPr>
              <a:t>Aspects of assessment tasks that can be varied in order to control </a:t>
            </a:r>
            <a:r>
              <a:rPr lang="en-US" sz="2400" dirty="0" smtClean="0">
                <a:latin typeface="Calibri" panose="020F0502020204030204" pitchFamily="34" charset="0"/>
              </a:rPr>
              <a:t>difficulty </a:t>
            </a:r>
            <a:r>
              <a:rPr lang="en-US" sz="2400" dirty="0">
                <a:latin typeface="Calibri" panose="020F0502020204030204" pitchFamily="34" charset="0"/>
              </a:rPr>
              <a:t>or target emphasis of the knowledge, skills and abilities</a:t>
            </a:r>
          </a:p>
          <a:p>
            <a:pPr marL="800100" lvl="3" indent="-342900"/>
            <a:r>
              <a:rPr lang="en-US" sz="2400" dirty="0">
                <a:latin typeface="Calibri" panose="020F0502020204030204" pitchFamily="34" charset="0"/>
              </a:rPr>
              <a:t>UDL Categories: Receptive, Expressive, Language and Symbols, Cognitive, Executive, Affective</a:t>
            </a:r>
            <a:endParaRPr lang="en-US" dirty="0"/>
          </a:p>
          <a:p>
            <a:pPr marL="342900" lvl="2" indent="-342900"/>
            <a:endParaRPr lang="en-US" sz="2800" dirty="0" smtClean="0"/>
          </a:p>
          <a:p>
            <a:pPr marL="342900" lvl="2" indent="-342900"/>
            <a:r>
              <a:rPr lang="en-US" sz="2800" dirty="0" smtClean="0"/>
              <a:t>The </a:t>
            </a:r>
            <a:r>
              <a:rPr lang="en-US" sz="2800" dirty="0"/>
              <a:t>embedded variable features allow the assessment to measure the academic skills that all students with significant cognitive disabilities have acquired. </a:t>
            </a:r>
          </a:p>
          <a:p>
            <a:endParaRPr lang="en-US" dirty="0"/>
          </a:p>
        </p:txBody>
      </p:sp>
    </p:spTree>
    <p:extLst>
      <p:ext uri="{BB962C8B-B14F-4D97-AF65-F5344CB8AC3E}">
        <p14:creationId xmlns:p14="http://schemas.microsoft.com/office/powerpoint/2010/main" val="603296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677400" cy="1143000"/>
          </a:xfrm>
        </p:spPr>
        <p:txBody>
          <a:bodyPr/>
          <a:lstStyle/>
          <a:p>
            <a:r>
              <a:rPr lang="en-US" dirty="0" smtClean="0"/>
              <a:t>Learner Characteristic Inventory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6173354"/>
              </p:ext>
            </p:extLst>
          </p:nvPr>
        </p:nvGraphicFramePr>
        <p:xfrm>
          <a:off x="-2286000" y="838200"/>
          <a:ext cx="16687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6400800"/>
            <a:ext cx="2206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65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(from all NCSC States)</a:t>
            </a:r>
            <a:endParaRPr lang="en-US" dirty="0"/>
          </a:p>
        </p:txBody>
      </p:sp>
      <p:graphicFrame>
        <p:nvGraphicFramePr>
          <p:cNvPr id="5" name="Chart 4"/>
          <p:cNvGraphicFramePr/>
          <p:nvPr>
            <p:extLst>
              <p:ext uri="{D42A27DB-BD31-4B8C-83A1-F6EECF244321}">
                <p14:modId xmlns:p14="http://schemas.microsoft.com/office/powerpoint/2010/main" val="2017416394"/>
              </p:ext>
            </p:extLst>
          </p:nvPr>
        </p:nvGraphicFramePr>
        <p:xfrm>
          <a:off x="1219200" y="1143000"/>
          <a:ext cx="9296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327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National Center and State Collaborative (NCSC) Sample Items Overview 2015   &amp;quot;&quot;/&gt;&lt;property id=&quot;20307&quot; value=&quot;400&quot;/&gt;&lt;/object&gt;&lt;object type=&quot;3&quot; unique_id=&quot;10004&quot;&gt;&lt;property id=&quot;20148&quot; value=&quot;5&quot;/&gt;&lt;property id=&quot;20300&quot; value=&quot;Slide 2 - &amp;quot;Session Overview&amp;quot;&quot;/&gt;&lt;property id=&quot;20307&quot; value=&quot;474&quot;/&gt;&lt;/object&gt;&lt;object type=&quot;3&quot; unique_id=&quot;10008&quot;&gt;&lt;property id=&quot;20148&quot; value=&quot;5&quot;/&gt;&lt;property id=&quot;20300&quot; value=&quot;Slide 4 - &amp;quot;NCSC Alternate Assessment&amp;quot;&quot;/&gt;&lt;property id=&quot;20307&quot; value=&quot;456&quot;/&gt;&lt;/object&gt;&lt;object type=&quot;3&quot; unique_id=&quot;10010&quot;&gt;&lt;property id=&quot;20148&quot; value=&quot;5&quot;/&gt;&lt;property id=&quot;20300&quot; value=&quot;Slide 5 - &amp;quot;Assessment Design&amp;quot;&quot;/&gt;&lt;property id=&quot;20307&quot; value=&quot;469&quot;/&gt;&lt;/object&gt;&lt;object type=&quot;3&quot; unique_id=&quot;10011&quot;&gt;&lt;property id=&quot;20148&quot; value=&quot;5&quot;/&gt;&lt;property id=&quot;20300&quot; value=&quot;Slide 6 - &amp;quot;NCSC Item Development and Item Complexities&amp;quot;&quot;/&gt;&lt;property id=&quot;20307&quot; value=&quot;511&quot;/&gt;&lt;/object&gt;&lt;object type=&quot;3&quot; unique_id=&quot;10014&quot;&gt;&lt;property id=&quot;20148&quot; value=&quot;5&quot;/&gt;&lt;property id=&quot;20300&quot; value=&quot;Slide 8 - &amp;quot;Learner Characteristic Inventory&amp;amp;#x09;&amp;quot;&quot;/&gt;&lt;property id=&quot;20307&quot; value=&quot;514&quot;/&gt;&lt;/object&gt;&lt;object type=&quot;3&quot; unique_id=&quot;10015&quot;&gt;&lt;property id=&quot;20148&quot; value=&quot;5&quot;/&gt;&lt;property id=&quot;20300&quot; value=&quot;Slide 9 - &amp;quot;Reading (from all NCSC States)&amp;quot;&quot;/&gt;&lt;property id=&quot;20307&quot; value=&quot;509&quot;/&gt;&lt;/object&gt;&lt;object type=&quot;3&quot; unique_id=&quot;10016&quot;&gt;&lt;property id=&quot;20148&quot; value=&quot;5&quot;/&gt;&lt;property id=&quot;20300&quot; value=&quot;Slide 10 - &amp;quot;Math (from All NCSC States)&amp;quot;&quot;/&gt;&lt;property id=&quot;20307&quot; value=&quot;510&quot;/&gt;&lt;/object&gt;&lt;object type=&quot;3&quot; unique_id=&quot;10017&quot;&gt;&lt;property id=&quot;20148&quot; value=&quot;5&quot;/&gt;&lt;property id=&quot;20300&quot; value=&quot;Slide 11 - &amp;quot;Communication (from all NCSC Partner States) &amp;quot;&quot;/&gt;&lt;property id=&quot;20307&quot; value=&quot;512&quot;/&gt;&lt;/object&gt;&lt;object type=&quot;3&quot; unique_id=&quot;10019&quot;&gt;&lt;property id=&quot;20148&quot; value=&quot;5&quot;/&gt;&lt;property id=&quot;20300&quot; value=&quot;Slide 14 - &amp;quot;Mathematics Grade 3 Sample Item 1&amp;quot;&quot;/&gt;&lt;property id=&quot;20307&quot; value=&quot;499&quot;/&gt;&lt;/object&gt;&lt;object type=&quot;3&quot; unique_id=&quot;10020&quot;&gt;&lt;property id=&quot;20148&quot; value=&quot;5&quot;/&gt;&lt;property id=&quot;20300&quot; value=&quot;Slide 16 - &amp;quot;Mathematics Grade 3 Sample Item 2&amp;quot;&quot;/&gt;&lt;property id=&quot;20307&quot; value=&quot;500&quot;/&gt;&lt;/object&gt;&lt;object type=&quot;3&quot; unique_id=&quot;10021&quot;&gt;&lt;property id=&quot;20148&quot; value=&quot;5&quot;/&gt;&lt;property id=&quot;20300&quot; value=&quot;Slide 18 - &amp;quot;Mathematics Grade 6 Sample Item 1&amp;quot;&quot;/&gt;&lt;property id=&quot;20307&quot; value=&quot;501&quot;/&gt;&lt;/object&gt;&lt;object type=&quot;3&quot; unique_id=&quot;10022&quot;&gt;&lt;property id=&quot;20148&quot; value=&quot;5&quot;/&gt;&lt;property id=&quot;20300&quot; value=&quot;Slide 19 - &amp;quot;Mathematics Grade 6 Sample Item 2 &amp;quot;&quot;/&gt;&lt;property id=&quot;20307&quot; value=&quot;502&quot;/&gt;&lt;/object&gt;&lt;object type=&quot;3&quot; unique_id=&quot;10023&quot;&gt;&lt;property id=&quot;20148&quot; value=&quot;5&quot;/&gt;&lt;property id=&quot;20300&quot; value=&quot;Slide 21 - &amp;quot;Mathematics Grade 6 Sample Item 3 &amp;quot;&quot;/&gt;&lt;property id=&quot;20307&quot; value=&quot;503&quot;/&gt;&lt;/object&gt;&lt;object type=&quot;3&quot; unique_id=&quot;10032&quot;&gt;&lt;property id=&quot;20148&quot; value=&quot;5&quot;/&gt;&lt;property id=&quot;20300&quot; value=&quot;Slide 41 - &amp;quot;Assessing Writing&amp;quot;&quot;/&gt;&lt;property id=&quot;20307&quot; value=&quot;487&quot;/&gt;&lt;/object&gt;&lt;object type=&quot;3&quot; unique_id=&quot;10035&quot;&gt;&lt;property id=&quot;20148&quot; value=&quot;5&quot;/&gt;&lt;property id=&quot;20300&quot; value=&quot;Slide 45&quot;/&gt;&lt;property id=&quot;20307&quot; value=&quot;401&quot;/&gt;&lt;/object&gt;&lt;object type=&quot;3&quot; unique_id=&quot;10402&quot;&gt;&lt;property id=&quot;20148&quot; value=&quot;5&quot;/&gt;&lt;property id=&quot;20300&quot; value=&quot;Slide 23 - &amp;quot;Mathematics Grade 11 Sample Item 1 &amp;quot;&quot;/&gt;&lt;property id=&quot;20307&quot; value=&quot;524&quot;/&gt;&lt;/object&gt;&lt;object type=&quot;3&quot; unique_id=&quot;10403&quot;&gt;&lt;property id=&quot;20148&quot; value=&quot;5&quot;/&gt;&lt;property id=&quot;20300&quot; value=&quot;Slide 25 - &amp;quot;Mathematics Grade 11 Sample Item 2 &amp;quot;&quot;/&gt;&lt;property id=&quot;20307&quot; value=&quot;525&quot;/&gt;&lt;/object&gt;&lt;object type=&quot;3&quot; unique_id=&quot;10626&quot;&gt;&lt;property id=&quot;20148&quot; value=&quot;5&quot;/&gt;&lt;property id=&quot;20300&quot; value=&quot;Slide 29 - &amp;quot;English Language Arts Grade 4 Sample Item 1 &amp;quot;&quot;/&gt;&lt;property id=&quot;20307&quot; value=&quot;526&quot;/&gt;&lt;/object&gt;&lt;object type=&quot;3&quot; unique_id=&quot;10627&quot;&gt;&lt;property id=&quot;20148&quot; value=&quot;5&quot;/&gt;&lt;property id=&quot;20300&quot; value=&quot;Slide 30 - &amp;quot;English Language Arts Grade 4 Sample Item 1 &amp;quot;&quot;/&gt;&lt;property id=&quot;20307&quot; value=&quot;527&quot;/&gt;&lt;/object&gt;&lt;object type=&quot;3&quot; unique_id=&quot;10628&quot;&gt;&lt;property id=&quot;20148&quot; value=&quot;5&quot;/&gt;&lt;property id=&quot;20300&quot; value=&quot;Slide 31 - &amp;quot;English Language Arts Grade 4 Sample Item 2 &amp;quot;&quot;/&gt;&lt;property id=&quot;20307&quot; value=&quot;528&quot;/&gt;&lt;/object&gt;&lt;object type=&quot;3&quot; unique_id=&quot;10869&quot;&gt;&lt;property id=&quot;20148&quot; value=&quot;5&quot;/&gt;&lt;property id=&quot;20300&quot; value=&quot;Slide 32 - &amp;quot;English Language Arts Grade 8 Sample Item 1 &amp;quot;&quot;/&gt;&lt;property id=&quot;20307&quot; value=&quot;529&quot;/&gt;&lt;/object&gt;&lt;object type=&quot;3&quot; unique_id=&quot;10870&quot;&gt;&lt;property id=&quot;20148&quot; value=&quot;5&quot;/&gt;&lt;property id=&quot;20300&quot; value=&quot;Slide 33 - &amp;quot;English Language Arts Grade 8 Sample Item 1 &amp;quot;&quot;/&gt;&lt;property id=&quot;20307&quot; value=&quot;531&quot;/&gt;&lt;/object&gt;&lt;object type=&quot;3&quot; unique_id=&quot;10871&quot;&gt;&lt;property id=&quot;20148&quot; value=&quot;5&quot;/&gt;&lt;property id=&quot;20300&quot; value=&quot;Slide 34 - &amp;quot;English Language Arts Grade 8 Sample Item 2 &amp;quot;&quot;/&gt;&lt;property id=&quot;20307&quot; value=&quot;530&quot;/&gt;&lt;/object&gt;&lt;object type=&quot;3&quot; unique_id=&quot;10872&quot;&gt;&lt;property id=&quot;20148&quot; value=&quot;5&quot;/&gt;&lt;property id=&quot;20300&quot; value=&quot;Slide 35 - &amp;quot;English Language Arts Grade 8 Sample Item 3 &amp;quot;&quot;/&gt;&lt;property id=&quot;20307&quot; value=&quot;532&quot;/&gt;&lt;/object&gt;&lt;object type=&quot;3&quot; unique_id=&quot;11089&quot;&gt;&lt;property id=&quot;20148&quot; value=&quot;5&quot;/&gt;&lt;property id=&quot;20300&quot; value=&quot;Slide 36 - &amp;quot;English Language Arts Grade11&amp;quot;&quot;/&gt;&lt;property id=&quot;20307&quot; value=&quot;533&quot;/&gt;&lt;/object&gt;&lt;object type=&quot;3&quot; unique_id=&quot;11310&quot;&gt;&lt;property id=&quot;20148&quot; value=&quot;5&quot;/&gt;&lt;property id=&quot;20300&quot; value=&quot;Slide 37 - &amp;quot; English Language Arts Grade 11 Sample Items 1 and 2&amp;quot;&quot;/&gt;&lt;property id=&quot;20307&quot; value=&quot;534&quot;/&gt;&lt;/object&gt;&lt;object type=&quot;3&quot; unique_id=&quot;11311&quot;&gt;&lt;property id=&quot;20148&quot; value=&quot;5&quot;/&gt;&lt;property id=&quot;20300&quot; value=&quot;Slide 38 - &amp;quot;English Language Arts Grade11 Sample Item 3&amp;quot;&quot;/&gt;&lt;property id=&quot;20307&quot; value=&quot;535&quot;/&gt;&lt;/object&gt;&lt;object type=&quot;3&quot; unique_id=&quot;11312&quot;&gt;&lt;property id=&quot;20148&quot; value=&quot;5&quot;/&gt;&lt;property id=&quot;20300&quot; value=&quot;Slide 39 - &amp;quot; English Language Arts Grade11  Sample Item 4 &amp;quot;&quot;/&gt;&lt;property id=&quot;20307&quot; value=&quot;536&quot;/&gt;&lt;/object&gt;&lt;object type=&quot;3&quot; unique_id=&quot;12190&quot;&gt;&lt;property id=&quot;20148&quot; value=&quot;5&quot;/&gt;&lt;property id=&quot;20300&quot; value=&quot;Slide 7 - &amp;quot;Principled Design&amp;quot;&quot;/&gt;&lt;property id=&quot;20307&quot; value=&quot;540&quot;/&gt;&lt;/object&gt;&lt;object type=&quot;3&quot; unique_id=&quot;12191&quot;&gt;&lt;property id=&quot;20148&quot; value=&quot;5&quot;/&gt;&lt;property id=&quot;20300&quot; value=&quot;Slide 12 - &amp;quot;Item Complexities&amp;quot;&quot;/&gt;&lt;property id=&quot;20307&quot; value=&quot;539&quot;/&gt;&lt;/object&gt;&lt;object type=&quot;3&quot; unique_id=&quot;12193&quot;&gt;&lt;property id=&quot;20148&quot; value=&quot;5&quot;/&gt;&lt;property id=&quot;20300&quot; value=&quot;Slide 28 - &amp;quot;Graduated Text Complexity of Reading Passages&amp;quot;&quot;/&gt;&lt;property id=&quot;20307&quot; value=&quot;541&quot;/&gt;&lt;/object&gt;&lt;object type=&quot;3&quot; unique_id=&quot;12401&quot;&gt;&lt;property id=&quot;20148&quot; value=&quot;5&quot;/&gt;&lt;property id=&quot;20300&quot; value=&quot;Slide 40 - &amp;quot;NCSC Findings That Informed The NCSC Item Design&amp;quot;&quot;/&gt;&lt;property id=&quot;20307&quot; value=&quot;543&quot;/&gt;&lt;/object&gt;&lt;object type=&quot;3&quot; unique_id=&quot;12570&quot;&gt;&lt;property id=&quot;20148&quot; value=&quot;5&quot;/&gt;&lt;property id=&quot;20300&quot; value=&quot;Slide 3 - &amp;quot;National Center and State Collaborative (NCSC) Alternate Assessment Consortium&amp;quot;&quot;/&gt;&lt;property id=&quot;20307&quot; value=&quot;545&quot;/&gt;&lt;/object&gt;&lt;object type=&quot;3&quot; unique_id=&quot;13107&quot;&gt;&lt;property id=&quot;20148&quot; value=&quot;5&quot;/&gt;&lt;property id=&quot;20300&quot; value=&quot;Slide 42 - &amp;quot;Writing&amp;quot;&quot;/&gt;&lt;property id=&quot;20307&quot; value=&quot;546&quot;/&gt;&lt;/object&gt;&lt;object type=&quot;3&quot; unique_id=&quot;13108&quot;&gt;&lt;property id=&quot;20148&quot; value=&quot;5&quot;/&gt;&lt;property id=&quot;20300&quot; value=&quot;Slide 43 - &amp;quot;Writing Materials&amp;quot;&quot;/&gt;&lt;property id=&quot;20307&quot; value=&quot;547&quot;/&gt;&lt;/object&gt;&lt;object type=&quot;3&quot; unique_id=&quot;13109&quot;&gt;&lt;property id=&quot;20148&quot; value=&quot;5&quot;/&gt;&lt;property id=&quot;20300&quot; value=&quot;Slide 44 - &amp;quot;Writing: Uploading Evidence&amp;quot;&quot;/&gt;&lt;property id=&quot;20307&quot; value=&quot;548&quot;/&gt;&lt;/object&gt;&lt;object type=&quot;3&quot; unique_id=&quot;13447&quot;&gt;&lt;property id=&quot;20148&quot; value=&quot;5&quot;/&gt;&lt;property id=&quot;20300&quot; value=&quot;Slide 15 - &amp;quot;Mathematics Grade 3 Sample Item 1&amp;quot;&quot;/&gt;&lt;property id=&quot;20307&quot; value=&quot;549&quot;/&gt;&lt;/object&gt;&lt;object type=&quot;3&quot; unique_id=&quot;13448&quot;&gt;&lt;property id=&quot;20148&quot; value=&quot;5&quot;/&gt;&lt;property id=&quot;20300&quot; value=&quot;Slide 17 - &amp;quot;Mathematics Grade 3 Sample Item 2&amp;quot;&quot;/&gt;&lt;property id=&quot;20307&quot; value=&quot;550&quot;/&gt;&lt;/object&gt;&lt;object type=&quot;3&quot; unique_id=&quot;13449&quot;&gt;&lt;property id=&quot;20148&quot; value=&quot;5&quot;/&gt;&lt;property id=&quot;20300&quot; value=&quot;Slide 20 - &amp;quot;Mathematics Grade 6 Sample Item 2 &amp;quot;&quot;/&gt;&lt;property id=&quot;20307&quot; value=&quot;551&quot;/&gt;&lt;/object&gt;&lt;object type=&quot;3&quot; unique_id=&quot;13450&quot;&gt;&lt;property id=&quot;20148&quot; value=&quot;5&quot;/&gt;&lt;property id=&quot;20300&quot; value=&quot;Slide 22 - &amp;quot;Mathematics Grade 6 Sample Item 3 &amp;quot;&quot;/&gt;&lt;property id=&quot;20307&quot; value=&quot;552&quot;/&gt;&lt;/object&gt;&lt;object type=&quot;3&quot; unique_id=&quot;13451&quot;&gt;&lt;property id=&quot;20148&quot; value=&quot;5&quot;/&gt;&lt;property id=&quot;20300&quot; value=&quot;Slide 24 - &amp;quot;Mathematics Grade 11 Sample Item 1 &amp;quot;&quot;/&gt;&lt;property id=&quot;20307&quot; value=&quot;553&quot;/&gt;&lt;/object&gt;&lt;object type=&quot;3&quot; unique_id=&quot;13452&quot;&gt;&lt;property id=&quot;20148&quot; value=&quot;5&quot;/&gt;&lt;property id=&quot;20300&quot; value=&quot;Slide 26 - &amp;quot;Mathematics Grade 11 Sample Item 2 &amp;quot;&quot;/&gt;&lt;property id=&quot;20307&quot; value=&quot;554&quot;/&gt;&lt;/object&gt;&lt;object type=&quot;3&quot; unique_id=&quot;14449&quot;&gt;&lt;property id=&quot;20148&quot; value=&quot;5&quot;/&gt;&lt;property id=&quot;20300&quot; value=&quot;Slide 13 - &amp;quot;Mathematics (Standards)&amp;quot;&quot;/&gt;&lt;property id=&quot;20307&quot; value=&quot;556&quot;/&gt;&lt;/object&gt;&lt;object type=&quot;3&quot; unique_id=&quot;14596&quot;&gt;&lt;property id=&quot;20148&quot; value=&quot;5&quot;/&gt;&lt;property id=&quot;20300&quot; value=&quot;Slide 27 - &amp;quot;Reading (Standards)&amp;quot;&quot;/&gt;&lt;property id=&quot;20307&quot; value=&quot;558&quot;/&gt;&lt;/object&gt;&lt;/object&gt;&lt;object type=&quot;8&quot; unique_id=&quot;10070&quot;&gt;&lt;/object&gt;&lt;/object&gt;&lt;/database&gt;"/>
  <p:tag name="SECTOMILLISECCONVERTED" val="1"/>
</p:tagLst>
</file>

<file path=ppt/theme/theme1.xml><?xml version="1.0" encoding="utf-8"?>
<a:theme xmlns:a="http://schemas.openxmlformats.org/drawingml/2006/main" name="NCS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AE95341AB9EF4CA3BAD7A8D0B2299B" ma:contentTypeVersion="0" ma:contentTypeDescription="Create a new document." ma:contentTypeScope="" ma:versionID="1bda7c958f9881832f49e5756e4b611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4ABA97-CF23-43F4-B357-FD99508538AE}">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71E8E135-BFAE-49E6-8501-265D2947D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1C4BDE7-F322-48CB-8748-C46CBFDD93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NCSC_Powerpoint</Template>
  <TotalTime>7089</TotalTime>
  <Words>6139</Words>
  <Application>Microsoft Office PowerPoint</Application>
  <PresentationFormat>Widescreen</PresentationFormat>
  <Paragraphs>546</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 Math</vt:lpstr>
      <vt:lpstr>Myriad Pro</vt:lpstr>
      <vt:lpstr>ヒラギノ角ゴ Pro W3</vt:lpstr>
      <vt:lpstr>NCSC_Powerpoint</vt:lpstr>
      <vt:lpstr>National Center and State Collaborative (NCSC) Sample Items Overview 2015   </vt:lpstr>
      <vt:lpstr>Session Overview</vt:lpstr>
      <vt:lpstr>National Center and State Collaborative (NCSC) Alternate Assessment Consortium</vt:lpstr>
      <vt:lpstr>NCSC Alternate Assessment</vt:lpstr>
      <vt:lpstr>Assessment Design</vt:lpstr>
      <vt:lpstr>NCSC Item Development and Item Complexities</vt:lpstr>
      <vt:lpstr>Principled Design</vt:lpstr>
      <vt:lpstr>Learner Characteristic Inventory </vt:lpstr>
      <vt:lpstr>Reading (from all NCSC States)</vt:lpstr>
      <vt:lpstr>Math (from All NCSC States)</vt:lpstr>
      <vt:lpstr>Communication (from all NCSC Partner States) </vt:lpstr>
      <vt:lpstr>Item Complexities</vt:lpstr>
      <vt:lpstr>Mathematics (Standards)</vt:lpstr>
      <vt:lpstr>Mathematics Grade 3 Sample Item 1</vt:lpstr>
      <vt:lpstr>Mathematics Grade 3 Sample Item 1</vt:lpstr>
      <vt:lpstr>Mathematics Grade 3 Sample Item 2</vt:lpstr>
      <vt:lpstr>Mathematics Grade 3 Sample Item 2</vt:lpstr>
      <vt:lpstr>Mathematics Grade 6 Sample Item 1</vt:lpstr>
      <vt:lpstr>Mathematics Grade 6 Sample Item 2 </vt:lpstr>
      <vt:lpstr>Mathematics Grade 6 Sample Item 2 </vt:lpstr>
      <vt:lpstr>Mathematics Grade 6 Sample Item 3 </vt:lpstr>
      <vt:lpstr>Mathematics Grade 6 Sample Item 3 </vt:lpstr>
      <vt:lpstr>Mathematics Grade 11 Sample Item 1 </vt:lpstr>
      <vt:lpstr>Mathematics Grade 11 Sample Item 1 </vt:lpstr>
      <vt:lpstr>Mathematics Grade 11 Sample Item 2 </vt:lpstr>
      <vt:lpstr>Mathematics Grade 11 Sample Item 2 </vt:lpstr>
      <vt:lpstr>Reading (Standards)</vt:lpstr>
      <vt:lpstr>Graduated Text Complexity of Reading Passages</vt:lpstr>
      <vt:lpstr>English Language Arts Grade 4 Sample Item 1 </vt:lpstr>
      <vt:lpstr>English Language Arts Grade 4 Sample Item 1 </vt:lpstr>
      <vt:lpstr>English Language Arts Grade 4 Sample Item 2 </vt:lpstr>
      <vt:lpstr>English Language Arts Grade 8 Sample Item 1 </vt:lpstr>
      <vt:lpstr>English Language Arts Grade 8 Sample Item 1 </vt:lpstr>
      <vt:lpstr>English Language Arts Grade 8 Sample Item 2 </vt:lpstr>
      <vt:lpstr>English Language Arts Grade 8 Sample Item 3 </vt:lpstr>
      <vt:lpstr>English Language Arts Grade11</vt:lpstr>
      <vt:lpstr> English Language Arts Grade 11 Sample Items 1 and 2</vt:lpstr>
      <vt:lpstr>English Language Arts Grade11 Sample Item 3</vt:lpstr>
      <vt:lpstr> English Language Arts Grade11  Sample Item 4 </vt:lpstr>
      <vt:lpstr>NCSC Findings That Informed The NCSC Item Design</vt:lpstr>
      <vt:lpstr>Assessing Writing</vt:lpstr>
      <vt:lpstr>Writing</vt:lpstr>
      <vt:lpstr>Writing Materials</vt:lpstr>
      <vt:lpstr>Writing: Uploading Evidence</vt:lpstr>
      <vt:lpstr>PowerPoint Presentation</vt:lpstr>
    </vt:vector>
  </TitlesOfParts>
  <Company>UNC Charlotte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Center and State Collaborative approach to Content for Students with Significant Disabilities</dc:title>
  <dc:creator>Angel</dc:creator>
  <cp:lastModifiedBy>edCount</cp:lastModifiedBy>
  <cp:revision>601</cp:revision>
  <cp:lastPrinted>2015-03-05T15:15:29Z</cp:lastPrinted>
  <dcterms:created xsi:type="dcterms:W3CDTF">2012-01-19T03:14:19Z</dcterms:created>
  <dcterms:modified xsi:type="dcterms:W3CDTF">2015-07-17T14:46:39Z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0x01010082AE95341AB9EF4CA3BAD7A8D0B2299B</vt:lpwstr>
  </property>
</Properties>
</file>