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handoutMasterIdLst>
    <p:handoutMasterId r:id="rId13"/>
  </p:handoutMasterIdLst>
  <p:sldIdLst>
    <p:sldId id="256" r:id="rId5"/>
    <p:sldId id="257" r:id="rId6"/>
    <p:sldId id="258" r:id="rId7"/>
    <p:sldId id="261" r:id="rId8"/>
    <p:sldId id="259" r:id="rId9"/>
    <p:sldId id="260" r:id="rId10"/>
    <p:sldId id="264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D8597-E774-406D-90E6-64814AB6CBD8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66844-F571-4729-B84D-09D28E33E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tx1">
                    <a:lumMod val="50000"/>
                    <a:lumOff val="50000"/>
                  </a:schemeClr>
                </a:solidFill>
                <a:latin typeface="Myriad Pro"/>
                <a:cs typeface="Myriad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rmAutofit/>
          </a:bodyPr>
          <a:lstStyle>
            <a:lvl1pPr>
              <a:defRPr sz="3800" b="1" i="0">
                <a:solidFill>
                  <a:srgbClr val="1B77BC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 i="0">
                <a:solidFill>
                  <a:srgbClr val="1B77BC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yriad Pro"/>
                <a:cs typeface="Myriad Pro"/>
              </a:defRPr>
            </a:lvl1pPr>
            <a:lvl2pPr>
              <a:defRPr b="0" i="0">
                <a:latin typeface="Myriad Pro"/>
                <a:cs typeface="Myriad Pro"/>
              </a:defRPr>
            </a:lvl2pPr>
            <a:lvl3pPr>
              <a:defRPr b="0" i="0">
                <a:latin typeface="Myriad Pro"/>
                <a:cs typeface="Myriad Pro"/>
              </a:defRPr>
            </a:lvl3pPr>
            <a:lvl4pPr>
              <a:defRPr b="0" i="0">
                <a:latin typeface="Myriad Pro"/>
                <a:cs typeface="Myriad Pro"/>
              </a:defRPr>
            </a:lvl4pPr>
            <a:lvl5pPr>
              <a:defRPr b="0" i="0">
                <a:latin typeface="Myriad Pro"/>
                <a:cs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san.Weigert@Ed.go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usan.Weigert@Ed.gov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hyperlink" Target="mailto:Susan.Weigert@Ed.gov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Multiplication </a:t>
            </a:r>
            <a:r>
              <a:rPr lang="en-US" dirty="0" smtClean="0"/>
              <a:t>with Fractions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and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Before you begin instruction, you may need to review the different ways the operation of multiplication is referred to in word problems</a:t>
            </a:r>
          </a:p>
          <a:p>
            <a:endParaRPr lang="en-US" sz="2800" dirty="0" smtClean="0"/>
          </a:p>
          <a:p>
            <a:r>
              <a:rPr lang="en-US" sz="2800" dirty="0" smtClean="0"/>
              <a:t>Some key phrases to look for include:</a:t>
            </a:r>
          </a:p>
          <a:p>
            <a:pPr lvl="1"/>
            <a:r>
              <a:rPr lang="en-US" sz="2400" dirty="0" smtClean="0"/>
              <a:t>Multiplied by</a:t>
            </a:r>
          </a:p>
          <a:p>
            <a:pPr lvl="1"/>
            <a:r>
              <a:rPr lang="en-US" sz="2400" dirty="0" smtClean="0"/>
              <a:t>Times</a:t>
            </a:r>
          </a:p>
          <a:p>
            <a:pPr lvl="1"/>
            <a:r>
              <a:rPr lang="en-US" sz="2400" dirty="0" smtClean="0"/>
              <a:t>Product</a:t>
            </a:r>
          </a:p>
          <a:p>
            <a:pPr lvl="1"/>
            <a:r>
              <a:rPr lang="en-US" sz="2400" dirty="0" smtClean="0"/>
              <a:t>Groups of</a:t>
            </a:r>
            <a:endParaRPr lang="en-US" sz="2400" dirty="0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533400" y="6248400"/>
            <a:ext cx="6477000" cy="457200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for multiplying two rational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Before you begin, you should review rules for multiplying positive and negative rational numbers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Positive * Positive =Positive  (1 *1=1)</a:t>
            </a:r>
          </a:p>
          <a:p>
            <a:pPr lvl="1"/>
            <a:r>
              <a:rPr lang="en-US" dirty="0" smtClean="0"/>
              <a:t>Negative * Negative = Positive (-1 *-1=1)</a:t>
            </a:r>
          </a:p>
          <a:p>
            <a:pPr lvl="1"/>
            <a:r>
              <a:rPr lang="en-US" dirty="0" smtClean="0"/>
              <a:t>Positive * Negative = Negative (1*-1= -1)</a:t>
            </a:r>
          </a:p>
          <a:p>
            <a:pPr lvl="1"/>
            <a:r>
              <a:rPr lang="en-US" dirty="0" smtClean="0"/>
              <a:t>Negative * Positive = Negative (-1*1= -1)</a:t>
            </a:r>
          </a:p>
          <a:p>
            <a:endParaRPr lang="en-US" dirty="0" smtClean="0"/>
          </a:p>
          <a:p>
            <a:r>
              <a:rPr lang="en-US" dirty="0" smtClean="0"/>
              <a:t>It may also be helpful to review the various symbols that represent multiplication</a:t>
            </a:r>
          </a:p>
          <a:p>
            <a:pPr lvl="1"/>
            <a:r>
              <a:rPr lang="en-US" dirty="0" smtClean="0"/>
              <a:t>For example: X, *, x(x)</a:t>
            </a:r>
          </a:p>
          <a:p>
            <a:pPr marL="514350" indent="-514350" algn="ctr">
              <a:buNone/>
            </a:pPr>
            <a:endParaRPr lang="en-US" u="sng" dirty="0" smtClean="0"/>
          </a:p>
          <a:p>
            <a:pPr marL="514350" indent="-514350">
              <a:buAutoNum type="arabicPlain" startAt="7"/>
            </a:pPr>
            <a:endParaRPr lang="en-US" u="sng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1504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300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Footer Placeholder 3"/>
          <p:cNvSpPr>
            <a:spLocks noGrp="1"/>
          </p:cNvSpPr>
          <p:nvPr/>
        </p:nvSpPr>
        <p:spPr>
          <a:xfrm>
            <a:off x="533400" y="6248400"/>
            <a:ext cx="6553200" cy="381000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Multiplying fractions </a:t>
            </a:r>
            <a:endParaRPr lang="en-US" dirty="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1504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300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4057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510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2971800"/>
            <a:ext cx="1362075" cy="962025"/>
          </a:xfrm>
          <a:prstGeom prst="rect">
            <a:avLst/>
          </a:prstGeom>
          <a:noFill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2971800"/>
            <a:ext cx="304800" cy="962025"/>
          </a:xfrm>
          <a:prstGeom prst="rect">
            <a:avLst/>
          </a:prstGeom>
          <a:noFill/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Explosion 1 32"/>
          <p:cNvSpPr/>
          <p:nvPr/>
        </p:nvSpPr>
        <p:spPr>
          <a:xfrm>
            <a:off x="152400" y="1066800"/>
            <a:ext cx="3581400" cy="4953000"/>
          </a:xfrm>
          <a:prstGeom prst="irregularSeal1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990600" y="2667000"/>
            <a:ext cx="2057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yriad Pro"/>
              </a:rPr>
              <a:t>Don’t forget to review the rules for multiplying positive and negative numbers</a:t>
            </a:r>
            <a:endParaRPr lang="en-US" dirty="0">
              <a:latin typeface="Myriad Pro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00600" y="18288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Myriad Pro"/>
              </a:rPr>
              <a:t>Step 1: </a:t>
            </a:r>
            <a:r>
              <a:rPr lang="en-US" sz="1400" dirty="0" smtClean="0">
                <a:latin typeface="Myriad Pro"/>
              </a:rPr>
              <a:t>multiply numerators</a:t>
            </a:r>
            <a:endParaRPr lang="en-US" sz="1400" dirty="0">
              <a:latin typeface="Myriad Pro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48200" y="4572000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Myriad Pro"/>
              </a:rPr>
              <a:t>Step 2: </a:t>
            </a:r>
            <a:r>
              <a:rPr lang="en-US" sz="1400" dirty="0" smtClean="0">
                <a:latin typeface="Myriad Pro"/>
              </a:rPr>
              <a:t>multiply denominators</a:t>
            </a:r>
            <a:endParaRPr lang="en-US" sz="1400" dirty="0">
              <a:latin typeface="Myriad Pro"/>
            </a:endParaRPr>
          </a:p>
        </p:txBody>
      </p:sp>
      <p:cxnSp>
        <p:nvCxnSpPr>
          <p:cNvPr id="38" name="Straight Arrow Connector 37"/>
          <p:cNvCxnSpPr>
            <a:stCxn id="35" idx="2"/>
          </p:cNvCxnSpPr>
          <p:nvPr/>
        </p:nvCxnSpPr>
        <p:spPr>
          <a:xfrm flipH="1">
            <a:off x="5562600" y="2136577"/>
            <a:ext cx="495300" cy="835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5" idx="2"/>
          </p:cNvCxnSpPr>
          <p:nvPr/>
        </p:nvCxnSpPr>
        <p:spPr>
          <a:xfrm flipH="1">
            <a:off x="4876800" y="2136577"/>
            <a:ext cx="1181100" cy="835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6" idx="0"/>
          </p:cNvCxnSpPr>
          <p:nvPr/>
        </p:nvCxnSpPr>
        <p:spPr>
          <a:xfrm flipH="1" flipV="1">
            <a:off x="4876800" y="3657600"/>
            <a:ext cx="1143000" cy="914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6" idx="0"/>
          </p:cNvCxnSpPr>
          <p:nvPr/>
        </p:nvCxnSpPr>
        <p:spPr>
          <a:xfrm flipH="1" flipV="1">
            <a:off x="5562600" y="3733800"/>
            <a:ext cx="457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Footer Placeholder 3"/>
          <p:cNvSpPr>
            <a:spLocks noGrp="1"/>
          </p:cNvSpPr>
          <p:nvPr/>
        </p:nvSpPr>
        <p:spPr>
          <a:xfrm>
            <a:off x="533400" y="6324600"/>
            <a:ext cx="6477000" cy="304800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4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Multiplying an integer by a fraction</a:t>
            </a:r>
            <a:endParaRPr lang="en-US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2057400"/>
            <a:ext cx="685800" cy="1047750"/>
          </a:xfrm>
          <a:prstGeom prst="rect">
            <a:avLst/>
          </a:prstGeom>
          <a:noFill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3200400"/>
            <a:ext cx="619125" cy="1047750"/>
          </a:xfrm>
          <a:prstGeom prst="rect">
            <a:avLst/>
          </a:prstGeom>
          <a:noFill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4267200"/>
            <a:ext cx="333375" cy="1047750"/>
          </a:xfrm>
          <a:prstGeom prst="rect">
            <a:avLst/>
          </a:prstGeom>
          <a:noFill/>
        </p:spPr>
      </p:pic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1504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300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533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057400" y="43434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Myriad Pro"/>
              </a:rPr>
              <a:t>Step 1: </a:t>
            </a:r>
            <a:r>
              <a:rPr lang="en-US" sz="1400" dirty="0" smtClean="0">
                <a:latin typeface="Myriad Pro"/>
              </a:rPr>
              <a:t>multiply numerators</a:t>
            </a:r>
            <a:endParaRPr lang="en-US" sz="1400" dirty="0">
              <a:latin typeface="Myriad Pro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00200" y="54102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Myriad Pro"/>
              </a:rPr>
              <a:t>Step 2: </a:t>
            </a:r>
            <a:r>
              <a:rPr lang="en-US" sz="1400" dirty="0" smtClean="0">
                <a:latin typeface="Myriad Pro"/>
              </a:rPr>
              <a:t>simplify improper fraction</a:t>
            </a:r>
            <a:endParaRPr lang="en-US" sz="1400" dirty="0">
              <a:latin typeface="Myriad Pro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429000" y="4495800"/>
            <a:ext cx="685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6" idx="1"/>
          </p:cNvCxnSpPr>
          <p:nvPr/>
        </p:nvCxnSpPr>
        <p:spPr>
          <a:xfrm flipV="1">
            <a:off x="3048000" y="5564833"/>
            <a:ext cx="1143000" cy="150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Explosion 2 23"/>
          <p:cNvSpPr/>
          <p:nvPr/>
        </p:nvSpPr>
        <p:spPr>
          <a:xfrm>
            <a:off x="4724400" y="1447800"/>
            <a:ext cx="4267200" cy="4038600"/>
          </a:xfrm>
          <a:prstGeom prst="irregularSeal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791200" y="2819400"/>
            <a:ext cx="236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Myriad Pro"/>
              </a:rPr>
              <a:t>Helpful Hint:</a:t>
            </a:r>
          </a:p>
          <a:p>
            <a:r>
              <a:rPr lang="en-US" dirty="0" smtClean="0">
                <a:latin typeface="Myriad Pro"/>
              </a:rPr>
              <a:t>Don’t forget to review how to simplify improper fractions (See addition PowerPoint)</a:t>
            </a:r>
            <a:endParaRPr lang="en-US" dirty="0">
              <a:latin typeface="Myriad Pro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800" y="1981200"/>
            <a:ext cx="2819400" cy="203132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Myriad Pro"/>
              </a:rPr>
              <a:t>Note: </a:t>
            </a:r>
            <a:r>
              <a:rPr lang="en-US" dirty="0" smtClean="0">
                <a:latin typeface="Myriad Pro"/>
              </a:rPr>
              <a:t>Whole numbers have a denominator of 1. Since any number multiplied by 1 equals that number, it is often not shown when multiplying fractions by integers. </a:t>
            </a:r>
            <a:endParaRPr lang="en-US" dirty="0">
              <a:latin typeface="Myriad Pro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3429000" y="3352800"/>
            <a:ext cx="5334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Footer Placeholder 3"/>
          <p:cNvSpPr>
            <a:spLocks noGrp="1"/>
          </p:cNvSpPr>
          <p:nvPr/>
        </p:nvSpPr>
        <p:spPr>
          <a:xfrm>
            <a:off x="533400" y="6400799"/>
            <a:ext cx="6629400" cy="304801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5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Multiplying an integer by a mixed number</a:t>
            </a:r>
            <a:endParaRPr lang="en-US" dirty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1504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300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524000"/>
            <a:ext cx="1266825" cy="962025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2514600"/>
            <a:ext cx="2028825" cy="962025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3429000"/>
            <a:ext cx="1219200" cy="962025"/>
          </a:xfrm>
          <a:prstGeom prst="rect">
            <a:avLst/>
          </a:prstGeom>
          <a:noFill/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4343400"/>
            <a:ext cx="561975" cy="962025"/>
          </a:xfrm>
          <a:prstGeom prst="rect">
            <a:avLst/>
          </a:prstGeom>
          <a:noFill/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4305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5334000"/>
            <a:ext cx="619125" cy="1047750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5715000" y="27432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Myriad Pro"/>
              </a:rPr>
              <a:t>Step 1: </a:t>
            </a:r>
            <a:r>
              <a:rPr lang="en-US" sz="1600" dirty="0" smtClean="0">
                <a:latin typeface="Myriad Pro"/>
              </a:rPr>
              <a:t>convert mixed number to an improper fraction</a:t>
            </a:r>
            <a:endParaRPr lang="en-US" sz="1600" dirty="0">
              <a:latin typeface="Myriad Pro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38800" y="42672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Myriad Pro"/>
              </a:rPr>
              <a:t>Step 2: </a:t>
            </a:r>
            <a:r>
              <a:rPr lang="en-US" sz="1600" dirty="0" smtClean="0">
                <a:latin typeface="Myriad Pro"/>
              </a:rPr>
              <a:t>multiply numerators</a:t>
            </a:r>
            <a:endParaRPr lang="en-US" sz="1600" dirty="0">
              <a:latin typeface="Myriad Pro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62600" y="52578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Myriad Pro"/>
              </a:rPr>
              <a:t>Step 3: </a:t>
            </a:r>
            <a:r>
              <a:rPr lang="en-US" sz="1600" dirty="0" smtClean="0">
                <a:latin typeface="Myriad Pro"/>
              </a:rPr>
              <a:t>simplify improper fraction to a mixed number</a:t>
            </a:r>
            <a:endParaRPr lang="en-US" sz="1600" dirty="0">
              <a:latin typeface="Myriad Pro"/>
            </a:endParaRPr>
          </a:p>
        </p:txBody>
      </p:sp>
      <p:cxnSp>
        <p:nvCxnSpPr>
          <p:cNvPr id="33" name="Straight Arrow Connector 32"/>
          <p:cNvCxnSpPr>
            <a:stCxn id="28" idx="1"/>
            <a:endCxn id="5" idx="3"/>
          </p:cNvCxnSpPr>
          <p:nvPr/>
        </p:nvCxnSpPr>
        <p:spPr>
          <a:xfrm flipH="1" flipV="1">
            <a:off x="5229225" y="2995613"/>
            <a:ext cx="485775" cy="163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8" idx="1"/>
          </p:cNvCxnSpPr>
          <p:nvPr/>
        </p:nvCxnSpPr>
        <p:spPr>
          <a:xfrm flipH="1">
            <a:off x="4648200" y="3158699"/>
            <a:ext cx="1066800" cy="4227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4648200" y="4495800"/>
            <a:ext cx="914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1" idx="1"/>
          </p:cNvCxnSpPr>
          <p:nvPr/>
        </p:nvCxnSpPr>
        <p:spPr>
          <a:xfrm flipH="1" flipV="1">
            <a:off x="4724400" y="5638800"/>
            <a:ext cx="838200" cy="34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ooter Placeholder 3"/>
          <p:cNvSpPr>
            <a:spLocks noGrp="1"/>
          </p:cNvSpPr>
          <p:nvPr/>
        </p:nvSpPr>
        <p:spPr>
          <a:xfrm>
            <a:off x="533400" y="6096000"/>
            <a:ext cx="6324600" cy="609600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7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for application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Begin instruction using visual models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Start with a recipe, identify how many portions the recipe makes (For example, this makes enough for 4). Create a word problem or scenario that requires students to double or triple the recipe to make enough for the class.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248400"/>
            <a:ext cx="64008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Multiplying fractions address the following 5</a:t>
            </a:r>
            <a:r>
              <a:rPr lang="en-US" baseline="30000" dirty="0" smtClean="0"/>
              <a:t>th</a:t>
            </a:r>
            <a:r>
              <a:rPr lang="en-US" dirty="0" smtClean="0"/>
              <a:t> and 6</a:t>
            </a:r>
            <a:r>
              <a:rPr lang="en-US" baseline="30000" dirty="0" smtClean="0"/>
              <a:t>th</a:t>
            </a:r>
            <a:r>
              <a:rPr lang="en-US" dirty="0" smtClean="0"/>
              <a:t> grade Core Content Connectors</a:t>
            </a:r>
          </a:p>
          <a:p>
            <a:pPr lvl="1"/>
            <a:r>
              <a:rPr lang="en-US" dirty="0" smtClean="0"/>
              <a:t>5.NO.2b3 Multiply or divide fractions</a:t>
            </a:r>
          </a:p>
          <a:p>
            <a:pPr lvl="1"/>
            <a:r>
              <a:rPr lang="en-US" dirty="0" smtClean="0"/>
              <a:t>5.NO.2c2 Solve word problems involving the addition, subtraction, multiplication, or division of fractions</a:t>
            </a:r>
          </a:p>
          <a:p>
            <a:pPr lvl="1"/>
            <a:r>
              <a:rPr lang="en-US" dirty="0" smtClean="0"/>
              <a:t>6.NO.2c3 Solve one step addition, subtraction, multiplication, or division problems with fractions or decimals</a:t>
            </a:r>
          </a:p>
          <a:p>
            <a:pPr lvl="1"/>
            <a:r>
              <a:rPr lang="en-US" dirty="0" smtClean="0"/>
              <a:t>6.NO.2c4 Solve word problems involving the addition, subtraction, multiplication, or division of fractions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533400" y="6248400"/>
            <a:ext cx="6553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CSC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EA3B4BEBF43C4E9307A9D9FFBE64DB" ma:contentTypeVersion="0" ma:contentTypeDescription="Create a new document." ma:contentTypeScope="" ma:versionID="a61b928dcf51223c359341f5cb5ab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F8B8BC-9ED7-40FC-A5E1-6F3228F1A52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820DFC4-0180-4CDA-953B-2111CF9001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8F9C44-FFF7-4DFD-AEE9-5559483DE1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NCSC theme</Template>
  <TotalTime>635</TotalTime>
  <Words>903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NCSC theme</vt:lpstr>
      <vt:lpstr>Multiplication with Fractions</vt:lpstr>
      <vt:lpstr>Words and Math</vt:lpstr>
      <vt:lpstr>Rules for multiplying two rational numbers</vt:lpstr>
      <vt:lpstr>Multiplying fractions </vt:lpstr>
      <vt:lpstr>Multiplying an integer by a fraction</vt:lpstr>
      <vt:lpstr>Multiplying an integer by a mixed number</vt:lpstr>
      <vt:lpstr>Ideas for application </vt:lpstr>
      <vt:lpstr>Making connections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in the Coordinate Plane</dc:title>
  <dc:creator>bsmit224</dc:creator>
  <cp:lastModifiedBy>edCount</cp:lastModifiedBy>
  <cp:revision>89</cp:revision>
  <dcterms:created xsi:type="dcterms:W3CDTF">2011-10-26T16:18:28Z</dcterms:created>
  <dcterms:modified xsi:type="dcterms:W3CDTF">2013-11-06T15:59:47Z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0x01010026EA3B4BEBF43C4E9307A9D9FFBE64DB</vt:lpwstr>
  </property>
</Properties>
</file>