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handoutMasterIdLst>
    <p:handoutMasterId r:id="rId15"/>
  </p:handoutMasterIdLst>
  <p:sldIdLst>
    <p:sldId id="257" r:id="rId2"/>
    <p:sldId id="258" r:id="rId3"/>
    <p:sldId id="259" r:id="rId4"/>
    <p:sldId id="260" r:id="rId5"/>
    <p:sldId id="261" r:id="rId6"/>
    <p:sldId id="262" r:id="rId7"/>
    <p:sldId id="264" r:id="rId8"/>
    <p:sldId id="266" r:id="rId9"/>
    <p:sldId id="265" r:id="rId10"/>
    <p:sldId id="267" r:id="rId11"/>
    <p:sldId id="263" r:id="rId12"/>
    <p:sldId id="26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227" autoAdjust="0"/>
  </p:normalViewPr>
  <p:slideViewPr>
    <p:cSldViewPr snapToGrid="0" snapToObjects="1">
      <p:cViewPr varScale="1">
        <p:scale>
          <a:sx n="62" d="100"/>
          <a:sy n="62" d="100"/>
        </p:scale>
        <p:origin x="-642" y="-84"/>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60" d="100"/>
          <a:sy n="60" d="100"/>
        </p:scale>
        <p:origin x="-244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4B23315-375F-4A7A-B9F3-057BE73182CE}" type="datetimeFigureOut">
              <a:rPr lang="en-US" smtClean="0"/>
              <a:t>6/19/2013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BD3BCEF-D50E-42CF-B6EB-275514154F7E}" type="slidenum">
              <a:rPr lang="en-US" smtClean="0"/>
              <a:t>‹#›</a:t>
            </a:fld>
            <a:endParaRPr lang="en-US"/>
          </a:p>
        </p:txBody>
      </p:sp>
    </p:spTree>
    <p:extLst>
      <p:ext uri="{BB962C8B-B14F-4D97-AF65-F5344CB8AC3E}">
        <p14:creationId xmlns:p14="http://schemas.microsoft.com/office/powerpoint/2010/main" val="29919687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BDA7A2-8642-F34D-879E-21B407F6A1F1}" type="datetimeFigureOut">
              <a:rPr lang="en-US" smtClean="0"/>
              <a:t>6/19/2013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A0F332-4EAA-9D47-8621-2ECAFBFD5466}" type="slidenum">
              <a:rPr lang="en-US" smtClean="0"/>
              <a:t>‹#›</a:t>
            </a:fld>
            <a:endParaRPr lang="en-US"/>
          </a:p>
        </p:txBody>
      </p:sp>
    </p:spTree>
    <p:extLst>
      <p:ext uri="{BB962C8B-B14F-4D97-AF65-F5344CB8AC3E}">
        <p14:creationId xmlns:p14="http://schemas.microsoft.com/office/powerpoint/2010/main" val="170390766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following</a:t>
            </a:r>
            <a:r>
              <a:rPr lang="en-US" baseline="0" dirty="0" smtClean="0"/>
              <a:t> slides have animations so that the students can practice the process of converting inches to feet and feet to inches. The slides are scripted. </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24B937DF-0C98-0C4B-BC68-C542822F135B}" type="slidenum">
              <a:rPr lang="en-US" smtClean="0"/>
              <a:t>1</a:t>
            </a:fld>
            <a:endParaRPr lang="en-US"/>
          </a:p>
        </p:txBody>
      </p:sp>
    </p:spTree>
    <p:extLst>
      <p:ext uri="{BB962C8B-B14F-4D97-AF65-F5344CB8AC3E}">
        <p14:creationId xmlns:p14="http://schemas.microsoft.com/office/powerpoint/2010/main" val="1643414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baseline="0" dirty="0" smtClean="0"/>
              <a:t>The students are presented with the problem.</a:t>
            </a:r>
          </a:p>
          <a:p>
            <a:pPr marL="228600" indent="-228600">
              <a:buAutoNum type="arabicParenR"/>
            </a:pPr>
            <a:r>
              <a:rPr lang="en-US" baseline="0" dirty="0" smtClean="0"/>
              <a:t>Click – Ask, “Would you need to multiply or divide to convert feet to inches?” (larger unit to smaller unit)</a:t>
            </a:r>
          </a:p>
          <a:p>
            <a:pPr marL="228600" indent="-228600">
              <a:buAutoNum type="arabicParenR"/>
            </a:pPr>
            <a:r>
              <a:rPr lang="en-US" baseline="0" dirty="0" smtClean="0"/>
              <a:t>Click to reveal “Divide.”</a:t>
            </a:r>
          </a:p>
          <a:p>
            <a:pPr marL="228600" indent="-228600">
              <a:buAutoNum type="arabicParenR"/>
            </a:pPr>
            <a:r>
              <a:rPr lang="en-US" baseline="0" dirty="0" smtClean="0"/>
              <a:t>Ask, “What would you divide by?”</a:t>
            </a:r>
          </a:p>
          <a:p>
            <a:pPr marL="228600" indent="-228600">
              <a:buAutoNum type="arabicParenR"/>
            </a:pPr>
            <a:r>
              <a:rPr lang="en-US" baseline="0" dirty="0" smtClean="0"/>
              <a:t>Click to reveal, “12.”</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Ask, “So then, what is the answer?” Have the students write the problem and answer on their whiteboards. Circulate the room, checking the students’ work. Remind them they can refer to their PowerPoint notes.</a:t>
            </a:r>
          </a:p>
          <a:p>
            <a:pPr marL="228600" indent="-228600">
              <a:buAutoNum type="arabicParenR"/>
            </a:pPr>
            <a:r>
              <a:rPr lang="en-US" baseline="0" dirty="0" smtClean="0"/>
              <a:t>Click to reveal 84 </a:t>
            </a:r>
            <a:r>
              <a:rPr lang="en-US" dirty="0" smtClean="0"/>
              <a:t>÷ 12 = 7 feet</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4B937DF-0C98-0C4B-BC68-C542822F135B}" type="slidenum">
              <a:rPr lang="en-US" smtClean="0"/>
              <a:t>10</a:t>
            </a:fld>
            <a:endParaRPr lang="en-US"/>
          </a:p>
        </p:txBody>
      </p:sp>
    </p:spTree>
    <p:extLst>
      <p:ext uri="{BB962C8B-B14F-4D97-AF65-F5344CB8AC3E}">
        <p14:creationId xmlns:p14="http://schemas.microsoft.com/office/powerpoint/2010/main" val="3456522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baseline="0" dirty="0" smtClean="0"/>
              <a:t>The students are presented with the problem.</a:t>
            </a:r>
          </a:p>
          <a:p>
            <a:pPr marL="228600" indent="-228600">
              <a:buAutoNum type="arabicParenR"/>
            </a:pPr>
            <a:r>
              <a:rPr lang="en-US" baseline="0" dirty="0" smtClean="0"/>
              <a:t>Click – Ask, “Would you need to multiply or divide to convert feet to inches?” (larger unit to smaller unit)</a:t>
            </a:r>
          </a:p>
          <a:p>
            <a:pPr marL="228600" indent="-228600">
              <a:buAutoNum type="arabicParenR"/>
            </a:pPr>
            <a:r>
              <a:rPr lang="en-US" baseline="0" dirty="0" smtClean="0"/>
              <a:t>Click to reveal “Multiply.” </a:t>
            </a:r>
          </a:p>
          <a:p>
            <a:pPr marL="228600" indent="-228600">
              <a:buAutoNum type="arabicParenR"/>
            </a:pPr>
            <a:r>
              <a:rPr lang="en-US" baseline="0" dirty="0" smtClean="0"/>
              <a:t>Ask, “What would you multiply by?”</a:t>
            </a:r>
          </a:p>
          <a:p>
            <a:pPr marL="228600" indent="-228600">
              <a:buAutoNum type="arabicParenR"/>
            </a:pPr>
            <a:r>
              <a:rPr lang="en-US" baseline="0" dirty="0" smtClean="0"/>
              <a:t>Click to reveal, “12.”</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Ask, “So then, what is the answer?” Have the students write the problem and answer on their whiteboards. Circulate the room, checking the students’ work. Remind them they can refer to their PowerPoint notes.</a:t>
            </a:r>
          </a:p>
          <a:p>
            <a:pPr marL="228600" indent="-228600">
              <a:buAutoNum type="arabicParenR"/>
            </a:pPr>
            <a:r>
              <a:rPr lang="en-US" baseline="0" dirty="0" smtClean="0"/>
              <a:t>Click to reveal 8 x 12 = 96</a:t>
            </a:r>
          </a:p>
          <a:p>
            <a:endParaRPr lang="en-US" dirty="0"/>
          </a:p>
        </p:txBody>
      </p:sp>
      <p:sp>
        <p:nvSpPr>
          <p:cNvPr id="4" name="Slide Number Placeholder 3"/>
          <p:cNvSpPr>
            <a:spLocks noGrp="1"/>
          </p:cNvSpPr>
          <p:nvPr>
            <p:ph type="sldNum" sz="quarter" idx="10"/>
          </p:nvPr>
        </p:nvSpPr>
        <p:spPr/>
        <p:txBody>
          <a:bodyPr/>
          <a:lstStyle/>
          <a:p>
            <a:fld id="{AFA0F332-4EAA-9D47-8621-2ECAFBFD5466}" type="slidenum">
              <a:rPr lang="en-US" smtClean="0"/>
              <a:t>11</a:t>
            </a:fld>
            <a:endParaRPr lang="en-US"/>
          </a:p>
        </p:txBody>
      </p:sp>
    </p:spTree>
    <p:extLst>
      <p:ext uri="{BB962C8B-B14F-4D97-AF65-F5344CB8AC3E}">
        <p14:creationId xmlns:p14="http://schemas.microsoft.com/office/powerpoint/2010/main" val="1248769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Present each problem to the students one click at a time. For</a:t>
            </a:r>
            <a:r>
              <a:rPr lang="en-US" baseline="0" dirty="0" smtClean="0"/>
              <a:t> each of the five problems, one measurement is given. Students are to use what they have learned to convert the given measurement to the other measurement. </a:t>
            </a:r>
            <a:r>
              <a:rPr lang="en-US" dirty="0" smtClean="0"/>
              <a:t>Direct the students</a:t>
            </a:r>
            <a:r>
              <a:rPr lang="en-US" baseline="0" dirty="0" smtClean="0"/>
              <a:t> to show their work on their whiteboards, and check their answers as they finish each problem. Reveal each answer onscreen after everyone has attempted to answer each problem. Remind them they can use their PowerPoint notes. </a:t>
            </a:r>
            <a:endParaRPr lang="en-US" dirty="0"/>
          </a:p>
        </p:txBody>
      </p:sp>
      <p:sp>
        <p:nvSpPr>
          <p:cNvPr id="4" name="Slide Number Placeholder 3"/>
          <p:cNvSpPr>
            <a:spLocks noGrp="1"/>
          </p:cNvSpPr>
          <p:nvPr>
            <p:ph type="sldNum" sz="quarter" idx="10"/>
          </p:nvPr>
        </p:nvSpPr>
        <p:spPr/>
        <p:txBody>
          <a:bodyPr/>
          <a:lstStyle/>
          <a:p>
            <a:fld id="{AFA0F332-4EAA-9D47-8621-2ECAFBFD5466}" type="slidenum">
              <a:rPr lang="en-US" smtClean="0"/>
              <a:t>12</a:t>
            </a:fld>
            <a:endParaRPr lang="en-US"/>
          </a:p>
        </p:txBody>
      </p:sp>
    </p:spTree>
    <p:extLst>
      <p:ext uri="{BB962C8B-B14F-4D97-AF65-F5344CB8AC3E}">
        <p14:creationId xmlns:p14="http://schemas.microsoft.com/office/powerpoint/2010/main" val="3708730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baseline="0" dirty="0" smtClean="0"/>
              <a:t>The students are presented with the problem.</a:t>
            </a:r>
          </a:p>
          <a:p>
            <a:pPr marL="228600" indent="-228600">
              <a:buAutoNum type="arabicParenR"/>
            </a:pPr>
            <a:r>
              <a:rPr lang="en-US" baseline="0" dirty="0" smtClean="0"/>
              <a:t>Click – Ask, “Would you need to multiply or divide to convert inches to feet?” (smaller unit to larger unit)</a:t>
            </a:r>
          </a:p>
          <a:p>
            <a:pPr marL="228600" indent="-228600">
              <a:buAutoNum type="arabicParenR"/>
            </a:pPr>
            <a:r>
              <a:rPr lang="en-US" baseline="0" dirty="0" smtClean="0"/>
              <a:t>Click to reveal “Divide.”</a:t>
            </a:r>
          </a:p>
          <a:p>
            <a:pPr marL="228600" indent="-228600">
              <a:buAutoNum type="arabicParenR"/>
            </a:pPr>
            <a:r>
              <a:rPr lang="en-US" baseline="0" dirty="0" smtClean="0"/>
              <a:t>Ask, “What would you divide by?”</a:t>
            </a:r>
          </a:p>
          <a:p>
            <a:pPr marL="228600" indent="-228600">
              <a:buAutoNum type="arabicParenR"/>
            </a:pPr>
            <a:r>
              <a:rPr lang="en-US" baseline="0" dirty="0" smtClean="0"/>
              <a:t>Click to reveal, “12.”</a:t>
            </a:r>
          </a:p>
          <a:p>
            <a:pPr marL="228600" indent="-228600">
              <a:buAutoNum type="arabicParenR"/>
            </a:pPr>
            <a:r>
              <a:rPr lang="en-US" baseline="0" dirty="0" smtClean="0"/>
              <a:t>Ask, “So then, what is the answer?” Have the students write the problem and answer on their whiteboards. Circulate the room, checking the students’ work. Remind them they can refer to their PowerPoint notes.</a:t>
            </a:r>
          </a:p>
          <a:p>
            <a:pPr marL="228600" indent="-228600">
              <a:buAutoNum type="arabicParenR"/>
            </a:pPr>
            <a:r>
              <a:rPr lang="en-US" baseline="0" dirty="0" smtClean="0"/>
              <a:t>Click to reveal 48 ÷ 12 = 4 feet</a:t>
            </a:r>
          </a:p>
        </p:txBody>
      </p:sp>
      <p:sp>
        <p:nvSpPr>
          <p:cNvPr id="4" name="Slide Number Placeholder 3"/>
          <p:cNvSpPr>
            <a:spLocks noGrp="1"/>
          </p:cNvSpPr>
          <p:nvPr>
            <p:ph type="sldNum" sz="quarter" idx="10"/>
          </p:nvPr>
        </p:nvSpPr>
        <p:spPr/>
        <p:txBody>
          <a:bodyPr/>
          <a:lstStyle/>
          <a:p>
            <a:fld id="{AFA0F332-4EAA-9D47-8621-2ECAFBFD5466}" type="slidenum">
              <a:rPr lang="en-US" smtClean="0"/>
              <a:t>2</a:t>
            </a:fld>
            <a:endParaRPr lang="en-US"/>
          </a:p>
        </p:txBody>
      </p:sp>
    </p:spTree>
    <p:extLst>
      <p:ext uri="{BB962C8B-B14F-4D97-AF65-F5344CB8AC3E}">
        <p14:creationId xmlns:p14="http://schemas.microsoft.com/office/powerpoint/2010/main" val="2933496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baseline="0" dirty="0" smtClean="0"/>
              <a:t>The students are presented with the problem.</a:t>
            </a:r>
          </a:p>
          <a:p>
            <a:pPr marL="228600" indent="-228600">
              <a:buAutoNum type="arabicParenR"/>
            </a:pPr>
            <a:r>
              <a:rPr lang="en-US" baseline="0" dirty="0" smtClean="0"/>
              <a:t>Click – Ask, “Would you need to multiply or divide to convert inches to feet?” (smaller unit to larger unit)</a:t>
            </a:r>
          </a:p>
          <a:p>
            <a:pPr marL="228600" indent="-228600">
              <a:buAutoNum type="arabicParenR"/>
            </a:pPr>
            <a:r>
              <a:rPr lang="en-US" baseline="0" dirty="0" smtClean="0"/>
              <a:t>Click to reveal “Divide.”</a:t>
            </a:r>
          </a:p>
          <a:p>
            <a:pPr marL="228600" indent="-228600">
              <a:buAutoNum type="arabicParenR"/>
            </a:pPr>
            <a:r>
              <a:rPr lang="en-US" baseline="0" dirty="0" smtClean="0"/>
              <a:t>Ask, “What would you divide by?”</a:t>
            </a:r>
          </a:p>
          <a:p>
            <a:pPr marL="228600" indent="-228600">
              <a:buAutoNum type="arabicParenR"/>
            </a:pPr>
            <a:r>
              <a:rPr lang="en-US" baseline="0" dirty="0" smtClean="0"/>
              <a:t>Click to reveal, “12.”</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Ask, “So then, what is the answer?” Have the students write the problem and answer on their whiteboards. Circulate the room, checking the students’ work. Remind them they can refer to their PowerPoint notes.</a:t>
            </a:r>
          </a:p>
          <a:p>
            <a:pPr marL="228600" indent="-228600">
              <a:buAutoNum type="arabicParenR"/>
            </a:pPr>
            <a:r>
              <a:rPr lang="en-US" baseline="0" dirty="0" smtClean="0"/>
              <a:t>Click to reveal 108 </a:t>
            </a:r>
            <a:r>
              <a:rPr lang="en-US" dirty="0" smtClean="0"/>
              <a:t>÷ 12 = 9 </a:t>
            </a:r>
            <a:endParaRPr lang="en-US" dirty="0"/>
          </a:p>
        </p:txBody>
      </p:sp>
      <p:sp>
        <p:nvSpPr>
          <p:cNvPr id="4" name="Slide Number Placeholder 3"/>
          <p:cNvSpPr>
            <a:spLocks noGrp="1"/>
          </p:cNvSpPr>
          <p:nvPr>
            <p:ph type="sldNum" sz="quarter" idx="10"/>
          </p:nvPr>
        </p:nvSpPr>
        <p:spPr/>
        <p:txBody>
          <a:bodyPr/>
          <a:lstStyle/>
          <a:p>
            <a:fld id="{AFA0F332-4EAA-9D47-8621-2ECAFBFD5466}" type="slidenum">
              <a:rPr lang="en-US" smtClean="0"/>
              <a:t>3</a:t>
            </a:fld>
            <a:endParaRPr lang="en-US"/>
          </a:p>
        </p:txBody>
      </p:sp>
    </p:spTree>
    <p:extLst>
      <p:ext uri="{BB962C8B-B14F-4D97-AF65-F5344CB8AC3E}">
        <p14:creationId xmlns:p14="http://schemas.microsoft.com/office/powerpoint/2010/main" val="3172968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baseline="0" dirty="0" smtClean="0"/>
              <a:t>The students are presented with the problem.</a:t>
            </a:r>
          </a:p>
          <a:p>
            <a:pPr marL="228600" indent="-228600">
              <a:buAutoNum type="arabicParenR"/>
            </a:pPr>
            <a:r>
              <a:rPr lang="en-US" baseline="0" dirty="0" smtClean="0"/>
              <a:t>Click – Ask, “Would you need to multiply or divide to convert feet to inches?” (larger unit to smaller unit)</a:t>
            </a:r>
          </a:p>
          <a:p>
            <a:pPr marL="228600" indent="-228600">
              <a:buAutoNum type="arabicParenR"/>
            </a:pPr>
            <a:r>
              <a:rPr lang="en-US" baseline="0" dirty="0" smtClean="0"/>
              <a:t>Click to reveal “Multiply.”</a:t>
            </a:r>
          </a:p>
          <a:p>
            <a:pPr marL="228600" indent="-228600">
              <a:buAutoNum type="arabicParenR"/>
            </a:pPr>
            <a:r>
              <a:rPr lang="en-US" baseline="0" dirty="0" smtClean="0"/>
              <a:t>Ask, “What would you multiply by?”</a:t>
            </a:r>
          </a:p>
          <a:p>
            <a:pPr marL="228600" indent="-228600">
              <a:buAutoNum type="arabicParenR"/>
            </a:pPr>
            <a:r>
              <a:rPr lang="en-US" baseline="0" dirty="0" smtClean="0"/>
              <a:t>Click to reveal, “12.”</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Ask, “So then, what is the answer?” Have the students write the problem and answer on their whiteboards. Circulate the room, checking the students’ work. Remind them they can refer to their PowerPoint notes.</a:t>
            </a:r>
          </a:p>
          <a:p>
            <a:pPr marL="228600" indent="-228600">
              <a:buAutoNum type="arabicParenR"/>
            </a:pPr>
            <a:r>
              <a:rPr lang="en-US" baseline="0" dirty="0" smtClean="0"/>
              <a:t>Click to reveal 5 x 12 = 60 inches</a:t>
            </a:r>
          </a:p>
          <a:p>
            <a:endParaRPr lang="en-US" dirty="0"/>
          </a:p>
        </p:txBody>
      </p:sp>
      <p:sp>
        <p:nvSpPr>
          <p:cNvPr id="4" name="Slide Number Placeholder 3"/>
          <p:cNvSpPr>
            <a:spLocks noGrp="1"/>
          </p:cNvSpPr>
          <p:nvPr>
            <p:ph type="sldNum" sz="quarter" idx="10"/>
          </p:nvPr>
        </p:nvSpPr>
        <p:spPr/>
        <p:txBody>
          <a:bodyPr/>
          <a:lstStyle/>
          <a:p>
            <a:fld id="{AFA0F332-4EAA-9D47-8621-2ECAFBFD5466}" type="slidenum">
              <a:rPr lang="en-US" smtClean="0"/>
              <a:t>4</a:t>
            </a:fld>
            <a:endParaRPr lang="en-US"/>
          </a:p>
        </p:txBody>
      </p:sp>
    </p:spTree>
    <p:extLst>
      <p:ext uri="{BB962C8B-B14F-4D97-AF65-F5344CB8AC3E}">
        <p14:creationId xmlns:p14="http://schemas.microsoft.com/office/powerpoint/2010/main" val="26642812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baseline="0" dirty="0" smtClean="0"/>
              <a:t>The students are presented with the problem.</a:t>
            </a:r>
          </a:p>
          <a:p>
            <a:pPr marL="228600" indent="-228600">
              <a:buAutoNum type="arabicParenR"/>
            </a:pPr>
            <a:r>
              <a:rPr lang="en-US" baseline="0" dirty="0" smtClean="0"/>
              <a:t>Click – Ask, “Would you need to multiply or divide to convert feet to inches?” (larger unit to smaller unit)</a:t>
            </a:r>
          </a:p>
          <a:p>
            <a:pPr marL="228600" indent="-228600">
              <a:buAutoNum type="arabicParenR"/>
            </a:pPr>
            <a:r>
              <a:rPr lang="en-US" baseline="0" dirty="0" smtClean="0"/>
              <a:t>Click to reveal “Multiply.”</a:t>
            </a:r>
          </a:p>
          <a:p>
            <a:pPr marL="228600" indent="-228600">
              <a:buAutoNum type="arabicParenR"/>
            </a:pPr>
            <a:r>
              <a:rPr lang="en-US" baseline="0" dirty="0" smtClean="0"/>
              <a:t>Ask, “What would you multiply by?”</a:t>
            </a:r>
          </a:p>
          <a:p>
            <a:pPr marL="228600" indent="-228600">
              <a:buAutoNum type="arabicParenR"/>
            </a:pPr>
            <a:r>
              <a:rPr lang="en-US" baseline="0" dirty="0" smtClean="0"/>
              <a:t>Click to reveal, “12.”</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Ask, “So then, what is the answer?” Have the students write the problem and answer on their whiteboards. Circulate the room, checking the students’ work. Remind them they can refer to their PowerPoint notes.</a:t>
            </a:r>
          </a:p>
          <a:p>
            <a:pPr marL="228600" indent="-228600">
              <a:buAutoNum type="arabicParenR"/>
            </a:pPr>
            <a:r>
              <a:rPr lang="en-US" baseline="0" dirty="0" smtClean="0"/>
              <a:t>Click to reveal 10 x 12 = 120</a:t>
            </a:r>
          </a:p>
          <a:p>
            <a:endParaRPr lang="en-US" dirty="0"/>
          </a:p>
        </p:txBody>
      </p:sp>
      <p:sp>
        <p:nvSpPr>
          <p:cNvPr id="4" name="Slide Number Placeholder 3"/>
          <p:cNvSpPr>
            <a:spLocks noGrp="1"/>
          </p:cNvSpPr>
          <p:nvPr>
            <p:ph type="sldNum" sz="quarter" idx="10"/>
          </p:nvPr>
        </p:nvSpPr>
        <p:spPr/>
        <p:txBody>
          <a:bodyPr/>
          <a:lstStyle/>
          <a:p>
            <a:fld id="{AFA0F332-4EAA-9D47-8621-2ECAFBFD5466}" type="slidenum">
              <a:rPr lang="en-US" smtClean="0"/>
              <a:t>5</a:t>
            </a:fld>
            <a:endParaRPr lang="en-US"/>
          </a:p>
        </p:txBody>
      </p:sp>
    </p:spTree>
    <p:extLst>
      <p:ext uri="{BB962C8B-B14F-4D97-AF65-F5344CB8AC3E}">
        <p14:creationId xmlns:p14="http://schemas.microsoft.com/office/powerpoint/2010/main" val="6408146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baseline="0" dirty="0" smtClean="0"/>
              <a:t>The students are presented with the problem.</a:t>
            </a:r>
          </a:p>
          <a:p>
            <a:pPr marL="228600" indent="-228600">
              <a:buAutoNum type="arabicParenR"/>
            </a:pPr>
            <a:r>
              <a:rPr lang="en-US" baseline="0" dirty="0" smtClean="0"/>
              <a:t>Click – Ask, “Would you need to multiply or divide to convert feet to inches?” (larger unit to smaller unit)</a:t>
            </a:r>
          </a:p>
          <a:p>
            <a:pPr marL="228600" indent="-228600">
              <a:buAutoNum type="arabicParenR"/>
            </a:pPr>
            <a:r>
              <a:rPr lang="en-US" baseline="0" dirty="0" smtClean="0"/>
              <a:t>Click to reveal “Multiply.”</a:t>
            </a:r>
          </a:p>
          <a:p>
            <a:pPr marL="228600" indent="-228600">
              <a:buAutoNum type="arabicParenR"/>
            </a:pPr>
            <a:r>
              <a:rPr lang="en-US" baseline="0" dirty="0" smtClean="0"/>
              <a:t>Ask, “What would you multiply by?”</a:t>
            </a:r>
          </a:p>
          <a:p>
            <a:pPr marL="228600" indent="-228600">
              <a:buAutoNum type="arabicParenR"/>
            </a:pPr>
            <a:r>
              <a:rPr lang="en-US" baseline="0" dirty="0" smtClean="0"/>
              <a:t>Click to reveal, “12.”</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Ask, “So then, what is the answer?” Have the students write the problem and answer on their whiteboards. Circulate the room, checking the students’ work. Remind them they can refer to their PowerPoint notes.</a:t>
            </a:r>
          </a:p>
          <a:p>
            <a:pPr marL="228600" indent="-228600">
              <a:buAutoNum type="arabicParenR"/>
            </a:pPr>
            <a:r>
              <a:rPr lang="en-US" baseline="0" dirty="0" smtClean="0"/>
              <a:t>Click to reveal 3 x 12 = 36</a:t>
            </a:r>
          </a:p>
          <a:p>
            <a:endParaRPr lang="en-US" dirty="0"/>
          </a:p>
        </p:txBody>
      </p:sp>
      <p:sp>
        <p:nvSpPr>
          <p:cNvPr id="4" name="Slide Number Placeholder 3"/>
          <p:cNvSpPr>
            <a:spLocks noGrp="1"/>
          </p:cNvSpPr>
          <p:nvPr>
            <p:ph type="sldNum" sz="quarter" idx="10"/>
          </p:nvPr>
        </p:nvSpPr>
        <p:spPr/>
        <p:txBody>
          <a:bodyPr/>
          <a:lstStyle/>
          <a:p>
            <a:fld id="{AFA0F332-4EAA-9D47-8621-2ECAFBFD5466}" type="slidenum">
              <a:rPr lang="en-US" smtClean="0"/>
              <a:t>6</a:t>
            </a:fld>
            <a:endParaRPr lang="en-US"/>
          </a:p>
        </p:txBody>
      </p:sp>
    </p:spTree>
    <p:extLst>
      <p:ext uri="{BB962C8B-B14F-4D97-AF65-F5344CB8AC3E}">
        <p14:creationId xmlns:p14="http://schemas.microsoft.com/office/powerpoint/2010/main" val="3524894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baseline="0" dirty="0" smtClean="0"/>
              <a:t>The students are presented with the problem.</a:t>
            </a:r>
          </a:p>
          <a:p>
            <a:pPr marL="228600" indent="-228600">
              <a:buAutoNum type="arabicParenR"/>
            </a:pPr>
            <a:r>
              <a:rPr lang="en-US" baseline="0" dirty="0" smtClean="0"/>
              <a:t>Click – Ask, “Would you need to multiply or divide to convert inches to feet?” (smaller unit to a larger unit)</a:t>
            </a:r>
          </a:p>
          <a:p>
            <a:pPr marL="228600" indent="-228600">
              <a:buAutoNum type="arabicParenR"/>
            </a:pPr>
            <a:r>
              <a:rPr lang="en-US" baseline="0" dirty="0" smtClean="0"/>
              <a:t>Click to reveal “Divide.”</a:t>
            </a:r>
          </a:p>
          <a:p>
            <a:pPr marL="228600" indent="-228600">
              <a:buAutoNum type="arabicParenR"/>
            </a:pPr>
            <a:r>
              <a:rPr lang="en-US" baseline="0" dirty="0" smtClean="0"/>
              <a:t>Ask, “What would you divide by?”</a:t>
            </a:r>
          </a:p>
          <a:p>
            <a:pPr marL="228600" indent="-228600">
              <a:buAutoNum type="arabicParenR"/>
            </a:pPr>
            <a:r>
              <a:rPr lang="en-US" baseline="0" dirty="0" smtClean="0"/>
              <a:t>Click to reveal, “12.”</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Ask, “So then, what is the answer?” Have the students write the problem and answer on their whiteboards. Circulate the room, checking the students’ work. Remind them they can refer to their PowerPoint notes.</a:t>
            </a:r>
          </a:p>
          <a:p>
            <a:pPr marL="228600" indent="-228600">
              <a:buAutoNum type="arabicParenR"/>
            </a:pPr>
            <a:r>
              <a:rPr lang="en-US" baseline="0" dirty="0" smtClean="0"/>
              <a:t>Click to reveal 24 ÷ 12 = 2 feet</a:t>
            </a:r>
          </a:p>
          <a:p>
            <a:endParaRPr lang="en-US" dirty="0"/>
          </a:p>
        </p:txBody>
      </p:sp>
      <p:sp>
        <p:nvSpPr>
          <p:cNvPr id="4" name="Slide Number Placeholder 3"/>
          <p:cNvSpPr>
            <a:spLocks noGrp="1"/>
          </p:cNvSpPr>
          <p:nvPr>
            <p:ph type="sldNum" sz="quarter" idx="10"/>
          </p:nvPr>
        </p:nvSpPr>
        <p:spPr/>
        <p:txBody>
          <a:bodyPr/>
          <a:lstStyle/>
          <a:p>
            <a:fld id="{AFA0F332-4EAA-9D47-8621-2ECAFBFD5466}" type="slidenum">
              <a:rPr lang="en-US" smtClean="0"/>
              <a:t>7</a:t>
            </a:fld>
            <a:endParaRPr lang="en-US"/>
          </a:p>
        </p:txBody>
      </p:sp>
    </p:spTree>
    <p:extLst>
      <p:ext uri="{BB962C8B-B14F-4D97-AF65-F5344CB8AC3E}">
        <p14:creationId xmlns:p14="http://schemas.microsoft.com/office/powerpoint/2010/main" val="33223643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baseline="0" dirty="0" smtClean="0"/>
              <a:t>The students are presented with the problem.</a:t>
            </a:r>
          </a:p>
          <a:p>
            <a:pPr marL="228600" indent="-228600">
              <a:buAutoNum type="arabicParenR"/>
            </a:pPr>
            <a:r>
              <a:rPr lang="en-US" baseline="0" dirty="0" smtClean="0"/>
              <a:t>Click – Ask, “Would you need to multiply or divide to convert feet to inches?” (larger unit to smaller unit)</a:t>
            </a:r>
          </a:p>
          <a:p>
            <a:pPr marL="228600" indent="-228600">
              <a:buAutoNum type="arabicParenR"/>
            </a:pPr>
            <a:r>
              <a:rPr lang="en-US" baseline="0" dirty="0" smtClean="0"/>
              <a:t>Click to reveal “Multiply.”</a:t>
            </a:r>
          </a:p>
          <a:p>
            <a:pPr marL="228600" indent="-228600">
              <a:buAutoNum type="arabicParenR"/>
            </a:pPr>
            <a:r>
              <a:rPr lang="en-US" baseline="0" dirty="0" smtClean="0"/>
              <a:t>Ask, “What would you multiply by?”</a:t>
            </a:r>
          </a:p>
          <a:p>
            <a:pPr marL="228600" indent="-228600">
              <a:buAutoNum type="arabicParenR"/>
            </a:pPr>
            <a:r>
              <a:rPr lang="en-US" baseline="0" dirty="0" smtClean="0"/>
              <a:t>Click to reveal, “12.”</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Ask, “So then, what is the answer?” Have the students write the problem and answer on their whiteboards. Circulate the room, checking the students’ work. Remind them they can refer to their PowerPoint notes.</a:t>
            </a:r>
          </a:p>
          <a:p>
            <a:pPr marL="228600" indent="-228600">
              <a:buAutoNum type="arabicParenR"/>
            </a:pPr>
            <a:r>
              <a:rPr lang="en-US" baseline="0" dirty="0" smtClean="0"/>
              <a:t>Click to reveal 7 x 12 = 84</a:t>
            </a:r>
            <a:endParaRPr lang="en-US" dirty="0"/>
          </a:p>
        </p:txBody>
      </p:sp>
      <p:sp>
        <p:nvSpPr>
          <p:cNvPr id="4" name="Slide Number Placeholder 3"/>
          <p:cNvSpPr>
            <a:spLocks noGrp="1"/>
          </p:cNvSpPr>
          <p:nvPr>
            <p:ph type="sldNum" sz="quarter" idx="10"/>
          </p:nvPr>
        </p:nvSpPr>
        <p:spPr/>
        <p:txBody>
          <a:bodyPr/>
          <a:lstStyle/>
          <a:p>
            <a:fld id="{24B937DF-0C98-0C4B-BC68-C542822F135B}" type="slidenum">
              <a:rPr lang="en-US" smtClean="0"/>
              <a:t>8</a:t>
            </a:fld>
            <a:endParaRPr lang="en-US"/>
          </a:p>
        </p:txBody>
      </p:sp>
    </p:spTree>
    <p:extLst>
      <p:ext uri="{BB962C8B-B14F-4D97-AF65-F5344CB8AC3E}">
        <p14:creationId xmlns:p14="http://schemas.microsoft.com/office/powerpoint/2010/main" val="34565223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baseline="0" dirty="0" smtClean="0"/>
              <a:t>The students are presented with the problem.</a:t>
            </a:r>
          </a:p>
          <a:p>
            <a:pPr marL="228600" indent="-228600">
              <a:buAutoNum type="arabicParenR"/>
            </a:pPr>
            <a:r>
              <a:rPr lang="en-US" baseline="0" dirty="0" smtClean="0"/>
              <a:t>Click – Ask, “Would you need to multiply or divide to convert feet to inches?” (larger unit to smaller unit)</a:t>
            </a:r>
          </a:p>
          <a:p>
            <a:pPr marL="228600" indent="-228600">
              <a:buAutoNum type="arabicParenR"/>
            </a:pPr>
            <a:r>
              <a:rPr lang="en-US" baseline="0" dirty="0" smtClean="0"/>
              <a:t>Click to reveal “Multiply.”</a:t>
            </a:r>
          </a:p>
          <a:p>
            <a:pPr marL="228600" indent="-228600">
              <a:buAutoNum type="arabicParenR"/>
            </a:pPr>
            <a:r>
              <a:rPr lang="en-US" baseline="0" dirty="0" smtClean="0"/>
              <a:t>Ask, “What would you multiply by?”</a:t>
            </a:r>
          </a:p>
          <a:p>
            <a:pPr marL="228600" indent="-228600">
              <a:buAutoNum type="arabicParenR"/>
            </a:pPr>
            <a:r>
              <a:rPr lang="en-US" baseline="0" dirty="0" smtClean="0"/>
              <a:t>Click to reveal, “12.”</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Ask, “So then, what is the answer?” Have the students write the problem and answer on their whiteboards. Circulate the room, checking the students’ work. Remind them they can refer to their PowerPoint notes.</a:t>
            </a:r>
          </a:p>
          <a:p>
            <a:pPr marL="228600" indent="-228600">
              <a:buAutoNum type="arabicParenR"/>
            </a:pPr>
            <a:r>
              <a:rPr lang="en-US" baseline="0" dirty="0" smtClean="0"/>
              <a:t>Click to reveal 6 x 12 = 72</a:t>
            </a:r>
          </a:p>
          <a:p>
            <a:endParaRPr lang="en-US" dirty="0"/>
          </a:p>
        </p:txBody>
      </p:sp>
      <p:sp>
        <p:nvSpPr>
          <p:cNvPr id="4" name="Slide Number Placeholder 3"/>
          <p:cNvSpPr>
            <a:spLocks noGrp="1"/>
          </p:cNvSpPr>
          <p:nvPr>
            <p:ph type="sldNum" sz="quarter" idx="10"/>
          </p:nvPr>
        </p:nvSpPr>
        <p:spPr/>
        <p:txBody>
          <a:bodyPr/>
          <a:lstStyle/>
          <a:p>
            <a:fld id="{AFA0F332-4EAA-9D47-8621-2ECAFBFD5466}" type="slidenum">
              <a:rPr lang="en-US" smtClean="0"/>
              <a:t>9</a:t>
            </a:fld>
            <a:endParaRPr lang="en-US"/>
          </a:p>
        </p:txBody>
      </p:sp>
    </p:spTree>
    <p:extLst>
      <p:ext uri="{BB962C8B-B14F-4D97-AF65-F5344CB8AC3E}">
        <p14:creationId xmlns:p14="http://schemas.microsoft.com/office/powerpoint/2010/main" val="585593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5DBC3CD-EC6B-48A1-BF63-62F9F9ADC817}" type="datetime1">
              <a:rPr lang="en-US" smtClean="0"/>
              <a:t>6/19/2013</a:t>
            </a:fld>
            <a:endParaRPr lang="en-US"/>
          </a:p>
        </p:txBody>
      </p:sp>
      <p:sp>
        <p:nvSpPr>
          <p:cNvPr id="5" name="Footer Placeholder 4"/>
          <p:cNvSpPr>
            <a:spLocks noGrp="1"/>
          </p:cNvSpPr>
          <p:nvPr>
            <p:ph type="ftr" sz="quarter" idx="11"/>
          </p:nvPr>
        </p:nvSpPr>
        <p:spPr/>
        <p:txBody>
          <a:bodyPr/>
          <a:lstStyle/>
          <a:p>
            <a:r>
              <a:rPr lang="en-US" smtClean="0"/>
              <a:t>NCSC Sample Instructional Unit - Elementary Measurement Lesson 2 - Practice</a:t>
            </a:r>
            <a:endParaRPr lang="en-US"/>
          </a:p>
        </p:txBody>
      </p:sp>
      <p:sp>
        <p:nvSpPr>
          <p:cNvPr id="6" name="Slide Number Placeholder 5"/>
          <p:cNvSpPr>
            <a:spLocks noGrp="1"/>
          </p:cNvSpPr>
          <p:nvPr>
            <p:ph type="sldNum" sz="quarter" idx="12"/>
          </p:nvPr>
        </p:nvSpPr>
        <p:spPr/>
        <p:txBody>
          <a:bodyPr/>
          <a:lstStyle/>
          <a:p>
            <a:fld id="{95C7EAB8-18D2-E34D-A1DF-E602EBFA414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67C731-A68B-4F52-B946-9D2D5EEA0A94}" type="datetime1">
              <a:rPr lang="en-US" smtClean="0"/>
              <a:t>6/19/2013</a:t>
            </a:fld>
            <a:endParaRPr lang="en-US"/>
          </a:p>
        </p:txBody>
      </p:sp>
      <p:sp>
        <p:nvSpPr>
          <p:cNvPr id="5" name="Footer Placeholder 4"/>
          <p:cNvSpPr>
            <a:spLocks noGrp="1"/>
          </p:cNvSpPr>
          <p:nvPr>
            <p:ph type="ftr" sz="quarter" idx="11"/>
          </p:nvPr>
        </p:nvSpPr>
        <p:spPr/>
        <p:txBody>
          <a:bodyPr/>
          <a:lstStyle/>
          <a:p>
            <a:r>
              <a:rPr lang="en-US" smtClean="0"/>
              <a:t>NCSC Sample Instructional Unit - Elementary Measurement Lesson 2 - Practice</a:t>
            </a:r>
            <a:endParaRPr lang="en-US"/>
          </a:p>
        </p:txBody>
      </p:sp>
      <p:sp>
        <p:nvSpPr>
          <p:cNvPr id="6" name="Slide Number Placeholder 5"/>
          <p:cNvSpPr>
            <a:spLocks noGrp="1"/>
          </p:cNvSpPr>
          <p:nvPr>
            <p:ph type="sldNum" sz="quarter" idx="12"/>
          </p:nvPr>
        </p:nvSpPr>
        <p:spPr/>
        <p:txBody>
          <a:bodyPr/>
          <a:lstStyle/>
          <a:p>
            <a:fld id="{95C7EAB8-18D2-E34D-A1DF-E602EBFA414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3A3ECA-8948-40BF-9D29-26909532E1E2}" type="datetime1">
              <a:rPr lang="en-US" smtClean="0"/>
              <a:t>6/19/2013</a:t>
            </a:fld>
            <a:endParaRPr lang="en-US"/>
          </a:p>
        </p:txBody>
      </p:sp>
      <p:sp>
        <p:nvSpPr>
          <p:cNvPr id="5" name="Footer Placeholder 4"/>
          <p:cNvSpPr>
            <a:spLocks noGrp="1"/>
          </p:cNvSpPr>
          <p:nvPr>
            <p:ph type="ftr" sz="quarter" idx="11"/>
          </p:nvPr>
        </p:nvSpPr>
        <p:spPr/>
        <p:txBody>
          <a:bodyPr/>
          <a:lstStyle/>
          <a:p>
            <a:r>
              <a:rPr lang="en-US" smtClean="0"/>
              <a:t>NCSC Sample Instructional Unit - Elementary Measurement Lesson 2 - Practice</a:t>
            </a:r>
            <a:endParaRPr lang="en-US"/>
          </a:p>
        </p:txBody>
      </p:sp>
      <p:sp>
        <p:nvSpPr>
          <p:cNvPr id="6" name="Slide Number Placeholder 5"/>
          <p:cNvSpPr>
            <a:spLocks noGrp="1"/>
          </p:cNvSpPr>
          <p:nvPr>
            <p:ph type="sldNum" sz="quarter" idx="12"/>
          </p:nvPr>
        </p:nvSpPr>
        <p:spPr/>
        <p:txBody>
          <a:bodyPr/>
          <a:lstStyle/>
          <a:p>
            <a:fld id="{95C7EAB8-18D2-E34D-A1DF-E602EBFA414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rot="16200000">
            <a:off x="8325074" y="872197"/>
            <a:ext cx="890953" cy="365760"/>
          </a:xfrm>
        </p:spPr>
        <p:txBody>
          <a:bodyPr/>
          <a:lstStyle/>
          <a:p>
            <a:fld id="{97707D31-B2AA-4D16-916C-52EEAAE889ED}" type="datetime1">
              <a:rPr lang="en-US" smtClean="0"/>
              <a:t>6/19/2013</a:t>
            </a:fld>
            <a:endParaRPr lang="en-US" dirty="0"/>
          </a:p>
        </p:txBody>
      </p:sp>
      <p:sp>
        <p:nvSpPr>
          <p:cNvPr id="5" name="Footer Placeholder 4"/>
          <p:cNvSpPr>
            <a:spLocks noGrp="1"/>
          </p:cNvSpPr>
          <p:nvPr>
            <p:ph type="ftr" sz="quarter" idx="11"/>
          </p:nvPr>
        </p:nvSpPr>
        <p:spPr>
          <a:xfrm rot="16200000">
            <a:off x="6863010" y="3324860"/>
            <a:ext cx="3815081" cy="365760"/>
          </a:xfrm>
        </p:spPr>
        <p:txBody>
          <a:bodyPr/>
          <a:lstStyle/>
          <a:p>
            <a:r>
              <a:rPr lang="en-US" smtClean="0"/>
              <a:t>NCSC Sample Instructional Unit - Elementary Measurement Lesson 2 - Practice</a:t>
            </a:r>
            <a:endParaRPr lang="en-US" dirty="0"/>
          </a:p>
        </p:txBody>
      </p:sp>
      <p:sp>
        <p:nvSpPr>
          <p:cNvPr id="6" name="Slide Number Placeholder 5"/>
          <p:cNvSpPr>
            <a:spLocks noGrp="1"/>
          </p:cNvSpPr>
          <p:nvPr>
            <p:ph type="sldNum" sz="quarter" idx="12"/>
          </p:nvPr>
        </p:nvSpPr>
        <p:spPr/>
        <p:txBody>
          <a:bodyPr/>
          <a:lstStyle/>
          <a:p>
            <a:fld id="{95C7EAB8-18D2-E34D-A1DF-E602EBFA414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E6E47B-7D5E-4CAD-BD1E-0EA25D2B6B4F}" type="datetime1">
              <a:rPr lang="en-US" smtClean="0"/>
              <a:t>6/19/2013</a:t>
            </a:fld>
            <a:endParaRPr lang="en-US"/>
          </a:p>
        </p:txBody>
      </p:sp>
      <p:sp>
        <p:nvSpPr>
          <p:cNvPr id="5" name="Footer Placeholder 4"/>
          <p:cNvSpPr>
            <a:spLocks noGrp="1"/>
          </p:cNvSpPr>
          <p:nvPr>
            <p:ph type="ftr" sz="quarter" idx="11"/>
          </p:nvPr>
        </p:nvSpPr>
        <p:spPr/>
        <p:txBody>
          <a:bodyPr/>
          <a:lstStyle/>
          <a:p>
            <a:r>
              <a:rPr lang="en-US" smtClean="0"/>
              <a:t>NCSC Sample Instructional Unit - Elementary Measurement Lesson 2 - Practice</a:t>
            </a:r>
            <a:endParaRPr lang="en-US"/>
          </a:p>
        </p:txBody>
      </p:sp>
      <p:sp>
        <p:nvSpPr>
          <p:cNvPr id="6" name="Slide Number Placeholder 5"/>
          <p:cNvSpPr>
            <a:spLocks noGrp="1"/>
          </p:cNvSpPr>
          <p:nvPr>
            <p:ph type="sldNum" sz="quarter" idx="12"/>
          </p:nvPr>
        </p:nvSpPr>
        <p:spPr/>
        <p:txBody>
          <a:bodyPr/>
          <a:lstStyle/>
          <a:p>
            <a:fld id="{95C7EAB8-18D2-E34D-A1DF-E602EBFA414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398CA5F-4A74-4527-9022-DE5C469EA09F}" type="datetime1">
              <a:rPr lang="en-US" smtClean="0"/>
              <a:t>6/19/2013</a:t>
            </a:fld>
            <a:endParaRPr lang="en-US"/>
          </a:p>
        </p:txBody>
      </p:sp>
      <p:sp>
        <p:nvSpPr>
          <p:cNvPr id="6" name="Footer Placeholder 5"/>
          <p:cNvSpPr>
            <a:spLocks noGrp="1"/>
          </p:cNvSpPr>
          <p:nvPr>
            <p:ph type="ftr" sz="quarter" idx="11"/>
          </p:nvPr>
        </p:nvSpPr>
        <p:spPr/>
        <p:txBody>
          <a:bodyPr/>
          <a:lstStyle/>
          <a:p>
            <a:r>
              <a:rPr lang="en-US" smtClean="0"/>
              <a:t>NCSC Sample Instructional Unit - Elementary Measurement Lesson 2 - Practice</a:t>
            </a:r>
            <a:endParaRPr lang="en-US"/>
          </a:p>
        </p:txBody>
      </p:sp>
      <p:sp>
        <p:nvSpPr>
          <p:cNvPr id="7" name="Slide Number Placeholder 6"/>
          <p:cNvSpPr>
            <a:spLocks noGrp="1"/>
          </p:cNvSpPr>
          <p:nvPr>
            <p:ph type="sldNum" sz="quarter" idx="12"/>
          </p:nvPr>
        </p:nvSpPr>
        <p:spPr/>
        <p:txBody>
          <a:bodyPr/>
          <a:lstStyle/>
          <a:p>
            <a:fld id="{95C7EAB8-18D2-E34D-A1DF-E602EBFA414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2395B4-2790-4907-8A16-2822C1DB47DF}" type="datetime1">
              <a:rPr lang="en-US" smtClean="0"/>
              <a:t>6/19/2013</a:t>
            </a:fld>
            <a:endParaRPr lang="en-US"/>
          </a:p>
        </p:txBody>
      </p:sp>
      <p:sp>
        <p:nvSpPr>
          <p:cNvPr id="8" name="Footer Placeholder 7"/>
          <p:cNvSpPr>
            <a:spLocks noGrp="1"/>
          </p:cNvSpPr>
          <p:nvPr>
            <p:ph type="ftr" sz="quarter" idx="11"/>
          </p:nvPr>
        </p:nvSpPr>
        <p:spPr/>
        <p:txBody>
          <a:bodyPr/>
          <a:lstStyle/>
          <a:p>
            <a:r>
              <a:rPr lang="en-US" smtClean="0"/>
              <a:t>NCSC Sample Instructional Unit - Elementary Measurement Lesson 2 - Practice</a:t>
            </a:r>
            <a:endParaRPr lang="en-US"/>
          </a:p>
        </p:txBody>
      </p:sp>
      <p:sp>
        <p:nvSpPr>
          <p:cNvPr id="9" name="Slide Number Placeholder 8"/>
          <p:cNvSpPr>
            <a:spLocks noGrp="1"/>
          </p:cNvSpPr>
          <p:nvPr>
            <p:ph type="sldNum" sz="quarter" idx="12"/>
          </p:nvPr>
        </p:nvSpPr>
        <p:spPr/>
        <p:txBody>
          <a:bodyPr/>
          <a:lstStyle/>
          <a:p>
            <a:fld id="{95C7EAB8-18D2-E34D-A1DF-E602EBFA414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D3DB13-5BDB-414E-88D1-CF59885ABC30}" type="datetime1">
              <a:rPr lang="en-US" smtClean="0"/>
              <a:t>6/19/2013</a:t>
            </a:fld>
            <a:endParaRPr lang="en-US"/>
          </a:p>
        </p:txBody>
      </p:sp>
      <p:sp>
        <p:nvSpPr>
          <p:cNvPr id="4" name="Footer Placeholder 3"/>
          <p:cNvSpPr>
            <a:spLocks noGrp="1"/>
          </p:cNvSpPr>
          <p:nvPr>
            <p:ph type="ftr" sz="quarter" idx="11"/>
          </p:nvPr>
        </p:nvSpPr>
        <p:spPr/>
        <p:txBody>
          <a:bodyPr/>
          <a:lstStyle/>
          <a:p>
            <a:r>
              <a:rPr lang="en-US" smtClean="0"/>
              <a:t>NCSC Sample Instructional Unit - Elementary Measurement Lesson 2 - Practice</a:t>
            </a:r>
            <a:endParaRPr lang="en-US"/>
          </a:p>
        </p:txBody>
      </p:sp>
      <p:sp>
        <p:nvSpPr>
          <p:cNvPr id="5" name="Slide Number Placeholder 4"/>
          <p:cNvSpPr>
            <a:spLocks noGrp="1"/>
          </p:cNvSpPr>
          <p:nvPr>
            <p:ph type="sldNum" sz="quarter" idx="12"/>
          </p:nvPr>
        </p:nvSpPr>
        <p:spPr/>
        <p:txBody>
          <a:bodyPr/>
          <a:lstStyle/>
          <a:p>
            <a:fld id="{95C7EAB8-18D2-E34D-A1DF-E602EBFA414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9BA0FD-148E-4611-9B34-8917425C5AA7}" type="datetime1">
              <a:rPr lang="en-US" smtClean="0"/>
              <a:t>6/19/2013</a:t>
            </a:fld>
            <a:endParaRPr lang="en-US"/>
          </a:p>
        </p:txBody>
      </p:sp>
      <p:sp>
        <p:nvSpPr>
          <p:cNvPr id="3" name="Footer Placeholder 2"/>
          <p:cNvSpPr>
            <a:spLocks noGrp="1"/>
          </p:cNvSpPr>
          <p:nvPr>
            <p:ph type="ftr" sz="quarter" idx="11"/>
          </p:nvPr>
        </p:nvSpPr>
        <p:spPr/>
        <p:txBody>
          <a:bodyPr/>
          <a:lstStyle/>
          <a:p>
            <a:r>
              <a:rPr lang="en-US" smtClean="0"/>
              <a:t>NCSC Sample Instructional Unit - Elementary Measurement Lesson 2 - Practice</a:t>
            </a:r>
            <a:endParaRPr lang="en-US"/>
          </a:p>
        </p:txBody>
      </p:sp>
      <p:sp>
        <p:nvSpPr>
          <p:cNvPr id="4" name="Slide Number Placeholder 3"/>
          <p:cNvSpPr>
            <a:spLocks noGrp="1"/>
          </p:cNvSpPr>
          <p:nvPr>
            <p:ph type="sldNum" sz="quarter" idx="12"/>
          </p:nvPr>
        </p:nvSpPr>
        <p:spPr/>
        <p:txBody>
          <a:bodyPr/>
          <a:lstStyle/>
          <a:p>
            <a:fld id="{95C7EAB8-18D2-E34D-A1DF-E602EBFA414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6A4F02-8B40-4732-9A0C-95FE7C2205CE}" type="datetime1">
              <a:rPr lang="en-US" smtClean="0"/>
              <a:t>6/19/2013</a:t>
            </a:fld>
            <a:endParaRPr lang="en-US"/>
          </a:p>
        </p:txBody>
      </p:sp>
      <p:sp>
        <p:nvSpPr>
          <p:cNvPr id="6" name="Footer Placeholder 5"/>
          <p:cNvSpPr>
            <a:spLocks noGrp="1"/>
          </p:cNvSpPr>
          <p:nvPr>
            <p:ph type="ftr" sz="quarter" idx="11"/>
          </p:nvPr>
        </p:nvSpPr>
        <p:spPr/>
        <p:txBody>
          <a:bodyPr/>
          <a:lstStyle/>
          <a:p>
            <a:r>
              <a:rPr lang="en-US" smtClean="0"/>
              <a:t>NCSC Sample Instructional Unit - Elementary Measurement Lesson 2 - Practice</a:t>
            </a:r>
            <a:endParaRPr lang="en-US"/>
          </a:p>
        </p:txBody>
      </p:sp>
      <p:sp>
        <p:nvSpPr>
          <p:cNvPr id="7" name="Slide Number Placeholder 6"/>
          <p:cNvSpPr>
            <a:spLocks noGrp="1"/>
          </p:cNvSpPr>
          <p:nvPr>
            <p:ph type="sldNum" sz="quarter" idx="12"/>
          </p:nvPr>
        </p:nvSpPr>
        <p:spPr/>
        <p:txBody>
          <a:bodyPr/>
          <a:lstStyle/>
          <a:p>
            <a:fld id="{95C7EAB8-18D2-E34D-A1DF-E602EBFA4141}"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79CC355-3467-4C00-9244-608AE257704E}" type="datetime1">
              <a:rPr lang="en-US" smtClean="0"/>
              <a:t>6/19/2013</a:t>
            </a:fld>
            <a:endParaRPr lang="en-US"/>
          </a:p>
        </p:txBody>
      </p:sp>
      <p:sp>
        <p:nvSpPr>
          <p:cNvPr id="9" name="Slide Number Placeholder 8"/>
          <p:cNvSpPr>
            <a:spLocks noGrp="1"/>
          </p:cNvSpPr>
          <p:nvPr>
            <p:ph type="sldNum" sz="quarter" idx="11"/>
          </p:nvPr>
        </p:nvSpPr>
        <p:spPr/>
        <p:txBody>
          <a:bodyPr/>
          <a:lstStyle/>
          <a:p>
            <a:fld id="{95C7EAB8-18D2-E34D-A1DF-E602EBFA4141}" type="slidenum">
              <a:rPr lang="en-US" smtClean="0"/>
              <a:t>‹#›</a:t>
            </a:fld>
            <a:endParaRPr lang="en-US"/>
          </a:p>
        </p:txBody>
      </p:sp>
      <p:sp>
        <p:nvSpPr>
          <p:cNvPr id="10" name="Footer Placeholder 9"/>
          <p:cNvSpPr>
            <a:spLocks noGrp="1"/>
          </p:cNvSpPr>
          <p:nvPr>
            <p:ph type="ftr" sz="quarter" idx="12"/>
          </p:nvPr>
        </p:nvSpPr>
        <p:spPr/>
        <p:txBody>
          <a:bodyPr/>
          <a:lstStyle/>
          <a:p>
            <a:r>
              <a:rPr lang="en-US" smtClean="0"/>
              <a:t>NCSC Sample Instructional Unit - Elementary Measurement Lesson 2 - Practice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95C7EAB8-18D2-E34D-A1DF-E602EBFA4141}"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n-US" smtClean="0"/>
              <a:t>NCSC Sample Instructional Unit - Elementary Measurement Lesson 2 - Practice</a:t>
            </a:r>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8F96FC9-1C72-4B4B-A8E2-A7CB17D7A7F8}" type="datetime1">
              <a:rPr lang="en-US" smtClean="0"/>
              <a:t>6/19/2013</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033" y="2624137"/>
            <a:ext cx="8229600" cy="1143000"/>
          </a:xfrm>
        </p:spPr>
        <p:txBody>
          <a:bodyPr>
            <a:normAutofit fontScale="90000"/>
          </a:bodyPr>
          <a:lstStyle/>
          <a:p>
            <a:r>
              <a:rPr lang="en-US" dirty="0" smtClean="0"/>
              <a:t>Practice Conversions of Length Within the US Customary System</a:t>
            </a:r>
            <a:endParaRPr lang="en-US" dirty="0"/>
          </a:p>
        </p:txBody>
      </p:sp>
      <p:sp>
        <p:nvSpPr>
          <p:cNvPr id="3" name="Footer Placeholder 2"/>
          <p:cNvSpPr>
            <a:spLocks noGrp="1"/>
          </p:cNvSpPr>
          <p:nvPr>
            <p:ph type="ftr" sz="quarter" idx="11"/>
          </p:nvPr>
        </p:nvSpPr>
        <p:spPr/>
        <p:txBody>
          <a:bodyPr/>
          <a:lstStyle/>
          <a:p>
            <a:r>
              <a:rPr lang="en-US" smtClean="0"/>
              <a:t>NCSC Sample Instructional Unit - Elementary Measurement Lesson 2 - Practice</a:t>
            </a:r>
            <a:endParaRPr lang="en-US" dirty="0"/>
          </a:p>
        </p:txBody>
      </p:sp>
      <p:sp>
        <p:nvSpPr>
          <p:cNvPr id="4" name="Slide Number Placeholder 3"/>
          <p:cNvSpPr>
            <a:spLocks noGrp="1"/>
          </p:cNvSpPr>
          <p:nvPr>
            <p:ph type="sldNum" sz="quarter" idx="12"/>
          </p:nvPr>
        </p:nvSpPr>
        <p:spPr/>
        <p:txBody>
          <a:bodyPr/>
          <a:lstStyle/>
          <a:p>
            <a:fld id="{95C7EAB8-18D2-E34D-A1DF-E602EBFA4141}" type="slidenum">
              <a:rPr lang="en-US" smtClean="0"/>
              <a:t>1</a:t>
            </a:fld>
            <a:endParaRPr lang="en-US"/>
          </a:p>
        </p:txBody>
      </p:sp>
    </p:spTree>
    <p:extLst>
      <p:ext uri="{BB962C8B-B14F-4D97-AF65-F5344CB8AC3E}">
        <p14:creationId xmlns:p14="http://schemas.microsoft.com/office/powerpoint/2010/main" val="1114816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7344" y="274638"/>
            <a:ext cx="6279096" cy="1143000"/>
          </a:xfrm>
        </p:spPr>
        <p:txBody>
          <a:bodyPr/>
          <a:lstStyle/>
          <a:p>
            <a:r>
              <a:rPr lang="en-US" dirty="0" smtClean="0"/>
              <a:t>Multiply        or        Divide</a:t>
            </a:r>
            <a:endParaRPr lang="en-US" dirty="0"/>
          </a:p>
        </p:txBody>
      </p:sp>
      <p:sp>
        <p:nvSpPr>
          <p:cNvPr id="4" name="TextBox 3"/>
          <p:cNvSpPr txBox="1"/>
          <p:nvPr/>
        </p:nvSpPr>
        <p:spPr>
          <a:xfrm>
            <a:off x="1504420" y="2010833"/>
            <a:ext cx="5192798" cy="707886"/>
          </a:xfrm>
          <a:prstGeom prst="rect">
            <a:avLst/>
          </a:prstGeom>
          <a:noFill/>
        </p:spPr>
        <p:txBody>
          <a:bodyPr wrap="none" rtlCol="0">
            <a:spAutoFit/>
          </a:bodyPr>
          <a:lstStyle/>
          <a:p>
            <a:r>
              <a:rPr lang="en-US" sz="4000" dirty="0" smtClean="0"/>
              <a:t>84 in = ____________ </a:t>
            </a:r>
            <a:r>
              <a:rPr lang="en-US" sz="4000" dirty="0" err="1" smtClean="0"/>
              <a:t>ft</a:t>
            </a:r>
            <a:endParaRPr lang="en-US" sz="4000" dirty="0"/>
          </a:p>
        </p:txBody>
      </p:sp>
      <p:sp>
        <p:nvSpPr>
          <p:cNvPr id="7" name="Title 1"/>
          <p:cNvSpPr txBox="1">
            <a:spLocks/>
          </p:cNvSpPr>
          <p:nvPr/>
        </p:nvSpPr>
        <p:spPr>
          <a:xfrm>
            <a:off x="17829" y="3432708"/>
            <a:ext cx="7363636"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By what? </a:t>
            </a:r>
            <a:endParaRPr lang="en-US" dirty="0"/>
          </a:p>
        </p:txBody>
      </p:sp>
      <p:sp>
        <p:nvSpPr>
          <p:cNvPr id="8" name="Oval 7"/>
          <p:cNvSpPr/>
          <p:nvPr/>
        </p:nvSpPr>
        <p:spPr>
          <a:xfrm>
            <a:off x="4918845" y="366091"/>
            <a:ext cx="2349504" cy="994305"/>
          </a:xfrm>
          <a:prstGeom prst="ellipse">
            <a:avLst/>
          </a:prstGeom>
          <a:solidFill>
            <a:srgbClr val="FFFF00">
              <a:alpha val="5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609658" y="3683000"/>
            <a:ext cx="652643" cy="646331"/>
          </a:xfrm>
          <a:prstGeom prst="rect">
            <a:avLst/>
          </a:prstGeom>
          <a:noFill/>
        </p:spPr>
        <p:txBody>
          <a:bodyPr wrap="none" rtlCol="0">
            <a:spAutoFit/>
          </a:bodyPr>
          <a:lstStyle/>
          <a:p>
            <a:r>
              <a:rPr lang="en-US" sz="3600" dirty="0" smtClean="0"/>
              <a:t>12</a:t>
            </a:r>
            <a:endParaRPr lang="en-US" sz="3600" dirty="0"/>
          </a:p>
        </p:txBody>
      </p:sp>
      <p:sp>
        <p:nvSpPr>
          <p:cNvPr id="10" name="Title 1"/>
          <p:cNvSpPr txBox="1">
            <a:spLocks/>
          </p:cNvSpPr>
          <p:nvPr/>
        </p:nvSpPr>
        <p:spPr>
          <a:xfrm>
            <a:off x="673481" y="5074133"/>
            <a:ext cx="7063067"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Answer: 84 </a:t>
            </a:r>
            <a:r>
              <a:rPr lang="en-US" dirty="0"/>
              <a:t>÷</a:t>
            </a:r>
            <a:r>
              <a:rPr lang="en-US" dirty="0" smtClean="0"/>
              <a:t> 12 = 7</a:t>
            </a:r>
            <a:endParaRPr lang="en-US" dirty="0"/>
          </a:p>
        </p:txBody>
      </p:sp>
      <p:sp>
        <p:nvSpPr>
          <p:cNvPr id="11" name="TextBox 10"/>
          <p:cNvSpPr txBox="1"/>
          <p:nvPr/>
        </p:nvSpPr>
        <p:spPr>
          <a:xfrm>
            <a:off x="4240901" y="1687667"/>
            <a:ext cx="535648" cy="923330"/>
          </a:xfrm>
          <a:prstGeom prst="rect">
            <a:avLst/>
          </a:prstGeom>
          <a:noFill/>
        </p:spPr>
        <p:txBody>
          <a:bodyPr wrap="none" rtlCol="0">
            <a:spAutoFit/>
          </a:bodyPr>
          <a:lstStyle/>
          <a:p>
            <a:r>
              <a:rPr lang="en-US" sz="5400" dirty="0"/>
              <a:t>7</a:t>
            </a:r>
          </a:p>
        </p:txBody>
      </p:sp>
      <p:sp>
        <p:nvSpPr>
          <p:cNvPr id="3" name="Footer Placeholder 2"/>
          <p:cNvSpPr>
            <a:spLocks noGrp="1"/>
          </p:cNvSpPr>
          <p:nvPr>
            <p:ph type="ftr" sz="quarter" idx="11"/>
          </p:nvPr>
        </p:nvSpPr>
        <p:spPr/>
        <p:txBody>
          <a:bodyPr/>
          <a:lstStyle/>
          <a:p>
            <a:r>
              <a:rPr lang="en-US" smtClean="0"/>
              <a:t>NCSC Sample Instructional Unit - Elementary Measurement Lesson 2 - Practice</a:t>
            </a:r>
            <a:endParaRPr lang="en-US"/>
          </a:p>
        </p:txBody>
      </p:sp>
      <p:sp>
        <p:nvSpPr>
          <p:cNvPr id="5" name="Slide Number Placeholder 4"/>
          <p:cNvSpPr>
            <a:spLocks noGrp="1"/>
          </p:cNvSpPr>
          <p:nvPr>
            <p:ph type="sldNum" sz="quarter" idx="12"/>
          </p:nvPr>
        </p:nvSpPr>
        <p:spPr/>
        <p:txBody>
          <a:bodyPr/>
          <a:lstStyle/>
          <a:p>
            <a:fld id="{95C7EAB8-18D2-E34D-A1DF-E602EBFA4141}" type="slidenum">
              <a:rPr lang="en-US" smtClean="0"/>
              <a:t>10</a:t>
            </a:fld>
            <a:endParaRPr lang="en-US"/>
          </a:p>
        </p:txBody>
      </p:sp>
    </p:spTree>
    <p:extLst>
      <p:ext uri="{BB962C8B-B14F-4D97-AF65-F5344CB8AC3E}">
        <p14:creationId xmlns:p14="http://schemas.microsoft.com/office/powerpoint/2010/main" val="4073603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animBg="1"/>
      <p:bldP spid="9" grpId="0"/>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397" y="274638"/>
            <a:ext cx="6302263" cy="1143000"/>
          </a:xfrm>
        </p:spPr>
        <p:txBody>
          <a:bodyPr/>
          <a:lstStyle/>
          <a:p>
            <a:r>
              <a:rPr lang="en-US" dirty="0" smtClean="0"/>
              <a:t>Multiply        or        Divide</a:t>
            </a:r>
            <a:endParaRPr lang="en-US" dirty="0"/>
          </a:p>
        </p:txBody>
      </p:sp>
      <p:sp>
        <p:nvSpPr>
          <p:cNvPr id="4" name="TextBox 3"/>
          <p:cNvSpPr txBox="1"/>
          <p:nvPr/>
        </p:nvSpPr>
        <p:spPr>
          <a:xfrm>
            <a:off x="1104546" y="2010833"/>
            <a:ext cx="4932811" cy="707886"/>
          </a:xfrm>
          <a:prstGeom prst="rect">
            <a:avLst/>
          </a:prstGeom>
          <a:noFill/>
        </p:spPr>
        <p:txBody>
          <a:bodyPr wrap="none" rtlCol="0">
            <a:spAutoFit/>
          </a:bodyPr>
          <a:lstStyle/>
          <a:p>
            <a:r>
              <a:rPr lang="en-US" sz="4000" dirty="0" smtClean="0"/>
              <a:t>8 </a:t>
            </a:r>
            <a:r>
              <a:rPr lang="en-US" sz="4000" dirty="0" err="1" smtClean="0"/>
              <a:t>ft</a:t>
            </a:r>
            <a:r>
              <a:rPr lang="en-US" sz="4000" dirty="0" smtClean="0"/>
              <a:t> = ____________ in</a:t>
            </a:r>
            <a:endParaRPr lang="en-US" sz="4000" dirty="0"/>
          </a:p>
        </p:txBody>
      </p:sp>
      <p:sp>
        <p:nvSpPr>
          <p:cNvPr id="7" name="Title 1"/>
          <p:cNvSpPr txBox="1">
            <a:spLocks/>
          </p:cNvSpPr>
          <p:nvPr/>
        </p:nvSpPr>
        <p:spPr>
          <a:xfrm>
            <a:off x="165093" y="3432708"/>
            <a:ext cx="6933344"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By what? </a:t>
            </a:r>
            <a:endParaRPr lang="en-US" dirty="0"/>
          </a:p>
        </p:txBody>
      </p:sp>
      <p:sp>
        <p:nvSpPr>
          <p:cNvPr id="8" name="Oval 7"/>
          <p:cNvSpPr/>
          <p:nvPr/>
        </p:nvSpPr>
        <p:spPr>
          <a:xfrm>
            <a:off x="674178" y="388386"/>
            <a:ext cx="2349504" cy="994305"/>
          </a:xfrm>
          <a:prstGeom prst="ellipse">
            <a:avLst/>
          </a:prstGeom>
          <a:solidFill>
            <a:srgbClr val="FFFF00">
              <a:alpha val="5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178903" y="3683000"/>
            <a:ext cx="946145" cy="646331"/>
          </a:xfrm>
          <a:prstGeom prst="rect">
            <a:avLst/>
          </a:prstGeom>
          <a:noFill/>
        </p:spPr>
        <p:txBody>
          <a:bodyPr wrap="square" rtlCol="0">
            <a:spAutoFit/>
          </a:bodyPr>
          <a:lstStyle/>
          <a:p>
            <a:r>
              <a:rPr lang="en-US" sz="3600" dirty="0" smtClean="0"/>
              <a:t>12</a:t>
            </a:r>
            <a:endParaRPr lang="en-US" sz="3600" dirty="0"/>
          </a:p>
        </p:txBody>
      </p:sp>
      <p:sp>
        <p:nvSpPr>
          <p:cNvPr id="10" name="Title 1"/>
          <p:cNvSpPr txBox="1">
            <a:spLocks/>
          </p:cNvSpPr>
          <p:nvPr/>
        </p:nvSpPr>
        <p:spPr>
          <a:xfrm>
            <a:off x="465662" y="4982108"/>
            <a:ext cx="7344295"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Answer: 8 x 12 = 96</a:t>
            </a:r>
            <a:endParaRPr lang="en-US" dirty="0"/>
          </a:p>
        </p:txBody>
      </p:sp>
      <p:sp>
        <p:nvSpPr>
          <p:cNvPr id="11" name="TextBox 10"/>
          <p:cNvSpPr txBox="1"/>
          <p:nvPr/>
        </p:nvSpPr>
        <p:spPr>
          <a:xfrm>
            <a:off x="3399695" y="1687667"/>
            <a:ext cx="886631" cy="923330"/>
          </a:xfrm>
          <a:prstGeom prst="rect">
            <a:avLst/>
          </a:prstGeom>
          <a:noFill/>
        </p:spPr>
        <p:txBody>
          <a:bodyPr wrap="none" rtlCol="0">
            <a:spAutoFit/>
          </a:bodyPr>
          <a:lstStyle/>
          <a:p>
            <a:r>
              <a:rPr lang="en-US" sz="5400" dirty="0" smtClean="0"/>
              <a:t>96</a:t>
            </a:r>
            <a:endParaRPr lang="en-US" sz="5400" dirty="0"/>
          </a:p>
        </p:txBody>
      </p:sp>
      <p:sp>
        <p:nvSpPr>
          <p:cNvPr id="3" name="Footer Placeholder 2"/>
          <p:cNvSpPr>
            <a:spLocks noGrp="1"/>
          </p:cNvSpPr>
          <p:nvPr>
            <p:ph type="ftr" sz="quarter" idx="11"/>
          </p:nvPr>
        </p:nvSpPr>
        <p:spPr/>
        <p:txBody>
          <a:bodyPr/>
          <a:lstStyle/>
          <a:p>
            <a:r>
              <a:rPr lang="en-US" smtClean="0"/>
              <a:t>NCSC Sample Instructional Unit - Elementary Measurement Lesson 2 - Practice</a:t>
            </a:r>
            <a:endParaRPr lang="en-US"/>
          </a:p>
        </p:txBody>
      </p:sp>
      <p:sp>
        <p:nvSpPr>
          <p:cNvPr id="5" name="Slide Number Placeholder 4"/>
          <p:cNvSpPr>
            <a:spLocks noGrp="1"/>
          </p:cNvSpPr>
          <p:nvPr>
            <p:ph type="sldNum" sz="quarter" idx="12"/>
          </p:nvPr>
        </p:nvSpPr>
        <p:spPr/>
        <p:txBody>
          <a:bodyPr/>
          <a:lstStyle/>
          <a:p>
            <a:fld id="{95C7EAB8-18D2-E34D-A1DF-E602EBFA4141}" type="slidenum">
              <a:rPr lang="en-US" smtClean="0"/>
              <a:t>11</a:t>
            </a:fld>
            <a:endParaRPr lang="en-US"/>
          </a:p>
        </p:txBody>
      </p:sp>
    </p:spTree>
    <p:extLst>
      <p:ext uri="{BB962C8B-B14F-4D97-AF65-F5344CB8AC3E}">
        <p14:creationId xmlns:p14="http://schemas.microsoft.com/office/powerpoint/2010/main" val="2338698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animBg="1"/>
      <p:bldP spid="9" grpId="0"/>
      <p:bldP spid="10"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8438" y="101442"/>
            <a:ext cx="5492668" cy="1143000"/>
          </a:xfrm>
        </p:spPr>
        <p:txBody>
          <a:bodyPr/>
          <a:lstStyle/>
          <a:p>
            <a:r>
              <a:rPr lang="en-US" dirty="0" smtClean="0"/>
              <a:t>Complete the Chart </a:t>
            </a:r>
            <a:endParaRPr lang="en-US" dirty="0"/>
          </a:p>
        </p:txBody>
      </p:sp>
      <p:sp>
        <p:nvSpPr>
          <p:cNvPr id="4" name="TextBox 3"/>
          <p:cNvSpPr txBox="1"/>
          <p:nvPr/>
        </p:nvSpPr>
        <p:spPr>
          <a:xfrm>
            <a:off x="4936448" y="1355200"/>
            <a:ext cx="1570337" cy="646331"/>
          </a:xfrm>
          <a:prstGeom prst="rect">
            <a:avLst/>
          </a:prstGeom>
          <a:noFill/>
        </p:spPr>
        <p:txBody>
          <a:bodyPr wrap="none" rtlCol="0">
            <a:spAutoFit/>
          </a:bodyPr>
          <a:lstStyle/>
          <a:p>
            <a:r>
              <a:rPr lang="en-US" sz="3600" dirty="0" smtClean="0"/>
              <a:t>INCHES</a:t>
            </a:r>
            <a:endParaRPr lang="en-US" sz="3600" dirty="0"/>
          </a:p>
        </p:txBody>
      </p:sp>
      <p:sp>
        <p:nvSpPr>
          <p:cNvPr id="5" name="TextBox 4"/>
          <p:cNvSpPr txBox="1"/>
          <p:nvPr/>
        </p:nvSpPr>
        <p:spPr>
          <a:xfrm>
            <a:off x="2569088" y="1329596"/>
            <a:ext cx="1072604" cy="646331"/>
          </a:xfrm>
          <a:prstGeom prst="rect">
            <a:avLst/>
          </a:prstGeom>
          <a:noFill/>
        </p:spPr>
        <p:txBody>
          <a:bodyPr wrap="none" rtlCol="0">
            <a:spAutoFit/>
          </a:bodyPr>
          <a:lstStyle/>
          <a:p>
            <a:r>
              <a:rPr lang="en-US" sz="3600" dirty="0" smtClean="0"/>
              <a:t>FEET</a:t>
            </a:r>
            <a:endParaRPr lang="en-US" sz="3600" dirty="0"/>
          </a:p>
        </p:txBody>
      </p:sp>
      <p:cxnSp>
        <p:nvCxnSpPr>
          <p:cNvPr id="7" name="Straight Connector 6"/>
          <p:cNvCxnSpPr/>
          <p:nvPr/>
        </p:nvCxnSpPr>
        <p:spPr>
          <a:xfrm>
            <a:off x="1810630" y="2001531"/>
            <a:ext cx="52381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3825928" y="1995171"/>
            <a:ext cx="45352" cy="4423401"/>
          </a:xfrm>
          <a:prstGeom prst="line">
            <a:avLst/>
          </a:prstGeom>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2892882" y="2118053"/>
            <a:ext cx="399155" cy="600164"/>
          </a:xfrm>
          <a:prstGeom prst="rect">
            <a:avLst/>
          </a:prstGeom>
          <a:noFill/>
        </p:spPr>
        <p:txBody>
          <a:bodyPr wrap="none" rtlCol="0">
            <a:spAutoFit/>
          </a:bodyPr>
          <a:lstStyle/>
          <a:p>
            <a:r>
              <a:rPr lang="en-US" sz="3300" dirty="0" smtClean="0"/>
              <a:t>1</a:t>
            </a:r>
            <a:endParaRPr lang="en-US" sz="3300" dirty="0"/>
          </a:p>
        </p:txBody>
      </p:sp>
      <p:sp>
        <p:nvSpPr>
          <p:cNvPr id="11" name="TextBox 10"/>
          <p:cNvSpPr txBox="1"/>
          <p:nvPr/>
        </p:nvSpPr>
        <p:spPr>
          <a:xfrm>
            <a:off x="5336223" y="2118053"/>
            <a:ext cx="613645" cy="600164"/>
          </a:xfrm>
          <a:prstGeom prst="rect">
            <a:avLst/>
          </a:prstGeom>
          <a:noFill/>
        </p:spPr>
        <p:txBody>
          <a:bodyPr wrap="none" rtlCol="0">
            <a:spAutoFit/>
          </a:bodyPr>
          <a:lstStyle/>
          <a:p>
            <a:r>
              <a:rPr lang="en-US" sz="3300" dirty="0" smtClean="0"/>
              <a:t>12</a:t>
            </a:r>
            <a:endParaRPr lang="en-US" sz="3300" dirty="0"/>
          </a:p>
        </p:txBody>
      </p:sp>
      <p:cxnSp>
        <p:nvCxnSpPr>
          <p:cNvPr id="14" name="Straight Connector 13"/>
          <p:cNvCxnSpPr/>
          <p:nvPr/>
        </p:nvCxnSpPr>
        <p:spPr>
          <a:xfrm>
            <a:off x="1828350" y="2865959"/>
            <a:ext cx="52381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1826830" y="3749631"/>
            <a:ext cx="52381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1825310" y="4652547"/>
            <a:ext cx="52381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1782998" y="5516975"/>
            <a:ext cx="5233333"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782998" y="6400647"/>
            <a:ext cx="5233333"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016331" y="1993619"/>
            <a:ext cx="45352" cy="4423401"/>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H="1">
            <a:off x="1782998" y="2001531"/>
            <a:ext cx="45352" cy="4423401"/>
          </a:xfrm>
          <a:prstGeom prst="line">
            <a:avLst/>
          </a:prstGeom>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2891362" y="2963237"/>
            <a:ext cx="399155" cy="600164"/>
          </a:xfrm>
          <a:prstGeom prst="rect">
            <a:avLst/>
          </a:prstGeom>
          <a:noFill/>
        </p:spPr>
        <p:txBody>
          <a:bodyPr wrap="none" rtlCol="0">
            <a:spAutoFit/>
          </a:bodyPr>
          <a:lstStyle/>
          <a:p>
            <a:r>
              <a:rPr lang="en-US" sz="3300" dirty="0"/>
              <a:t>5</a:t>
            </a:r>
          </a:p>
        </p:txBody>
      </p:sp>
      <p:sp>
        <p:nvSpPr>
          <p:cNvPr id="28" name="TextBox 27"/>
          <p:cNvSpPr txBox="1"/>
          <p:nvPr/>
        </p:nvSpPr>
        <p:spPr>
          <a:xfrm>
            <a:off x="5353943" y="2963237"/>
            <a:ext cx="613645" cy="600164"/>
          </a:xfrm>
          <a:prstGeom prst="rect">
            <a:avLst/>
          </a:prstGeom>
          <a:noFill/>
        </p:spPr>
        <p:txBody>
          <a:bodyPr wrap="none" rtlCol="0">
            <a:spAutoFit/>
          </a:bodyPr>
          <a:lstStyle/>
          <a:p>
            <a:r>
              <a:rPr lang="en-US" sz="3300" dirty="0" smtClean="0"/>
              <a:t>60</a:t>
            </a:r>
            <a:endParaRPr lang="en-US" sz="3300" dirty="0"/>
          </a:p>
        </p:txBody>
      </p:sp>
      <p:sp>
        <p:nvSpPr>
          <p:cNvPr id="29" name="TextBox 28"/>
          <p:cNvSpPr txBox="1"/>
          <p:nvPr/>
        </p:nvSpPr>
        <p:spPr>
          <a:xfrm>
            <a:off x="5352423" y="3827665"/>
            <a:ext cx="613645" cy="600164"/>
          </a:xfrm>
          <a:prstGeom prst="rect">
            <a:avLst/>
          </a:prstGeom>
          <a:noFill/>
        </p:spPr>
        <p:txBody>
          <a:bodyPr wrap="none" rtlCol="0">
            <a:spAutoFit/>
          </a:bodyPr>
          <a:lstStyle/>
          <a:p>
            <a:r>
              <a:rPr lang="en-US" sz="3300" dirty="0" smtClean="0"/>
              <a:t>36</a:t>
            </a:r>
            <a:endParaRPr lang="en-US" sz="3300" dirty="0"/>
          </a:p>
        </p:txBody>
      </p:sp>
      <p:sp>
        <p:nvSpPr>
          <p:cNvPr id="30" name="TextBox 29"/>
          <p:cNvSpPr txBox="1"/>
          <p:nvPr/>
        </p:nvSpPr>
        <p:spPr>
          <a:xfrm>
            <a:off x="2889842" y="3846909"/>
            <a:ext cx="399155" cy="600164"/>
          </a:xfrm>
          <a:prstGeom prst="rect">
            <a:avLst/>
          </a:prstGeom>
          <a:noFill/>
        </p:spPr>
        <p:txBody>
          <a:bodyPr wrap="none" rtlCol="0">
            <a:spAutoFit/>
          </a:bodyPr>
          <a:lstStyle/>
          <a:p>
            <a:r>
              <a:rPr lang="en-US" sz="3300" dirty="0" smtClean="0"/>
              <a:t>3</a:t>
            </a:r>
            <a:endParaRPr lang="en-US" sz="3300" dirty="0"/>
          </a:p>
        </p:txBody>
      </p:sp>
      <p:sp>
        <p:nvSpPr>
          <p:cNvPr id="31" name="TextBox 30"/>
          <p:cNvSpPr txBox="1"/>
          <p:nvPr/>
        </p:nvSpPr>
        <p:spPr>
          <a:xfrm>
            <a:off x="2869082" y="4826801"/>
            <a:ext cx="399155" cy="600164"/>
          </a:xfrm>
          <a:prstGeom prst="rect">
            <a:avLst/>
          </a:prstGeom>
          <a:noFill/>
        </p:spPr>
        <p:txBody>
          <a:bodyPr wrap="none" rtlCol="0">
            <a:spAutoFit/>
          </a:bodyPr>
          <a:lstStyle/>
          <a:p>
            <a:r>
              <a:rPr lang="en-US" sz="3300" dirty="0"/>
              <a:t>9</a:t>
            </a:r>
          </a:p>
        </p:txBody>
      </p:sp>
      <p:sp>
        <p:nvSpPr>
          <p:cNvPr id="32" name="TextBox 31"/>
          <p:cNvSpPr txBox="1"/>
          <p:nvPr/>
        </p:nvSpPr>
        <p:spPr>
          <a:xfrm>
            <a:off x="5216223" y="4826801"/>
            <a:ext cx="828134" cy="600164"/>
          </a:xfrm>
          <a:prstGeom prst="rect">
            <a:avLst/>
          </a:prstGeom>
          <a:noFill/>
        </p:spPr>
        <p:txBody>
          <a:bodyPr wrap="none" rtlCol="0">
            <a:spAutoFit/>
          </a:bodyPr>
          <a:lstStyle/>
          <a:p>
            <a:r>
              <a:rPr lang="en-US" sz="3300" dirty="0" smtClean="0"/>
              <a:t>108</a:t>
            </a:r>
            <a:endParaRPr lang="en-US" sz="3300" dirty="0"/>
          </a:p>
        </p:txBody>
      </p:sp>
      <p:sp>
        <p:nvSpPr>
          <p:cNvPr id="33" name="TextBox 32"/>
          <p:cNvSpPr txBox="1"/>
          <p:nvPr/>
        </p:nvSpPr>
        <p:spPr>
          <a:xfrm>
            <a:off x="5387863" y="5691229"/>
            <a:ext cx="613645" cy="600164"/>
          </a:xfrm>
          <a:prstGeom prst="rect">
            <a:avLst/>
          </a:prstGeom>
          <a:noFill/>
        </p:spPr>
        <p:txBody>
          <a:bodyPr wrap="none" rtlCol="0">
            <a:spAutoFit/>
          </a:bodyPr>
          <a:lstStyle/>
          <a:p>
            <a:r>
              <a:rPr lang="en-US" sz="3300" dirty="0" smtClean="0"/>
              <a:t>84</a:t>
            </a:r>
            <a:endParaRPr lang="en-US" sz="3300" dirty="0"/>
          </a:p>
        </p:txBody>
      </p:sp>
      <p:sp>
        <p:nvSpPr>
          <p:cNvPr id="34" name="TextBox 33"/>
          <p:cNvSpPr txBox="1"/>
          <p:nvPr/>
        </p:nvSpPr>
        <p:spPr>
          <a:xfrm>
            <a:off x="2867562" y="5595009"/>
            <a:ext cx="399155" cy="600164"/>
          </a:xfrm>
          <a:prstGeom prst="rect">
            <a:avLst/>
          </a:prstGeom>
          <a:noFill/>
        </p:spPr>
        <p:txBody>
          <a:bodyPr wrap="none" rtlCol="0">
            <a:spAutoFit/>
          </a:bodyPr>
          <a:lstStyle/>
          <a:p>
            <a:r>
              <a:rPr lang="en-US" sz="3300" dirty="0"/>
              <a:t>7</a:t>
            </a:r>
          </a:p>
        </p:txBody>
      </p:sp>
      <p:cxnSp>
        <p:nvCxnSpPr>
          <p:cNvPr id="25" name="Straight Connector 24"/>
          <p:cNvCxnSpPr/>
          <p:nvPr/>
        </p:nvCxnSpPr>
        <p:spPr>
          <a:xfrm flipH="1">
            <a:off x="4744653" y="1994320"/>
            <a:ext cx="45352" cy="4423401"/>
          </a:xfrm>
          <a:prstGeom prst="line">
            <a:avLst/>
          </a:prstGeom>
        </p:spPr>
        <p:style>
          <a:lnRef idx="2">
            <a:schemeClr val="accent1"/>
          </a:lnRef>
          <a:fillRef idx="0">
            <a:schemeClr val="accent1"/>
          </a:fillRef>
          <a:effectRef idx="1">
            <a:schemeClr val="accent1"/>
          </a:effectRef>
          <a:fontRef idx="minor">
            <a:schemeClr val="tx1"/>
          </a:fontRef>
        </p:style>
      </p:cxnSp>
      <p:sp>
        <p:nvSpPr>
          <p:cNvPr id="3" name="TextBox 2"/>
          <p:cNvSpPr txBox="1"/>
          <p:nvPr/>
        </p:nvSpPr>
        <p:spPr>
          <a:xfrm>
            <a:off x="4094410" y="2079841"/>
            <a:ext cx="440145" cy="707886"/>
          </a:xfrm>
          <a:prstGeom prst="rect">
            <a:avLst/>
          </a:prstGeom>
          <a:noFill/>
        </p:spPr>
        <p:txBody>
          <a:bodyPr wrap="none" rtlCol="0">
            <a:spAutoFit/>
          </a:bodyPr>
          <a:lstStyle/>
          <a:p>
            <a:r>
              <a:rPr lang="en-US" sz="4000" dirty="0" smtClean="0"/>
              <a:t>=</a:t>
            </a:r>
            <a:endParaRPr lang="en-US" sz="4000" dirty="0"/>
          </a:p>
        </p:txBody>
      </p:sp>
      <p:sp>
        <p:nvSpPr>
          <p:cNvPr id="26" name="TextBox 25"/>
          <p:cNvSpPr txBox="1"/>
          <p:nvPr/>
        </p:nvSpPr>
        <p:spPr>
          <a:xfrm>
            <a:off x="4093545" y="2932817"/>
            <a:ext cx="440145" cy="707886"/>
          </a:xfrm>
          <a:prstGeom prst="rect">
            <a:avLst/>
          </a:prstGeom>
          <a:noFill/>
        </p:spPr>
        <p:txBody>
          <a:bodyPr wrap="none" rtlCol="0">
            <a:spAutoFit/>
          </a:bodyPr>
          <a:lstStyle/>
          <a:p>
            <a:r>
              <a:rPr lang="en-US" sz="4000" dirty="0" smtClean="0"/>
              <a:t>=</a:t>
            </a:r>
            <a:endParaRPr lang="en-US" sz="4000" dirty="0"/>
          </a:p>
        </p:txBody>
      </p:sp>
      <p:sp>
        <p:nvSpPr>
          <p:cNvPr id="35" name="TextBox 34"/>
          <p:cNvSpPr txBox="1"/>
          <p:nvPr/>
        </p:nvSpPr>
        <p:spPr>
          <a:xfrm>
            <a:off x="4092680" y="3873365"/>
            <a:ext cx="440145" cy="707886"/>
          </a:xfrm>
          <a:prstGeom prst="rect">
            <a:avLst/>
          </a:prstGeom>
          <a:noFill/>
        </p:spPr>
        <p:txBody>
          <a:bodyPr wrap="none" rtlCol="0">
            <a:spAutoFit/>
          </a:bodyPr>
          <a:lstStyle/>
          <a:p>
            <a:r>
              <a:rPr lang="en-US" sz="4000" dirty="0" smtClean="0"/>
              <a:t>=</a:t>
            </a:r>
            <a:endParaRPr lang="en-US" sz="4000" dirty="0"/>
          </a:p>
        </p:txBody>
      </p:sp>
      <p:sp>
        <p:nvSpPr>
          <p:cNvPr id="36" name="TextBox 35"/>
          <p:cNvSpPr txBox="1"/>
          <p:nvPr/>
        </p:nvSpPr>
        <p:spPr>
          <a:xfrm>
            <a:off x="4091815" y="4726341"/>
            <a:ext cx="440145" cy="707886"/>
          </a:xfrm>
          <a:prstGeom prst="rect">
            <a:avLst/>
          </a:prstGeom>
          <a:noFill/>
        </p:spPr>
        <p:txBody>
          <a:bodyPr wrap="none" rtlCol="0">
            <a:spAutoFit/>
          </a:bodyPr>
          <a:lstStyle/>
          <a:p>
            <a:r>
              <a:rPr lang="en-US" sz="4000" dirty="0" smtClean="0"/>
              <a:t>=</a:t>
            </a:r>
            <a:endParaRPr lang="en-US" sz="4000" dirty="0"/>
          </a:p>
        </p:txBody>
      </p:sp>
      <p:sp>
        <p:nvSpPr>
          <p:cNvPr id="37" name="TextBox 36"/>
          <p:cNvSpPr txBox="1"/>
          <p:nvPr/>
        </p:nvSpPr>
        <p:spPr>
          <a:xfrm>
            <a:off x="4090950" y="5579317"/>
            <a:ext cx="440145" cy="707886"/>
          </a:xfrm>
          <a:prstGeom prst="rect">
            <a:avLst/>
          </a:prstGeom>
          <a:noFill/>
        </p:spPr>
        <p:txBody>
          <a:bodyPr wrap="none" rtlCol="0">
            <a:spAutoFit/>
          </a:bodyPr>
          <a:lstStyle/>
          <a:p>
            <a:r>
              <a:rPr lang="en-US" sz="4000" dirty="0" smtClean="0"/>
              <a:t>=</a:t>
            </a:r>
            <a:endParaRPr lang="en-US" sz="4000" dirty="0"/>
          </a:p>
        </p:txBody>
      </p:sp>
      <p:sp>
        <p:nvSpPr>
          <p:cNvPr id="6" name="Footer Placeholder 5"/>
          <p:cNvSpPr>
            <a:spLocks noGrp="1"/>
          </p:cNvSpPr>
          <p:nvPr>
            <p:ph type="ftr" sz="quarter" idx="11"/>
          </p:nvPr>
        </p:nvSpPr>
        <p:spPr/>
        <p:txBody>
          <a:bodyPr/>
          <a:lstStyle/>
          <a:p>
            <a:r>
              <a:rPr lang="en-US" smtClean="0"/>
              <a:t>NCSC Sample Instructional Unit - Elementary Measurement Lesson 2 - Practice</a:t>
            </a:r>
            <a:endParaRPr lang="en-US"/>
          </a:p>
        </p:txBody>
      </p:sp>
      <p:sp>
        <p:nvSpPr>
          <p:cNvPr id="8" name="Slide Number Placeholder 7"/>
          <p:cNvSpPr>
            <a:spLocks noGrp="1"/>
          </p:cNvSpPr>
          <p:nvPr>
            <p:ph type="sldNum" sz="quarter" idx="12"/>
          </p:nvPr>
        </p:nvSpPr>
        <p:spPr/>
        <p:txBody>
          <a:bodyPr/>
          <a:lstStyle/>
          <a:p>
            <a:fld id="{95C7EAB8-18D2-E34D-A1DF-E602EBFA4141}" type="slidenum">
              <a:rPr lang="en-US" smtClean="0"/>
              <a:t>12</a:t>
            </a:fld>
            <a:endParaRPr lang="en-US"/>
          </a:p>
        </p:txBody>
      </p:sp>
    </p:spTree>
    <p:extLst>
      <p:ext uri="{BB962C8B-B14F-4D97-AF65-F5344CB8AC3E}">
        <p14:creationId xmlns:p14="http://schemas.microsoft.com/office/powerpoint/2010/main" val="1173613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27" grpId="0"/>
      <p:bldP spid="28" grpId="0"/>
      <p:bldP spid="29" grpId="0"/>
      <p:bldP spid="30" grpId="0"/>
      <p:bldP spid="31" grpId="0"/>
      <p:bldP spid="32" grpId="0"/>
      <p:bldP spid="33" grpId="0"/>
      <p:bldP spid="3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40" y="274638"/>
            <a:ext cx="6824135" cy="1143000"/>
          </a:xfrm>
        </p:spPr>
        <p:txBody>
          <a:bodyPr/>
          <a:lstStyle/>
          <a:p>
            <a:r>
              <a:rPr lang="en-US" dirty="0" smtClean="0"/>
              <a:t>Multiply        or        Divide</a:t>
            </a:r>
            <a:endParaRPr lang="en-US" dirty="0"/>
          </a:p>
        </p:txBody>
      </p:sp>
      <p:sp>
        <p:nvSpPr>
          <p:cNvPr id="4" name="TextBox 3"/>
          <p:cNvSpPr txBox="1"/>
          <p:nvPr/>
        </p:nvSpPr>
        <p:spPr>
          <a:xfrm>
            <a:off x="803447" y="2074333"/>
            <a:ext cx="6658043" cy="707886"/>
          </a:xfrm>
          <a:prstGeom prst="rect">
            <a:avLst/>
          </a:prstGeom>
          <a:noFill/>
        </p:spPr>
        <p:txBody>
          <a:bodyPr wrap="none" rtlCol="0">
            <a:spAutoFit/>
          </a:bodyPr>
          <a:lstStyle/>
          <a:p>
            <a:r>
              <a:rPr lang="en-US" sz="4000" dirty="0" smtClean="0"/>
              <a:t>48 inches = ____________ feet</a:t>
            </a:r>
            <a:endParaRPr lang="en-US" sz="4000" dirty="0"/>
          </a:p>
        </p:txBody>
      </p:sp>
      <p:sp>
        <p:nvSpPr>
          <p:cNvPr id="7" name="Title 1"/>
          <p:cNvSpPr txBox="1">
            <a:spLocks/>
          </p:cNvSpPr>
          <p:nvPr/>
        </p:nvSpPr>
        <p:spPr>
          <a:xfrm>
            <a:off x="165093" y="3432708"/>
            <a:ext cx="7153282"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By what? </a:t>
            </a:r>
            <a:endParaRPr lang="en-US" dirty="0"/>
          </a:p>
        </p:txBody>
      </p:sp>
      <p:sp>
        <p:nvSpPr>
          <p:cNvPr id="8" name="Oval 7"/>
          <p:cNvSpPr/>
          <p:nvPr/>
        </p:nvSpPr>
        <p:spPr>
          <a:xfrm>
            <a:off x="4905375" y="423333"/>
            <a:ext cx="2413000" cy="994305"/>
          </a:xfrm>
          <a:prstGeom prst="ellipse">
            <a:avLst/>
          </a:prstGeom>
          <a:solidFill>
            <a:srgbClr val="FFFF00">
              <a:alpha val="5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333314" y="3683000"/>
            <a:ext cx="652643" cy="646331"/>
          </a:xfrm>
          <a:prstGeom prst="rect">
            <a:avLst/>
          </a:prstGeom>
          <a:noFill/>
        </p:spPr>
        <p:txBody>
          <a:bodyPr wrap="none" rtlCol="0">
            <a:spAutoFit/>
          </a:bodyPr>
          <a:lstStyle/>
          <a:p>
            <a:r>
              <a:rPr lang="en-US" sz="3600" dirty="0" smtClean="0"/>
              <a:t>12</a:t>
            </a:r>
            <a:endParaRPr lang="en-US" sz="3600" dirty="0"/>
          </a:p>
        </p:txBody>
      </p:sp>
      <p:sp>
        <p:nvSpPr>
          <p:cNvPr id="10" name="Title 1"/>
          <p:cNvSpPr txBox="1">
            <a:spLocks/>
          </p:cNvSpPr>
          <p:nvPr/>
        </p:nvSpPr>
        <p:spPr>
          <a:xfrm>
            <a:off x="560442" y="4982108"/>
            <a:ext cx="7116821"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Answer: 48 ÷ 12 = 4 </a:t>
            </a:r>
            <a:endParaRPr lang="en-US" dirty="0"/>
          </a:p>
        </p:txBody>
      </p:sp>
      <p:sp>
        <p:nvSpPr>
          <p:cNvPr id="11" name="TextBox 10"/>
          <p:cNvSpPr txBox="1"/>
          <p:nvPr/>
        </p:nvSpPr>
        <p:spPr>
          <a:xfrm>
            <a:off x="4362801" y="1735292"/>
            <a:ext cx="535648" cy="923330"/>
          </a:xfrm>
          <a:prstGeom prst="rect">
            <a:avLst/>
          </a:prstGeom>
          <a:noFill/>
        </p:spPr>
        <p:txBody>
          <a:bodyPr wrap="none" rtlCol="0">
            <a:spAutoFit/>
          </a:bodyPr>
          <a:lstStyle/>
          <a:p>
            <a:r>
              <a:rPr lang="en-US" sz="5400" dirty="0" smtClean="0"/>
              <a:t>4</a:t>
            </a:r>
            <a:endParaRPr lang="en-US" sz="5400" dirty="0"/>
          </a:p>
        </p:txBody>
      </p:sp>
      <p:sp>
        <p:nvSpPr>
          <p:cNvPr id="3" name="Footer Placeholder 2"/>
          <p:cNvSpPr>
            <a:spLocks noGrp="1"/>
          </p:cNvSpPr>
          <p:nvPr>
            <p:ph type="ftr" sz="quarter" idx="11"/>
          </p:nvPr>
        </p:nvSpPr>
        <p:spPr/>
        <p:txBody>
          <a:bodyPr/>
          <a:lstStyle/>
          <a:p>
            <a:r>
              <a:rPr lang="en-US" smtClean="0"/>
              <a:t>NCSC Sample Instructional Unit - Elementary Measurement Lesson 2 - Practice</a:t>
            </a:r>
            <a:endParaRPr lang="en-US"/>
          </a:p>
        </p:txBody>
      </p:sp>
      <p:sp>
        <p:nvSpPr>
          <p:cNvPr id="5" name="Slide Number Placeholder 4"/>
          <p:cNvSpPr>
            <a:spLocks noGrp="1"/>
          </p:cNvSpPr>
          <p:nvPr>
            <p:ph type="sldNum" sz="quarter" idx="12"/>
          </p:nvPr>
        </p:nvSpPr>
        <p:spPr/>
        <p:txBody>
          <a:bodyPr/>
          <a:lstStyle/>
          <a:p>
            <a:fld id="{95C7EAB8-18D2-E34D-A1DF-E602EBFA4141}" type="slidenum">
              <a:rPr lang="en-US" smtClean="0"/>
              <a:t>2</a:t>
            </a:fld>
            <a:endParaRPr lang="en-US"/>
          </a:p>
        </p:txBody>
      </p:sp>
    </p:spTree>
    <p:extLst>
      <p:ext uri="{BB962C8B-B14F-4D97-AF65-F5344CB8AC3E}">
        <p14:creationId xmlns:p14="http://schemas.microsoft.com/office/powerpoint/2010/main" val="4001581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animBg="1"/>
      <p:bldP spid="9" grpId="0"/>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0947" y="274638"/>
            <a:ext cx="6378088" cy="1143000"/>
          </a:xfrm>
        </p:spPr>
        <p:txBody>
          <a:bodyPr/>
          <a:lstStyle/>
          <a:p>
            <a:r>
              <a:rPr lang="en-US" dirty="0" smtClean="0"/>
              <a:t>Multiply        or        Divide</a:t>
            </a:r>
            <a:endParaRPr lang="en-US" dirty="0"/>
          </a:p>
        </p:txBody>
      </p:sp>
      <p:sp>
        <p:nvSpPr>
          <p:cNvPr id="4" name="TextBox 3"/>
          <p:cNvSpPr txBox="1"/>
          <p:nvPr/>
        </p:nvSpPr>
        <p:spPr>
          <a:xfrm>
            <a:off x="617362" y="2010833"/>
            <a:ext cx="6918030" cy="707886"/>
          </a:xfrm>
          <a:prstGeom prst="rect">
            <a:avLst/>
          </a:prstGeom>
          <a:noFill/>
        </p:spPr>
        <p:txBody>
          <a:bodyPr wrap="none" rtlCol="0">
            <a:spAutoFit/>
          </a:bodyPr>
          <a:lstStyle/>
          <a:p>
            <a:r>
              <a:rPr lang="en-US" sz="4000" dirty="0" smtClean="0"/>
              <a:t>108 inches = ____________ feet</a:t>
            </a:r>
            <a:endParaRPr lang="en-US" sz="4000" dirty="0"/>
          </a:p>
        </p:txBody>
      </p:sp>
      <p:sp>
        <p:nvSpPr>
          <p:cNvPr id="7" name="Title 1"/>
          <p:cNvSpPr txBox="1">
            <a:spLocks/>
          </p:cNvSpPr>
          <p:nvPr/>
        </p:nvSpPr>
        <p:spPr>
          <a:xfrm>
            <a:off x="165093" y="3432708"/>
            <a:ext cx="715128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By what? </a:t>
            </a:r>
            <a:endParaRPr lang="en-US" dirty="0"/>
          </a:p>
        </p:txBody>
      </p:sp>
      <p:sp>
        <p:nvSpPr>
          <p:cNvPr id="8" name="Oval 7"/>
          <p:cNvSpPr/>
          <p:nvPr/>
        </p:nvSpPr>
        <p:spPr>
          <a:xfrm>
            <a:off x="5149531" y="374254"/>
            <a:ext cx="2349504" cy="994305"/>
          </a:xfrm>
          <a:prstGeom prst="ellipse">
            <a:avLst/>
          </a:prstGeom>
          <a:solidFill>
            <a:srgbClr val="FFFF00">
              <a:alpha val="5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466006" y="3683000"/>
            <a:ext cx="652643" cy="646331"/>
          </a:xfrm>
          <a:prstGeom prst="rect">
            <a:avLst/>
          </a:prstGeom>
          <a:noFill/>
        </p:spPr>
        <p:txBody>
          <a:bodyPr wrap="none" rtlCol="0">
            <a:spAutoFit/>
          </a:bodyPr>
          <a:lstStyle/>
          <a:p>
            <a:r>
              <a:rPr lang="en-US" sz="3600" dirty="0" smtClean="0"/>
              <a:t>12</a:t>
            </a:r>
            <a:endParaRPr lang="en-US" sz="3600" dirty="0"/>
          </a:p>
        </p:txBody>
      </p:sp>
      <p:sp>
        <p:nvSpPr>
          <p:cNvPr id="10" name="Title 1"/>
          <p:cNvSpPr txBox="1">
            <a:spLocks/>
          </p:cNvSpPr>
          <p:nvPr/>
        </p:nvSpPr>
        <p:spPr>
          <a:xfrm>
            <a:off x="465662" y="4982108"/>
            <a:ext cx="7382207"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Answer: </a:t>
            </a:r>
            <a:r>
              <a:rPr lang="en-US" dirty="0"/>
              <a:t>108 </a:t>
            </a:r>
            <a:r>
              <a:rPr lang="en-US" dirty="0" smtClean="0"/>
              <a:t>÷ 12 = 9  </a:t>
            </a:r>
            <a:endParaRPr lang="en-US" dirty="0"/>
          </a:p>
        </p:txBody>
      </p:sp>
      <p:sp>
        <p:nvSpPr>
          <p:cNvPr id="11" name="TextBox 10"/>
          <p:cNvSpPr txBox="1"/>
          <p:nvPr/>
        </p:nvSpPr>
        <p:spPr>
          <a:xfrm>
            <a:off x="4394544" y="1687667"/>
            <a:ext cx="535648" cy="923330"/>
          </a:xfrm>
          <a:prstGeom prst="rect">
            <a:avLst/>
          </a:prstGeom>
          <a:noFill/>
        </p:spPr>
        <p:txBody>
          <a:bodyPr wrap="none" rtlCol="0">
            <a:spAutoFit/>
          </a:bodyPr>
          <a:lstStyle/>
          <a:p>
            <a:r>
              <a:rPr lang="en-US" sz="5400" dirty="0"/>
              <a:t>9</a:t>
            </a:r>
          </a:p>
        </p:txBody>
      </p:sp>
      <p:sp>
        <p:nvSpPr>
          <p:cNvPr id="3" name="Footer Placeholder 2"/>
          <p:cNvSpPr>
            <a:spLocks noGrp="1"/>
          </p:cNvSpPr>
          <p:nvPr>
            <p:ph type="ftr" sz="quarter" idx="11"/>
          </p:nvPr>
        </p:nvSpPr>
        <p:spPr/>
        <p:txBody>
          <a:bodyPr/>
          <a:lstStyle/>
          <a:p>
            <a:r>
              <a:rPr lang="en-US" smtClean="0"/>
              <a:t>NCSC Sample Instructional Unit - Elementary Measurement Lesson 2 - Practice</a:t>
            </a:r>
            <a:endParaRPr lang="en-US"/>
          </a:p>
        </p:txBody>
      </p:sp>
      <p:sp>
        <p:nvSpPr>
          <p:cNvPr id="5" name="Slide Number Placeholder 4"/>
          <p:cNvSpPr>
            <a:spLocks noGrp="1"/>
          </p:cNvSpPr>
          <p:nvPr>
            <p:ph type="sldNum" sz="quarter" idx="12"/>
          </p:nvPr>
        </p:nvSpPr>
        <p:spPr/>
        <p:txBody>
          <a:bodyPr/>
          <a:lstStyle/>
          <a:p>
            <a:fld id="{95C7EAB8-18D2-E34D-A1DF-E602EBFA4141}" type="slidenum">
              <a:rPr lang="en-US" smtClean="0"/>
              <a:t>3</a:t>
            </a:fld>
            <a:endParaRPr lang="en-US"/>
          </a:p>
        </p:txBody>
      </p:sp>
    </p:spTree>
    <p:extLst>
      <p:ext uri="{BB962C8B-B14F-4D97-AF65-F5344CB8AC3E}">
        <p14:creationId xmlns:p14="http://schemas.microsoft.com/office/powerpoint/2010/main" val="362757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animBg="1"/>
      <p:bldP spid="9"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094" y="274638"/>
            <a:ext cx="6552817" cy="1143000"/>
          </a:xfrm>
        </p:spPr>
        <p:txBody>
          <a:bodyPr/>
          <a:lstStyle/>
          <a:p>
            <a:r>
              <a:rPr lang="en-US" dirty="0" smtClean="0"/>
              <a:t>Multiply        or        Divide</a:t>
            </a:r>
            <a:endParaRPr lang="en-US" dirty="0"/>
          </a:p>
        </p:txBody>
      </p:sp>
      <p:sp>
        <p:nvSpPr>
          <p:cNvPr id="4" name="TextBox 3"/>
          <p:cNvSpPr txBox="1"/>
          <p:nvPr/>
        </p:nvSpPr>
        <p:spPr>
          <a:xfrm>
            <a:off x="1120947" y="2010833"/>
            <a:ext cx="6398056" cy="707886"/>
          </a:xfrm>
          <a:prstGeom prst="rect">
            <a:avLst/>
          </a:prstGeom>
          <a:noFill/>
        </p:spPr>
        <p:txBody>
          <a:bodyPr wrap="none" rtlCol="0">
            <a:spAutoFit/>
          </a:bodyPr>
          <a:lstStyle/>
          <a:p>
            <a:r>
              <a:rPr lang="en-US" sz="4000" dirty="0" smtClean="0"/>
              <a:t>5 feet = ____________ inches</a:t>
            </a:r>
            <a:endParaRPr lang="en-US" sz="4000" dirty="0"/>
          </a:p>
        </p:txBody>
      </p:sp>
      <p:sp>
        <p:nvSpPr>
          <p:cNvPr id="7" name="Title 1"/>
          <p:cNvSpPr txBox="1">
            <a:spLocks/>
          </p:cNvSpPr>
          <p:nvPr/>
        </p:nvSpPr>
        <p:spPr>
          <a:xfrm>
            <a:off x="165093" y="3432708"/>
            <a:ext cx="7625908"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By what? </a:t>
            </a:r>
            <a:endParaRPr lang="en-US" dirty="0"/>
          </a:p>
        </p:txBody>
      </p:sp>
      <p:sp>
        <p:nvSpPr>
          <p:cNvPr id="8" name="Oval 7"/>
          <p:cNvSpPr/>
          <p:nvPr/>
        </p:nvSpPr>
        <p:spPr>
          <a:xfrm>
            <a:off x="698599" y="384185"/>
            <a:ext cx="2349504" cy="994305"/>
          </a:xfrm>
          <a:prstGeom prst="ellipse">
            <a:avLst/>
          </a:prstGeom>
          <a:solidFill>
            <a:srgbClr val="FFFF00">
              <a:alpha val="5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598698" y="3683000"/>
            <a:ext cx="652643" cy="646331"/>
          </a:xfrm>
          <a:prstGeom prst="rect">
            <a:avLst/>
          </a:prstGeom>
          <a:noFill/>
        </p:spPr>
        <p:txBody>
          <a:bodyPr wrap="none" rtlCol="0">
            <a:spAutoFit/>
          </a:bodyPr>
          <a:lstStyle/>
          <a:p>
            <a:r>
              <a:rPr lang="en-US" sz="3600" dirty="0" smtClean="0"/>
              <a:t>12</a:t>
            </a:r>
            <a:endParaRPr lang="en-US" sz="3600" dirty="0"/>
          </a:p>
        </p:txBody>
      </p:sp>
      <p:sp>
        <p:nvSpPr>
          <p:cNvPr id="10" name="Title 1"/>
          <p:cNvSpPr txBox="1">
            <a:spLocks/>
          </p:cNvSpPr>
          <p:nvPr/>
        </p:nvSpPr>
        <p:spPr>
          <a:xfrm>
            <a:off x="579398" y="4982108"/>
            <a:ext cx="7325339"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Answer: 5 x 12 = 60</a:t>
            </a:r>
            <a:endParaRPr lang="en-US" dirty="0"/>
          </a:p>
        </p:txBody>
      </p:sp>
      <p:sp>
        <p:nvSpPr>
          <p:cNvPr id="11" name="TextBox 10"/>
          <p:cNvSpPr txBox="1"/>
          <p:nvPr/>
        </p:nvSpPr>
        <p:spPr>
          <a:xfrm>
            <a:off x="3920644" y="1687667"/>
            <a:ext cx="886631" cy="923330"/>
          </a:xfrm>
          <a:prstGeom prst="rect">
            <a:avLst/>
          </a:prstGeom>
          <a:noFill/>
        </p:spPr>
        <p:txBody>
          <a:bodyPr wrap="none" rtlCol="0">
            <a:spAutoFit/>
          </a:bodyPr>
          <a:lstStyle/>
          <a:p>
            <a:r>
              <a:rPr lang="en-US" sz="5400" dirty="0" smtClean="0"/>
              <a:t>60</a:t>
            </a:r>
            <a:endParaRPr lang="en-US" sz="5400" dirty="0"/>
          </a:p>
        </p:txBody>
      </p:sp>
      <p:sp>
        <p:nvSpPr>
          <p:cNvPr id="3" name="Footer Placeholder 2"/>
          <p:cNvSpPr>
            <a:spLocks noGrp="1"/>
          </p:cNvSpPr>
          <p:nvPr>
            <p:ph type="ftr" sz="quarter" idx="11"/>
          </p:nvPr>
        </p:nvSpPr>
        <p:spPr/>
        <p:txBody>
          <a:bodyPr/>
          <a:lstStyle/>
          <a:p>
            <a:r>
              <a:rPr lang="en-US" smtClean="0"/>
              <a:t>NCSC Sample Instructional Unit - Elementary Measurement Lesson 2 - Practice</a:t>
            </a:r>
            <a:endParaRPr lang="en-US"/>
          </a:p>
        </p:txBody>
      </p:sp>
      <p:sp>
        <p:nvSpPr>
          <p:cNvPr id="5" name="Slide Number Placeholder 4"/>
          <p:cNvSpPr>
            <a:spLocks noGrp="1"/>
          </p:cNvSpPr>
          <p:nvPr>
            <p:ph type="sldNum" sz="quarter" idx="12"/>
          </p:nvPr>
        </p:nvSpPr>
        <p:spPr/>
        <p:txBody>
          <a:bodyPr/>
          <a:lstStyle/>
          <a:p>
            <a:fld id="{95C7EAB8-18D2-E34D-A1DF-E602EBFA4141}" type="slidenum">
              <a:rPr lang="en-US" smtClean="0"/>
              <a:t>4</a:t>
            </a:fld>
            <a:endParaRPr lang="en-US"/>
          </a:p>
        </p:txBody>
      </p:sp>
    </p:spTree>
    <p:extLst>
      <p:ext uri="{BB962C8B-B14F-4D97-AF65-F5344CB8AC3E}">
        <p14:creationId xmlns:p14="http://schemas.microsoft.com/office/powerpoint/2010/main" val="1679855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animBg="1"/>
      <p:bldP spid="9"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3781" y="274638"/>
            <a:ext cx="6681388" cy="1143000"/>
          </a:xfrm>
        </p:spPr>
        <p:txBody>
          <a:bodyPr/>
          <a:lstStyle/>
          <a:p>
            <a:r>
              <a:rPr lang="en-US" dirty="0" smtClean="0"/>
              <a:t>Multiply        or        Divide</a:t>
            </a:r>
            <a:endParaRPr lang="en-US" dirty="0"/>
          </a:p>
        </p:txBody>
      </p:sp>
      <p:sp>
        <p:nvSpPr>
          <p:cNvPr id="4" name="TextBox 3"/>
          <p:cNvSpPr txBox="1"/>
          <p:nvPr/>
        </p:nvSpPr>
        <p:spPr>
          <a:xfrm>
            <a:off x="634106" y="2010833"/>
            <a:ext cx="6658043" cy="707886"/>
          </a:xfrm>
          <a:prstGeom prst="rect">
            <a:avLst/>
          </a:prstGeom>
          <a:noFill/>
        </p:spPr>
        <p:txBody>
          <a:bodyPr wrap="none" rtlCol="0">
            <a:spAutoFit/>
          </a:bodyPr>
          <a:lstStyle/>
          <a:p>
            <a:r>
              <a:rPr lang="en-US" sz="4000" dirty="0" smtClean="0"/>
              <a:t>10 feet = ____________ inches</a:t>
            </a:r>
            <a:endParaRPr lang="en-US" sz="4000" dirty="0"/>
          </a:p>
        </p:txBody>
      </p:sp>
      <p:sp>
        <p:nvSpPr>
          <p:cNvPr id="7" name="Title 1"/>
          <p:cNvSpPr txBox="1">
            <a:spLocks/>
          </p:cNvSpPr>
          <p:nvPr/>
        </p:nvSpPr>
        <p:spPr>
          <a:xfrm>
            <a:off x="1270067" y="3451666"/>
            <a:ext cx="5724774"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By what? </a:t>
            </a:r>
            <a:endParaRPr lang="en-US" dirty="0"/>
          </a:p>
        </p:txBody>
      </p:sp>
      <p:sp>
        <p:nvSpPr>
          <p:cNvPr id="8" name="Oval 7"/>
          <p:cNvSpPr/>
          <p:nvPr/>
        </p:nvSpPr>
        <p:spPr>
          <a:xfrm>
            <a:off x="634106" y="422161"/>
            <a:ext cx="2702302" cy="994305"/>
          </a:xfrm>
          <a:prstGeom prst="ellipse">
            <a:avLst/>
          </a:prstGeom>
          <a:solidFill>
            <a:srgbClr val="FFFF00">
              <a:alpha val="5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807214" y="3683000"/>
            <a:ext cx="652643" cy="646331"/>
          </a:xfrm>
          <a:prstGeom prst="rect">
            <a:avLst/>
          </a:prstGeom>
          <a:noFill/>
        </p:spPr>
        <p:txBody>
          <a:bodyPr wrap="none" rtlCol="0">
            <a:spAutoFit/>
          </a:bodyPr>
          <a:lstStyle/>
          <a:p>
            <a:r>
              <a:rPr lang="en-US" sz="3600" dirty="0" smtClean="0"/>
              <a:t>12</a:t>
            </a:r>
            <a:endParaRPr lang="en-US" sz="3600" dirty="0"/>
          </a:p>
        </p:txBody>
      </p:sp>
      <p:sp>
        <p:nvSpPr>
          <p:cNvPr id="10" name="Title 1"/>
          <p:cNvSpPr txBox="1">
            <a:spLocks/>
          </p:cNvSpPr>
          <p:nvPr/>
        </p:nvSpPr>
        <p:spPr>
          <a:xfrm>
            <a:off x="143410" y="4982108"/>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Answer: 10 x 12 = 120</a:t>
            </a:r>
            <a:endParaRPr lang="en-US" dirty="0"/>
          </a:p>
        </p:txBody>
      </p:sp>
      <p:sp>
        <p:nvSpPr>
          <p:cNvPr id="11" name="TextBox 10"/>
          <p:cNvSpPr txBox="1"/>
          <p:nvPr/>
        </p:nvSpPr>
        <p:spPr>
          <a:xfrm>
            <a:off x="3547978" y="1687667"/>
            <a:ext cx="1237613" cy="923330"/>
          </a:xfrm>
          <a:prstGeom prst="rect">
            <a:avLst/>
          </a:prstGeom>
          <a:noFill/>
        </p:spPr>
        <p:txBody>
          <a:bodyPr wrap="none" rtlCol="0">
            <a:spAutoFit/>
          </a:bodyPr>
          <a:lstStyle/>
          <a:p>
            <a:r>
              <a:rPr lang="en-US" sz="5400" dirty="0" smtClean="0"/>
              <a:t>120</a:t>
            </a:r>
            <a:endParaRPr lang="en-US" sz="5400" dirty="0"/>
          </a:p>
        </p:txBody>
      </p:sp>
      <p:sp>
        <p:nvSpPr>
          <p:cNvPr id="3" name="Footer Placeholder 2"/>
          <p:cNvSpPr>
            <a:spLocks noGrp="1"/>
          </p:cNvSpPr>
          <p:nvPr>
            <p:ph type="ftr" sz="quarter" idx="11"/>
          </p:nvPr>
        </p:nvSpPr>
        <p:spPr/>
        <p:txBody>
          <a:bodyPr/>
          <a:lstStyle/>
          <a:p>
            <a:r>
              <a:rPr lang="en-US" smtClean="0"/>
              <a:t>NCSC Sample Instructional Unit - Elementary Measurement Lesson 2 - Practice</a:t>
            </a:r>
            <a:endParaRPr lang="en-US"/>
          </a:p>
        </p:txBody>
      </p:sp>
      <p:sp>
        <p:nvSpPr>
          <p:cNvPr id="5" name="Slide Number Placeholder 4"/>
          <p:cNvSpPr>
            <a:spLocks noGrp="1"/>
          </p:cNvSpPr>
          <p:nvPr>
            <p:ph type="sldNum" sz="quarter" idx="12"/>
          </p:nvPr>
        </p:nvSpPr>
        <p:spPr/>
        <p:txBody>
          <a:bodyPr/>
          <a:lstStyle/>
          <a:p>
            <a:fld id="{95C7EAB8-18D2-E34D-A1DF-E602EBFA4141}" type="slidenum">
              <a:rPr lang="en-US" smtClean="0"/>
              <a:t>5</a:t>
            </a:fld>
            <a:endParaRPr lang="en-US"/>
          </a:p>
        </p:txBody>
      </p:sp>
    </p:spTree>
    <p:extLst>
      <p:ext uri="{BB962C8B-B14F-4D97-AF65-F5344CB8AC3E}">
        <p14:creationId xmlns:p14="http://schemas.microsoft.com/office/powerpoint/2010/main" val="3987675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animBg="1"/>
      <p:bldP spid="9" grpId="0"/>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133" y="274638"/>
            <a:ext cx="6586606" cy="1143000"/>
          </a:xfrm>
        </p:spPr>
        <p:txBody>
          <a:bodyPr/>
          <a:lstStyle/>
          <a:p>
            <a:r>
              <a:rPr lang="en-US" dirty="0" smtClean="0"/>
              <a:t>Multiply        or        Divide</a:t>
            </a:r>
            <a:endParaRPr lang="en-US" dirty="0"/>
          </a:p>
        </p:txBody>
      </p:sp>
      <p:sp>
        <p:nvSpPr>
          <p:cNvPr id="4" name="TextBox 3"/>
          <p:cNvSpPr txBox="1"/>
          <p:nvPr/>
        </p:nvSpPr>
        <p:spPr>
          <a:xfrm>
            <a:off x="1269200" y="2010833"/>
            <a:ext cx="4932811" cy="707886"/>
          </a:xfrm>
          <a:prstGeom prst="rect">
            <a:avLst/>
          </a:prstGeom>
          <a:noFill/>
        </p:spPr>
        <p:txBody>
          <a:bodyPr wrap="none" rtlCol="0">
            <a:spAutoFit/>
          </a:bodyPr>
          <a:lstStyle/>
          <a:p>
            <a:r>
              <a:rPr lang="en-US" sz="4000" dirty="0" smtClean="0"/>
              <a:t>3 </a:t>
            </a:r>
            <a:r>
              <a:rPr lang="en-US" sz="4000" dirty="0" err="1" smtClean="0"/>
              <a:t>ft</a:t>
            </a:r>
            <a:r>
              <a:rPr lang="en-US" sz="4000" dirty="0" smtClean="0"/>
              <a:t> = ____________ in</a:t>
            </a:r>
            <a:endParaRPr lang="en-US" sz="4000" dirty="0"/>
          </a:p>
        </p:txBody>
      </p:sp>
      <p:sp>
        <p:nvSpPr>
          <p:cNvPr id="7" name="Title 1"/>
          <p:cNvSpPr txBox="1">
            <a:spLocks/>
          </p:cNvSpPr>
          <p:nvPr/>
        </p:nvSpPr>
        <p:spPr>
          <a:xfrm>
            <a:off x="714817" y="3432708"/>
            <a:ext cx="6678097"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By what? </a:t>
            </a:r>
            <a:endParaRPr lang="en-US" dirty="0"/>
          </a:p>
        </p:txBody>
      </p:sp>
      <p:sp>
        <p:nvSpPr>
          <p:cNvPr id="8" name="Oval 7"/>
          <p:cNvSpPr/>
          <p:nvPr/>
        </p:nvSpPr>
        <p:spPr>
          <a:xfrm>
            <a:off x="821053" y="423333"/>
            <a:ext cx="2349504" cy="994305"/>
          </a:xfrm>
          <a:prstGeom prst="ellipse">
            <a:avLst/>
          </a:prstGeom>
          <a:solidFill>
            <a:srgbClr val="FFFF00">
              <a:alpha val="5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977818" y="3683000"/>
            <a:ext cx="652643" cy="646331"/>
          </a:xfrm>
          <a:prstGeom prst="rect">
            <a:avLst/>
          </a:prstGeom>
          <a:noFill/>
        </p:spPr>
        <p:txBody>
          <a:bodyPr wrap="none" rtlCol="0">
            <a:spAutoFit/>
          </a:bodyPr>
          <a:lstStyle/>
          <a:p>
            <a:r>
              <a:rPr lang="en-US" sz="3600" dirty="0" smtClean="0"/>
              <a:t>12</a:t>
            </a:r>
            <a:endParaRPr lang="en-US" sz="3600" dirty="0"/>
          </a:p>
        </p:txBody>
      </p:sp>
      <p:sp>
        <p:nvSpPr>
          <p:cNvPr id="10" name="Title 1"/>
          <p:cNvSpPr txBox="1">
            <a:spLocks/>
          </p:cNvSpPr>
          <p:nvPr/>
        </p:nvSpPr>
        <p:spPr>
          <a:xfrm>
            <a:off x="522530" y="4982108"/>
            <a:ext cx="7439076"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Answer: 3 x 12 = 36</a:t>
            </a:r>
            <a:endParaRPr lang="en-US" dirty="0"/>
          </a:p>
        </p:txBody>
      </p:sp>
      <p:sp>
        <p:nvSpPr>
          <p:cNvPr id="11" name="TextBox 10"/>
          <p:cNvSpPr txBox="1"/>
          <p:nvPr/>
        </p:nvSpPr>
        <p:spPr>
          <a:xfrm>
            <a:off x="3611365" y="1687667"/>
            <a:ext cx="886631" cy="923330"/>
          </a:xfrm>
          <a:prstGeom prst="rect">
            <a:avLst/>
          </a:prstGeom>
          <a:noFill/>
        </p:spPr>
        <p:txBody>
          <a:bodyPr wrap="none" rtlCol="0">
            <a:spAutoFit/>
          </a:bodyPr>
          <a:lstStyle/>
          <a:p>
            <a:r>
              <a:rPr lang="en-US" sz="5400" dirty="0" smtClean="0"/>
              <a:t>36</a:t>
            </a:r>
            <a:endParaRPr lang="en-US" sz="5400" dirty="0"/>
          </a:p>
        </p:txBody>
      </p:sp>
      <p:sp>
        <p:nvSpPr>
          <p:cNvPr id="3" name="Footer Placeholder 2"/>
          <p:cNvSpPr>
            <a:spLocks noGrp="1"/>
          </p:cNvSpPr>
          <p:nvPr>
            <p:ph type="ftr" sz="quarter" idx="11"/>
          </p:nvPr>
        </p:nvSpPr>
        <p:spPr/>
        <p:txBody>
          <a:bodyPr/>
          <a:lstStyle/>
          <a:p>
            <a:r>
              <a:rPr lang="en-US" smtClean="0"/>
              <a:t>NCSC Sample Instructional Unit - Elementary Measurement Lesson 2 - Practice</a:t>
            </a:r>
            <a:endParaRPr lang="en-US"/>
          </a:p>
        </p:txBody>
      </p:sp>
      <p:sp>
        <p:nvSpPr>
          <p:cNvPr id="5" name="Slide Number Placeholder 4"/>
          <p:cNvSpPr>
            <a:spLocks noGrp="1"/>
          </p:cNvSpPr>
          <p:nvPr>
            <p:ph type="sldNum" sz="quarter" idx="12"/>
          </p:nvPr>
        </p:nvSpPr>
        <p:spPr/>
        <p:txBody>
          <a:bodyPr/>
          <a:lstStyle/>
          <a:p>
            <a:fld id="{95C7EAB8-18D2-E34D-A1DF-E602EBFA4141}" type="slidenum">
              <a:rPr lang="en-US" smtClean="0"/>
              <a:t>6</a:t>
            </a:fld>
            <a:endParaRPr lang="en-US"/>
          </a:p>
        </p:txBody>
      </p:sp>
    </p:spTree>
    <p:extLst>
      <p:ext uri="{BB962C8B-B14F-4D97-AF65-F5344CB8AC3E}">
        <p14:creationId xmlns:p14="http://schemas.microsoft.com/office/powerpoint/2010/main" val="1076740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animBg="1"/>
      <p:bldP spid="9" grpId="0"/>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3781" y="274638"/>
            <a:ext cx="6279096" cy="1143000"/>
          </a:xfrm>
        </p:spPr>
        <p:txBody>
          <a:bodyPr/>
          <a:lstStyle/>
          <a:p>
            <a:r>
              <a:rPr lang="en-US" dirty="0" smtClean="0"/>
              <a:t>Multiply        or        Divide</a:t>
            </a:r>
            <a:endParaRPr lang="en-US" dirty="0"/>
          </a:p>
        </p:txBody>
      </p:sp>
      <p:sp>
        <p:nvSpPr>
          <p:cNvPr id="4" name="TextBox 3"/>
          <p:cNvSpPr txBox="1"/>
          <p:nvPr/>
        </p:nvSpPr>
        <p:spPr>
          <a:xfrm>
            <a:off x="1363288" y="2010833"/>
            <a:ext cx="5192798" cy="707886"/>
          </a:xfrm>
          <a:prstGeom prst="rect">
            <a:avLst/>
          </a:prstGeom>
          <a:noFill/>
        </p:spPr>
        <p:txBody>
          <a:bodyPr wrap="none" rtlCol="0">
            <a:spAutoFit/>
          </a:bodyPr>
          <a:lstStyle/>
          <a:p>
            <a:r>
              <a:rPr lang="en-US" sz="4000" dirty="0" smtClean="0"/>
              <a:t>24 in = ____________ </a:t>
            </a:r>
            <a:r>
              <a:rPr lang="en-US" sz="4000" dirty="0" err="1" smtClean="0"/>
              <a:t>ft</a:t>
            </a:r>
            <a:endParaRPr lang="en-US" sz="4000" dirty="0"/>
          </a:p>
        </p:txBody>
      </p:sp>
      <p:sp>
        <p:nvSpPr>
          <p:cNvPr id="7" name="Title 1"/>
          <p:cNvSpPr txBox="1">
            <a:spLocks/>
          </p:cNvSpPr>
          <p:nvPr/>
        </p:nvSpPr>
        <p:spPr>
          <a:xfrm>
            <a:off x="278829" y="3432708"/>
            <a:ext cx="7127056"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By what? </a:t>
            </a:r>
            <a:endParaRPr lang="en-US" dirty="0"/>
          </a:p>
        </p:txBody>
      </p:sp>
      <p:sp>
        <p:nvSpPr>
          <p:cNvPr id="8" name="Oval 7"/>
          <p:cNvSpPr/>
          <p:nvPr/>
        </p:nvSpPr>
        <p:spPr>
          <a:xfrm>
            <a:off x="5131246" y="388386"/>
            <a:ext cx="2349504" cy="994305"/>
          </a:xfrm>
          <a:prstGeom prst="ellipse">
            <a:avLst/>
          </a:prstGeom>
          <a:solidFill>
            <a:srgbClr val="FFFF00">
              <a:alpha val="5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503918" y="3683000"/>
            <a:ext cx="652643" cy="646331"/>
          </a:xfrm>
          <a:prstGeom prst="rect">
            <a:avLst/>
          </a:prstGeom>
          <a:noFill/>
        </p:spPr>
        <p:txBody>
          <a:bodyPr wrap="none" rtlCol="0">
            <a:spAutoFit/>
          </a:bodyPr>
          <a:lstStyle/>
          <a:p>
            <a:r>
              <a:rPr lang="en-US" sz="3600" dirty="0" smtClean="0"/>
              <a:t>12</a:t>
            </a:r>
            <a:endParaRPr lang="en-US" sz="3600" dirty="0"/>
          </a:p>
        </p:txBody>
      </p:sp>
      <p:sp>
        <p:nvSpPr>
          <p:cNvPr id="10" name="Title 1"/>
          <p:cNvSpPr txBox="1">
            <a:spLocks/>
          </p:cNvSpPr>
          <p:nvPr/>
        </p:nvSpPr>
        <p:spPr>
          <a:xfrm>
            <a:off x="465662" y="4982108"/>
            <a:ext cx="7825562"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Answer: 24 ÷ 12 = 2 </a:t>
            </a:r>
            <a:endParaRPr lang="en-US" dirty="0"/>
          </a:p>
        </p:txBody>
      </p:sp>
      <p:sp>
        <p:nvSpPr>
          <p:cNvPr id="11" name="TextBox 10"/>
          <p:cNvSpPr txBox="1"/>
          <p:nvPr/>
        </p:nvSpPr>
        <p:spPr>
          <a:xfrm>
            <a:off x="4161707" y="1687667"/>
            <a:ext cx="535648" cy="923330"/>
          </a:xfrm>
          <a:prstGeom prst="rect">
            <a:avLst/>
          </a:prstGeom>
          <a:noFill/>
        </p:spPr>
        <p:txBody>
          <a:bodyPr wrap="none" rtlCol="0">
            <a:spAutoFit/>
          </a:bodyPr>
          <a:lstStyle/>
          <a:p>
            <a:r>
              <a:rPr lang="en-US" sz="5400" dirty="0"/>
              <a:t>2</a:t>
            </a:r>
          </a:p>
        </p:txBody>
      </p:sp>
      <p:sp>
        <p:nvSpPr>
          <p:cNvPr id="3" name="Footer Placeholder 2"/>
          <p:cNvSpPr>
            <a:spLocks noGrp="1"/>
          </p:cNvSpPr>
          <p:nvPr>
            <p:ph type="ftr" sz="quarter" idx="11"/>
          </p:nvPr>
        </p:nvSpPr>
        <p:spPr/>
        <p:txBody>
          <a:bodyPr/>
          <a:lstStyle/>
          <a:p>
            <a:r>
              <a:rPr lang="en-US" smtClean="0"/>
              <a:t>NCSC Sample Instructional Unit - Elementary Measurement Lesson 2 - Practice</a:t>
            </a:r>
            <a:endParaRPr lang="en-US"/>
          </a:p>
        </p:txBody>
      </p:sp>
      <p:sp>
        <p:nvSpPr>
          <p:cNvPr id="5" name="Slide Number Placeholder 4"/>
          <p:cNvSpPr>
            <a:spLocks noGrp="1"/>
          </p:cNvSpPr>
          <p:nvPr>
            <p:ph type="sldNum" sz="quarter" idx="12"/>
          </p:nvPr>
        </p:nvSpPr>
        <p:spPr/>
        <p:txBody>
          <a:bodyPr/>
          <a:lstStyle/>
          <a:p>
            <a:fld id="{95C7EAB8-18D2-E34D-A1DF-E602EBFA4141}" type="slidenum">
              <a:rPr lang="en-US" smtClean="0"/>
              <a:t>7</a:t>
            </a:fld>
            <a:endParaRPr lang="en-US"/>
          </a:p>
        </p:txBody>
      </p:sp>
    </p:spTree>
    <p:extLst>
      <p:ext uri="{BB962C8B-B14F-4D97-AF65-F5344CB8AC3E}">
        <p14:creationId xmlns:p14="http://schemas.microsoft.com/office/powerpoint/2010/main" val="69363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animBg="1"/>
      <p:bldP spid="9" grpId="0"/>
      <p:bldP spid="10"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2275" y="274638"/>
            <a:ext cx="6680797" cy="1143000"/>
          </a:xfrm>
        </p:spPr>
        <p:txBody>
          <a:bodyPr/>
          <a:lstStyle/>
          <a:p>
            <a:r>
              <a:rPr lang="en-US" dirty="0" smtClean="0"/>
              <a:t>Multiply        or        Divide</a:t>
            </a:r>
            <a:endParaRPr lang="en-US" dirty="0"/>
          </a:p>
        </p:txBody>
      </p:sp>
      <p:sp>
        <p:nvSpPr>
          <p:cNvPr id="4" name="TextBox 3"/>
          <p:cNvSpPr txBox="1"/>
          <p:nvPr/>
        </p:nvSpPr>
        <p:spPr>
          <a:xfrm>
            <a:off x="1363288" y="2010833"/>
            <a:ext cx="4932811" cy="707886"/>
          </a:xfrm>
          <a:prstGeom prst="rect">
            <a:avLst/>
          </a:prstGeom>
          <a:noFill/>
        </p:spPr>
        <p:txBody>
          <a:bodyPr wrap="none" rtlCol="0">
            <a:spAutoFit/>
          </a:bodyPr>
          <a:lstStyle/>
          <a:p>
            <a:r>
              <a:rPr lang="en-US" sz="4000" dirty="0"/>
              <a:t>7</a:t>
            </a:r>
            <a:r>
              <a:rPr lang="en-US" sz="4000" dirty="0" smtClean="0"/>
              <a:t> </a:t>
            </a:r>
            <a:r>
              <a:rPr lang="en-US" sz="4000" dirty="0" err="1" smtClean="0"/>
              <a:t>ft</a:t>
            </a:r>
            <a:r>
              <a:rPr lang="en-US" sz="4000" dirty="0" smtClean="0"/>
              <a:t> = ____________ in</a:t>
            </a:r>
            <a:endParaRPr lang="en-US" sz="4000" dirty="0"/>
          </a:p>
        </p:txBody>
      </p:sp>
      <p:sp>
        <p:nvSpPr>
          <p:cNvPr id="7" name="Title 1"/>
          <p:cNvSpPr txBox="1">
            <a:spLocks/>
          </p:cNvSpPr>
          <p:nvPr/>
        </p:nvSpPr>
        <p:spPr>
          <a:xfrm>
            <a:off x="165093" y="3432708"/>
            <a:ext cx="7308413"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By what? </a:t>
            </a:r>
            <a:endParaRPr lang="en-US" dirty="0"/>
          </a:p>
        </p:txBody>
      </p:sp>
      <p:sp>
        <p:nvSpPr>
          <p:cNvPr id="8" name="Oval 7"/>
          <p:cNvSpPr/>
          <p:nvPr/>
        </p:nvSpPr>
        <p:spPr>
          <a:xfrm>
            <a:off x="483360" y="385068"/>
            <a:ext cx="2349504" cy="994305"/>
          </a:xfrm>
          <a:prstGeom prst="ellipse">
            <a:avLst/>
          </a:prstGeom>
          <a:solidFill>
            <a:srgbClr val="FFFF00">
              <a:alpha val="5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646474" y="3683000"/>
            <a:ext cx="652643" cy="646331"/>
          </a:xfrm>
          <a:prstGeom prst="rect">
            <a:avLst/>
          </a:prstGeom>
          <a:noFill/>
        </p:spPr>
        <p:txBody>
          <a:bodyPr wrap="none" rtlCol="0">
            <a:spAutoFit/>
          </a:bodyPr>
          <a:lstStyle/>
          <a:p>
            <a:r>
              <a:rPr lang="en-US" sz="3600" dirty="0" smtClean="0"/>
              <a:t>12</a:t>
            </a:r>
            <a:endParaRPr lang="en-US" sz="3600" dirty="0"/>
          </a:p>
        </p:txBody>
      </p:sp>
      <p:sp>
        <p:nvSpPr>
          <p:cNvPr id="10" name="Title 1"/>
          <p:cNvSpPr txBox="1">
            <a:spLocks/>
          </p:cNvSpPr>
          <p:nvPr/>
        </p:nvSpPr>
        <p:spPr>
          <a:xfrm>
            <a:off x="465662" y="4982108"/>
            <a:ext cx="7375997"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Answer: 7 x 12 = 84</a:t>
            </a:r>
            <a:endParaRPr lang="en-US" dirty="0"/>
          </a:p>
        </p:txBody>
      </p:sp>
      <p:sp>
        <p:nvSpPr>
          <p:cNvPr id="11" name="TextBox 10"/>
          <p:cNvSpPr txBox="1"/>
          <p:nvPr/>
        </p:nvSpPr>
        <p:spPr>
          <a:xfrm>
            <a:off x="3622357" y="1687667"/>
            <a:ext cx="886631" cy="923330"/>
          </a:xfrm>
          <a:prstGeom prst="rect">
            <a:avLst/>
          </a:prstGeom>
          <a:noFill/>
        </p:spPr>
        <p:txBody>
          <a:bodyPr wrap="none" rtlCol="0">
            <a:spAutoFit/>
          </a:bodyPr>
          <a:lstStyle/>
          <a:p>
            <a:r>
              <a:rPr lang="en-US" sz="5400" dirty="0" smtClean="0"/>
              <a:t>84</a:t>
            </a:r>
            <a:endParaRPr lang="en-US" sz="5400" dirty="0"/>
          </a:p>
        </p:txBody>
      </p:sp>
      <p:sp>
        <p:nvSpPr>
          <p:cNvPr id="3" name="Footer Placeholder 2"/>
          <p:cNvSpPr>
            <a:spLocks noGrp="1"/>
          </p:cNvSpPr>
          <p:nvPr>
            <p:ph type="ftr" sz="quarter" idx="11"/>
          </p:nvPr>
        </p:nvSpPr>
        <p:spPr/>
        <p:txBody>
          <a:bodyPr/>
          <a:lstStyle/>
          <a:p>
            <a:r>
              <a:rPr lang="en-US" smtClean="0"/>
              <a:t>NCSC Sample Instructional Unit - Elementary Measurement Lesson 2 - Practice</a:t>
            </a:r>
            <a:endParaRPr lang="en-US"/>
          </a:p>
        </p:txBody>
      </p:sp>
      <p:sp>
        <p:nvSpPr>
          <p:cNvPr id="5" name="Slide Number Placeholder 4"/>
          <p:cNvSpPr>
            <a:spLocks noGrp="1"/>
          </p:cNvSpPr>
          <p:nvPr>
            <p:ph type="sldNum" sz="quarter" idx="12"/>
          </p:nvPr>
        </p:nvSpPr>
        <p:spPr/>
        <p:txBody>
          <a:bodyPr/>
          <a:lstStyle/>
          <a:p>
            <a:fld id="{95C7EAB8-18D2-E34D-A1DF-E602EBFA4141}" type="slidenum">
              <a:rPr lang="en-US" smtClean="0"/>
              <a:t>8</a:t>
            </a:fld>
            <a:endParaRPr lang="en-US"/>
          </a:p>
        </p:txBody>
      </p:sp>
    </p:spTree>
    <p:extLst>
      <p:ext uri="{BB962C8B-B14F-4D97-AF65-F5344CB8AC3E}">
        <p14:creationId xmlns:p14="http://schemas.microsoft.com/office/powerpoint/2010/main" val="3377849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animBg="1"/>
      <p:bldP spid="9" grpId="0"/>
      <p:bldP spid="10"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3605" y="274638"/>
            <a:ext cx="6738154" cy="1143000"/>
          </a:xfrm>
        </p:spPr>
        <p:txBody>
          <a:bodyPr/>
          <a:lstStyle/>
          <a:p>
            <a:r>
              <a:rPr lang="en-US" dirty="0" smtClean="0"/>
              <a:t>Multiply        or        Divide</a:t>
            </a:r>
            <a:endParaRPr lang="en-US" dirty="0"/>
          </a:p>
        </p:txBody>
      </p:sp>
      <p:sp>
        <p:nvSpPr>
          <p:cNvPr id="4" name="TextBox 3"/>
          <p:cNvSpPr txBox="1"/>
          <p:nvPr/>
        </p:nvSpPr>
        <p:spPr>
          <a:xfrm>
            <a:off x="1222156" y="2010833"/>
            <a:ext cx="4932811" cy="707886"/>
          </a:xfrm>
          <a:prstGeom prst="rect">
            <a:avLst/>
          </a:prstGeom>
          <a:noFill/>
        </p:spPr>
        <p:txBody>
          <a:bodyPr wrap="none" rtlCol="0">
            <a:spAutoFit/>
          </a:bodyPr>
          <a:lstStyle/>
          <a:p>
            <a:r>
              <a:rPr lang="en-US" sz="4000" dirty="0" smtClean="0"/>
              <a:t>6 </a:t>
            </a:r>
            <a:r>
              <a:rPr lang="en-US" sz="4000" dirty="0" err="1" smtClean="0"/>
              <a:t>ft</a:t>
            </a:r>
            <a:r>
              <a:rPr lang="en-US" sz="4000" dirty="0" smtClean="0"/>
              <a:t> = ____________ in</a:t>
            </a:r>
            <a:endParaRPr lang="en-US" sz="4000" dirty="0"/>
          </a:p>
        </p:txBody>
      </p:sp>
      <p:sp>
        <p:nvSpPr>
          <p:cNvPr id="7" name="Title 1"/>
          <p:cNvSpPr txBox="1">
            <a:spLocks/>
          </p:cNvSpPr>
          <p:nvPr/>
        </p:nvSpPr>
        <p:spPr>
          <a:xfrm>
            <a:off x="165093" y="3432708"/>
            <a:ext cx="7234782"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By what? </a:t>
            </a:r>
            <a:endParaRPr lang="en-US" dirty="0"/>
          </a:p>
        </p:txBody>
      </p:sp>
      <p:sp>
        <p:nvSpPr>
          <p:cNvPr id="8" name="Oval 7"/>
          <p:cNvSpPr/>
          <p:nvPr/>
        </p:nvSpPr>
        <p:spPr>
          <a:xfrm>
            <a:off x="634106" y="385068"/>
            <a:ext cx="2776998" cy="994305"/>
          </a:xfrm>
          <a:prstGeom prst="ellipse">
            <a:avLst/>
          </a:prstGeom>
          <a:solidFill>
            <a:srgbClr val="FFFF00">
              <a:alpha val="5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478946" y="3683000"/>
            <a:ext cx="652643" cy="646331"/>
          </a:xfrm>
          <a:prstGeom prst="rect">
            <a:avLst/>
          </a:prstGeom>
          <a:noFill/>
        </p:spPr>
        <p:txBody>
          <a:bodyPr wrap="none" rtlCol="0">
            <a:spAutoFit/>
          </a:bodyPr>
          <a:lstStyle/>
          <a:p>
            <a:r>
              <a:rPr lang="en-US" sz="3600" dirty="0" smtClean="0"/>
              <a:t>12</a:t>
            </a:r>
            <a:endParaRPr lang="en-US" sz="3600" dirty="0"/>
          </a:p>
        </p:txBody>
      </p:sp>
      <p:sp>
        <p:nvSpPr>
          <p:cNvPr id="10" name="Title 1"/>
          <p:cNvSpPr txBox="1">
            <a:spLocks/>
          </p:cNvSpPr>
          <p:nvPr/>
        </p:nvSpPr>
        <p:spPr>
          <a:xfrm>
            <a:off x="465662" y="4982108"/>
            <a:ext cx="7373608"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Answer: 6 x 12 = 72</a:t>
            </a:r>
            <a:endParaRPr lang="en-US" dirty="0"/>
          </a:p>
        </p:txBody>
      </p:sp>
      <p:sp>
        <p:nvSpPr>
          <p:cNvPr id="11" name="TextBox 10"/>
          <p:cNvSpPr txBox="1"/>
          <p:nvPr/>
        </p:nvSpPr>
        <p:spPr>
          <a:xfrm>
            <a:off x="3586523" y="1687667"/>
            <a:ext cx="886631" cy="923330"/>
          </a:xfrm>
          <a:prstGeom prst="rect">
            <a:avLst/>
          </a:prstGeom>
          <a:noFill/>
        </p:spPr>
        <p:txBody>
          <a:bodyPr wrap="none" rtlCol="0">
            <a:spAutoFit/>
          </a:bodyPr>
          <a:lstStyle/>
          <a:p>
            <a:r>
              <a:rPr lang="en-US" sz="5400" dirty="0" smtClean="0"/>
              <a:t>72</a:t>
            </a:r>
            <a:endParaRPr lang="en-US" sz="5400" dirty="0"/>
          </a:p>
        </p:txBody>
      </p:sp>
      <p:sp>
        <p:nvSpPr>
          <p:cNvPr id="3" name="Footer Placeholder 2"/>
          <p:cNvSpPr>
            <a:spLocks noGrp="1"/>
          </p:cNvSpPr>
          <p:nvPr>
            <p:ph type="ftr" sz="quarter" idx="11"/>
          </p:nvPr>
        </p:nvSpPr>
        <p:spPr/>
        <p:txBody>
          <a:bodyPr/>
          <a:lstStyle/>
          <a:p>
            <a:r>
              <a:rPr lang="en-US" smtClean="0"/>
              <a:t>NCSC Sample Instructional Unit - Elementary Measurement Lesson 2 - Practice</a:t>
            </a:r>
            <a:endParaRPr lang="en-US"/>
          </a:p>
        </p:txBody>
      </p:sp>
      <p:sp>
        <p:nvSpPr>
          <p:cNvPr id="5" name="Slide Number Placeholder 4"/>
          <p:cNvSpPr>
            <a:spLocks noGrp="1"/>
          </p:cNvSpPr>
          <p:nvPr>
            <p:ph type="sldNum" sz="quarter" idx="12"/>
          </p:nvPr>
        </p:nvSpPr>
        <p:spPr/>
        <p:txBody>
          <a:bodyPr/>
          <a:lstStyle/>
          <a:p>
            <a:fld id="{95C7EAB8-18D2-E34D-A1DF-E602EBFA4141}" type="slidenum">
              <a:rPr lang="en-US" smtClean="0"/>
              <a:t>9</a:t>
            </a:fld>
            <a:endParaRPr lang="en-US"/>
          </a:p>
        </p:txBody>
      </p:sp>
    </p:spTree>
    <p:extLst>
      <p:ext uri="{BB962C8B-B14F-4D97-AF65-F5344CB8AC3E}">
        <p14:creationId xmlns:p14="http://schemas.microsoft.com/office/powerpoint/2010/main" val="1084189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animBg="1"/>
      <p:bldP spid="9" grpId="0"/>
      <p:bldP spid="10" grpId="0"/>
      <p:bldP spid="11"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245</TotalTime>
  <Words>1563</Words>
  <Application>Microsoft Office PowerPoint</Application>
  <PresentationFormat>On-screen Show (4:3)</PresentationFormat>
  <Paragraphs>187</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Practice Conversions of Length Within the US Customary System</vt:lpstr>
      <vt:lpstr>Multiply        or        Divide</vt:lpstr>
      <vt:lpstr>Multiply        or        Divide</vt:lpstr>
      <vt:lpstr>Multiply        or        Divide</vt:lpstr>
      <vt:lpstr>Multiply        or        Divide</vt:lpstr>
      <vt:lpstr>Multiply        or        Divide</vt:lpstr>
      <vt:lpstr>Multiply        or        Divide</vt:lpstr>
      <vt:lpstr>Multiply        or        Divide</vt:lpstr>
      <vt:lpstr>Multiply        or        Divide</vt:lpstr>
      <vt:lpstr>Multiply        or        Divide</vt:lpstr>
      <vt:lpstr>Multiply        or        Divide</vt:lpstr>
      <vt:lpstr>Complete the Chart </vt:lpstr>
    </vt:vector>
  </TitlesOfParts>
  <Company>University of Kentucky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Practice Conversions of Length Within the US Customary System</dc:title>
  <dc:creator>Alson Cole III</dc:creator>
  <cp:lastModifiedBy>Land, Lou-Ann</cp:lastModifiedBy>
  <cp:revision>22</cp:revision>
  <dcterms:created xsi:type="dcterms:W3CDTF">2011-12-20T19:57:11Z</dcterms:created>
  <dcterms:modified xsi:type="dcterms:W3CDTF">2013-06-19T15:17:22Z</dcterms:modified>
</cp:coreProperties>
</file>