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D0842-C5EA-4FBD-A5C2-916245FCDC2F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774E-2A9A-4861-B997-AA9392005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229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C6296-940E-4754-B0C9-08043E431991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A6B62-9CFE-4046-AEC8-785296958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866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Drew- could you talk about why</a:t>
            </a:r>
            <a:r>
              <a:rPr lang="en-US" baseline="0" dirty="0" smtClean="0"/>
              <a:t> it is important students learn different methods for finding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A6B62-9CFE-4046-AEC8-7852969583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DBD4EF-BCBA-4DCB-88BD-43E56791E391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5C2D9-8175-4BC5-8E66-3BBB24F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5418FF-DB28-408B-A25A-218D45E781D0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5C2D9-8175-4BC5-8E66-3BBB24F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C44170-6E52-445B-87B5-CD7E455381E4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5C2D9-8175-4BC5-8E66-3BBB24F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7BB724-E5E4-46F6-9B32-AC5947BAE882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5C2D9-8175-4BC5-8E66-3BBB24F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00BE62-6A96-4983-B8E8-13CF9ED08957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5C2D9-8175-4BC5-8E66-3BBB24F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F6403-9C2A-4C54-9EF7-E524E2AD6A59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5C2D9-8175-4BC5-8E66-3BBB24F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F056AF-4AB2-437B-87BF-D2A4EA39A0B6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5C2D9-8175-4BC5-8E66-3BBB24F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30656-49CB-451D-B35A-3CAF3E79C603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5C2D9-8175-4BC5-8E66-3BBB24F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302052-49BD-4A99-9554-B6678153F59E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5C2D9-8175-4BC5-8E66-3BBB24F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5F35FB7-22D3-459F-91AC-14621813B059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A45C2D9-8175-4BC5-8E66-3BBB24F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tiling and multiplication to determine area of a polygon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Ways to Find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Show </a:t>
            </a:r>
            <a:r>
              <a:rPr lang="en-US" dirty="0" smtClean="0"/>
              <a:t>students they can find the area of a two-dimensional rectilinear shape using multiple methods by demonstrating each method and comparing the results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866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  <a:ln>
            <a:noFill/>
          </a:ln>
        </p:spPr>
        <p:txBody>
          <a:bodyPr/>
          <a:lstStyle/>
          <a:p>
            <a:r>
              <a:rPr lang="en-US" sz="2800" dirty="0" smtClean="0"/>
              <a:t>Materials</a:t>
            </a:r>
            <a:r>
              <a:rPr lang="en-US" sz="2800" dirty="0" smtClean="0"/>
              <a:t>: </a:t>
            </a:r>
            <a:r>
              <a:rPr lang="en-US" sz="2800" dirty="0" smtClean="0"/>
              <a:t>Flat tiles or squares of cardstock that represent a unit square</a:t>
            </a:r>
          </a:p>
          <a:p>
            <a:pPr lvl="5"/>
            <a:r>
              <a:rPr lang="en-US" dirty="0" smtClean="0">
                <a:latin typeface="Myriad Pro"/>
              </a:rPr>
              <a:t>Step 1: How many tiles does it take to cover the area of the rectilinear shape?</a:t>
            </a:r>
            <a:r>
              <a:rPr lang="en-US" sz="2000" dirty="0" smtClean="0">
                <a:latin typeface="Myriad Pro"/>
              </a:rPr>
              <a:t> </a:t>
            </a:r>
          </a:p>
          <a:p>
            <a:pPr lvl="5">
              <a:buNone/>
            </a:pPr>
            <a:endParaRPr lang="en-US" sz="2000" dirty="0" smtClean="0">
              <a:latin typeface="Myriad Pro"/>
            </a:endParaRPr>
          </a:p>
          <a:p>
            <a:pPr lvl="1">
              <a:buNone/>
            </a:pPr>
            <a:endParaRPr lang="en-US" sz="2600" dirty="0" smtClean="0"/>
          </a:p>
          <a:p>
            <a:pPr lvl="5"/>
            <a:endParaRPr lang="en-US" sz="2000" dirty="0" smtClean="0">
              <a:latin typeface="Myriad Pro"/>
            </a:endParaRPr>
          </a:p>
          <a:p>
            <a:pPr lvl="5">
              <a:buNone/>
            </a:pPr>
            <a:endParaRPr lang="en-US" sz="2000" dirty="0" smtClean="0">
              <a:latin typeface="Myriad Pro"/>
            </a:endParaRPr>
          </a:p>
          <a:p>
            <a:pPr lvl="5">
              <a:buNone/>
            </a:pPr>
            <a:endParaRPr lang="en-US" sz="2000" dirty="0" smtClean="0">
              <a:latin typeface="Myriad Pro"/>
            </a:endParaRPr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4008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7" name="Explosion 1 16"/>
          <p:cNvSpPr/>
          <p:nvPr/>
        </p:nvSpPr>
        <p:spPr>
          <a:xfrm>
            <a:off x="228600" y="3276600"/>
            <a:ext cx="3124200" cy="289560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66800" y="4191000"/>
            <a:ext cx="1905000" cy="107721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Myriad Pro"/>
              </a:rPr>
              <a:t>Helpful Hint: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Myriad Pro"/>
              </a:rPr>
              <a:t>Always give students more tiles than they need</a:t>
            </a:r>
            <a:endParaRPr lang="en-US" sz="1600" dirty="0">
              <a:solidFill>
                <a:schemeClr val="tx1"/>
              </a:solidFill>
              <a:latin typeface="Myriad Pro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7277100" y="5143500"/>
            <a:ext cx="381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00" y="5105400"/>
            <a:ext cx="1371600" cy="692497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 dirty="0" smtClean="0">
                <a:latin typeface="Myriad Pro"/>
              </a:rPr>
              <a:t>Must be a two-dimensional shape </a:t>
            </a:r>
            <a:endParaRPr lang="en-US" sz="1300" b="1" dirty="0">
              <a:latin typeface="Myriad Pro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733800" y="3048000"/>
            <a:ext cx="3810000" cy="2133600"/>
            <a:chOff x="4495800" y="3200400"/>
            <a:chExt cx="3810000" cy="2133600"/>
          </a:xfrm>
        </p:grpSpPr>
        <p:sp>
          <p:nvSpPr>
            <p:cNvPr id="4" name="Rectangle 3"/>
            <p:cNvSpPr/>
            <p:nvPr/>
          </p:nvSpPr>
          <p:spPr>
            <a:xfrm>
              <a:off x="6019800" y="3200400"/>
              <a:ext cx="22860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86400" y="32004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53000" y="33528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86400" y="37338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95800" y="37338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29200" y="39624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86400" y="43434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24400" y="44958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81600" y="49530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19800" y="32004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00800" y="32004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Materials:Equation</a:t>
            </a:r>
            <a:r>
              <a:rPr lang="en-US" dirty="0" smtClean="0"/>
              <a:t> </a:t>
            </a:r>
            <a:r>
              <a:rPr lang="en-US" dirty="0" smtClean="0"/>
              <a:t>template, calculator, ruler, or tiling squares</a:t>
            </a:r>
          </a:p>
          <a:p>
            <a:pPr lvl="1"/>
            <a:r>
              <a:rPr lang="en-US" sz="2400" dirty="0" smtClean="0"/>
              <a:t>Step 1: Students can use a ruler or tiling squares to measure the length and width of the object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3340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638800" y="3581400"/>
            <a:ext cx="2819400" cy="1981200"/>
            <a:chOff x="5638800" y="3581400"/>
            <a:chExt cx="2819400" cy="1981200"/>
          </a:xfrm>
        </p:grpSpPr>
        <p:sp>
          <p:nvSpPr>
            <p:cNvPr id="4" name="Rectangle 3"/>
            <p:cNvSpPr/>
            <p:nvPr/>
          </p:nvSpPr>
          <p:spPr>
            <a:xfrm>
              <a:off x="6172200" y="3581400"/>
              <a:ext cx="2286000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638800" y="45720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38800" y="41148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638800" y="3657600"/>
              <a:ext cx="3810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Step 2: Students then plug their measurements into the equation template</a:t>
            </a:r>
          </a:p>
          <a:p>
            <a:pPr lvl="1"/>
            <a:endParaRPr lang="en-US" sz="2400" dirty="0"/>
          </a:p>
          <a:p>
            <a:pPr lvl="1">
              <a:buNone/>
            </a:pPr>
            <a:r>
              <a:rPr lang="en-US" sz="2400" dirty="0" smtClean="0"/>
              <a:t>A= _________ X __________</a:t>
            </a:r>
          </a:p>
          <a:p>
            <a:pPr lvl="1">
              <a:buNone/>
            </a:pPr>
            <a:r>
              <a:rPr lang="en-US" sz="1600" dirty="0" smtClean="0"/>
              <a:t>		    length		    width</a:t>
            </a:r>
            <a:endParaRPr lang="en-US" sz="1600" dirty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80772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4" name="Explosion 2 3"/>
          <p:cNvSpPr/>
          <p:nvPr/>
        </p:nvSpPr>
        <p:spPr>
          <a:xfrm rot="451781">
            <a:off x="5257412" y="2596700"/>
            <a:ext cx="3671458" cy="3048000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3581400"/>
            <a:ext cx="1828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Helpful Hints:</a:t>
            </a:r>
          </a:p>
          <a:p>
            <a:r>
              <a:rPr lang="en-US" sz="1400" dirty="0" smtClean="0">
                <a:latin typeface="Myriad Pro"/>
              </a:rPr>
              <a:t>Color code equation template to prompt students where to place measurements</a:t>
            </a:r>
            <a:endParaRPr lang="en-US" sz="1400" dirty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Step 3: Finally, once the equation is complete, students use a calculator to solve the equation for area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A=  </a:t>
            </a:r>
            <a:r>
              <a:rPr lang="en-US" sz="2400" u="sng" dirty="0" smtClean="0"/>
              <a:t>3 cm   </a:t>
            </a:r>
            <a:r>
              <a:rPr lang="en-US" sz="2400" dirty="0" smtClean="0"/>
              <a:t>X</a:t>
            </a:r>
            <a:r>
              <a:rPr lang="en-US" sz="2400" u="sng" dirty="0" smtClean="0"/>
              <a:t>  5 cm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A= 15 cm</a:t>
            </a:r>
            <a:r>
              <a:rPr lang="en-US" sz="2400" baseline="30000" dirty="0" smtClean="0"/>
              <a:t>2</a:t>
            </a:r>
          </a:p>
          <a:p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80772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209800" y="3810000"/>
            <a:ext cx="1295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05200" y="3505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Don’t forget the units</a:t>
            </a:r>
            <a:endParaRPr lang="en-US" sz="1600" dirty="0"/>
          </a:p>
        </p:txBody>
      </p:sp>
      <p:sp>
        <p:nvSpPr>
          <p:cNvPr id="11" name="Explosion 1 10"/>
          <p:cNvSpPr/>
          <p:nvPr/>
        </p:nvSpPr>
        <p:spPr>
          <a:xfrm>
            <a:off x="5029200" y="2667000"/>
            <a:ext cx="4114800" cy="327660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37338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Helpful Hint:</a:t>
            </a:r>
          </a:p>
          <a:p>
            <a:r>
              <a:rPr lang="en-US" sz="1200" dirty="0" smtClean="0"/>
              <a:t>If you color coded the equation for students, you may want to color code the corresponding buttons on the calculator to prompt calculator use</a:t>
            </a:r>
            <a:endParaRPr lang="en-US" sz="1200" dirty="0"/>
          </a:p>
        </p:txBody>
      </p:sp>
      <p:pic>
        <p:nvPicPr>
          <p:cNvPr id="10" name="Picture 9" descr="calcula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4343400"/>
            <a:ext cx="1231900" cy="162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the two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Compare the results from both methods to demonstrate how both methods were used to find the area of the same rectilinear shape</a:t>
            </a:r>
          </a:p>
          <a:p>
            <a:endParaRPr lang="en-US" sz="2400" dirty="0"/>
          </a:p>
          <a:p>
            <a:r>
              <a:rPr lang="en-US" sz="2400" dirty="0" smtClean="0"/>
              <a:t>Ideas for increasing difficulty</a:t>
            </a:r>
          </a:p>
          <a:p>
            <a:pPr lvl="1"/>
            <a:r>
              <a:rPr lang="en-US" sz="2000" dirty="0" smtClean="0"/>
              <a:t>Use </a:t>
            </a:r>
            <a:r>
              <a:rPr lang="en-US" sz="2000" dirty="0" smtClean="0"/>
              <a:t>a </a:t>
            </a:r>
            <a:r>
              <a:rPr lang="en-US" sz="2000" dirty="0" err="1" smtClean="0"/>
              <a:t>geoboard</a:t>
            </a:r>
            <a:r>
              <a:rPr lang="en-US" sz="2000" dirty="0" smtClean="0"/>
              <a:t> and rubber band and find area of a variety of rectilinear shapes</a:t>
            </a:r>
          </a:p>
          <a:p>
            <a:pPr lvl="1"/>
            <a:r>
              <a:rPr lang="en-US" sz="2000" dirty="0" smtClean="0"/>
              <a:t>On centimeter grid paper, draw and label a rectangle with a length of 6 centimeters and a width of 2 centimeters. Find the area of this rectangle. Now find the area of the following rectangles (l=12, w=4; l=18, w=6; l=24, w=8).</a:t>
            </a:r>
            <a:endParaRPr 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866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Using tiling and multiplication to determine the area of a polygon address the following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and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Core Content Connectors</a:t>
            </a:r>
          </a:p>
          <a:p>
            <a:pPr lvl="1"/>
            <a:r>
              <a:rPr lang="en-US" sz="2400" dirty="0" smtClean="0"/>
              <a:t>3.ME.2e2 Generate measurement data by measuring lengths using rulers marked with halves and fourths of an inch</a:t>
            </a:r>
          </a:p>
          <a:p>
            <a:pPr lvl="1"/>
            <a:r>
              <a:rPr lang="en-US" sz="2400" dirty="0" smtClean="0"/>
              <a:t>3.ME.1d1 Use tiling and addition to determine area</a:t>
            </a:r>
          </a:p>
          <a:p>
            <a:pPr lvl="1"/>
            <a:r>
              <a:rPr lang="en-US" sz="2400" dirty="0" smtClean="0"/>
              <a:t>3.ME.1d2 Measure area of rectangles by counting squares</a:t>
            </a:r>
          </a:p>
          <a:p>
            <a:pPr lvl="1"/>
            <a:r>
              <a:rPr lang="en-US" sz="2400" dirty="0" smtClean="0"/>
              <a:t>4.ME.1d3 Use tiling and multiplication to determine area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866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8BB0F6-A2FA-45AE-B5B3-94409B023A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F7A39D1-F1F0-4DE5-90B0-9BA030C8D1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81F43E-D6D5-41E7-AFE3-C8ED5DEC63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504</TotalTime>
  <Words>928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NCSC theme</vt:lpstr>
      <vt:lpstr>Using tiling and multiplication to determine area of a polygon</vt:lpstr>
      <vt:lpstr>Multiple Ways to Find Area</vt:lpstr>
      <vt:lpstr>Tiling</vt:lpstr>
      <vt:lpstr>Multiplication</vt:lpstr>
      <vt:lpstr>Multiplication cont</vt:lpstr>
      <vt:lpstr>Multiplication cont.</vt:lpstr>
      <vt:lpstr>Compare the two methods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tiling, addition, and multiplication to determine area of a polygon</dc:title>
  <dc:creator>bsmit224</dc:creator>
  <cp:lastModifiedBy>edCount</cp:lastModifiedBy>
  <cp:revision>43</cp:revision>
  <dcterms:created xsi:type="dcterms:W3CDTF">2011-09-13T13:49:36Z</dcterms:created>
  <dcterms:modified xsi:type="dcterms:W3CDTF">2013-11-06T21:46:59Z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