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62" r:id="rId9"/>
    <p:sldId id="265" r:id="rId10"/>
    <p:sldId id="260" r:id="rId11"/>
    <p:sldId id="259"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19A260-1CB9-4E6F-B7A1-1668C84AB64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67989B0-6D30-4A94-A15D-1E3CB5E4B255}">
      <dgm:prSet phldrT="[Text]"/>
      <dgm:spPr/>
      <dgm:t>
        <a:bodyPr/>
        <a:lstStyle/>
        <a:p>
          <a:r>
            <a:rPr lang="en-US" dirty="0" smtClean="0"/>
            <a:t>Theme</a:t>
          </a:r>
          <a:endParaRPr lang="en-US" dirty="0"/>
        </a:p>
      </dgm:t>
    </dgm:pt>
    <dgm:pt modelId="{14B90D13-CAA1-47D8-9DE6-3B398192CBBE}" type="parTrans" cxnId="{38B9B1FB-8916-4C8C-B6B0-D2D397B80A29}">
      <dgm:prSet/>
      <dgm:spPr/>
      <dgm:t>
        <a:bodyPr/>
        <a:lstStyle/>
        <a:p>
          <a:endParaRPr lang="en-US"/>
        </a:p>
      </dgm:t>
    </dgm:pt>
    <dgm:pt modelId="{A11E3093-2AEC-4BFA-AC1A-77EF8674CFC3}" type="sibTrans" cxnId="{38B9B1FB-8916-4C8C-B6B0-D2D397B80A29}">
      <dgm:prSet/>
      <dgm:spPr/>
      <dgm:t>
        <a:bodyPr/>
        <a:lstStyle/>
        <a:p>
          <a:endParaRPr lang="en-US"/>
        </a:p>
      </dgm:t>
    </dgm:pt>
    <dgm:pt modelId="{52FC3936-4297-4A06-AD16-ADD0AEB7F081}">
      <dgm:prSet phldrT="[Text]" phldr="1"/>
      <dgm:spPr/>
      <dgm:t>
        <a:bodyPr/>
        <a:lstStyle/>
        <a:p>
          <a:endParaRPr lang="en-US" dirty="0"/>
        </a:p>
      </dgm:t>
    </dgm:pt>
    <dgm:pt modelId="{B716CF94-4CD7-4255-B421-89E9467B06E2}" type="parTrans" cxnId="{06D1BBB4-B9ED-4ED1-97A0-807CCD0E8AF5}">
      <dgm:prSet/>
      <dgm:spPr/>
      <dgm:t>
        <a:bodyPr/>
        <a:lstStyle/>
        <a:p>
          <a:endParaRPr lang="en-US"/>
        </a:p>
      </dgm:t>
    </dgm:pt>
    <dgm:pt modelId="{383AF7B1-C29F-4EA2-9AC0-201DAB3D8458}" type="sibTrans" cxnId="{06D1BBB4-B9ED-4ED1-97A0-807CCD0E8AF5}">
      <dgm:prSet/>
      <dgm:spPr/>
      <dgm:t>
        <a:bodyPr/>
        <a:lstStyle/>
        <a:p>
          <a:endParaRPr lang="en-US"/>
        </a:p>
      </dgm:t>
    </dgm:pt>
    <dgm:pt modelId="{A57D25EC-4C75-4B90-BBE7-0776CBA31E4A}">
      <dgm:prSet phldrT="[Text]"/>
      <dgm:spPr/>
      <dgm:t>
        <a:bodyPr/>
        <a:lstStyle/>
        <a:p>
          <a:r>
            <a:rPr lang="en-US" dirty="0" smtClean="0"/>
            <a:t>Evidence From the Text (with page #)</a:t>
          </a:r>
          <a:endParaRPr lang="en-US" dirty="0"/>
        </a:p>
      </dgm:t>
    </dgm:pt>
    <dgm:pt modelId="{787ECE0F-F399-4E4A-BCEE-33AC2B62C5FA}" type="parTrans" cxnId="{AA93C5AF-B271-4D05-A826-EEAFBEE09FA8}">
      <dgm:prSet/>
      <dgm:spPr/>
      <dgm:t>
        <a:bodyPr/>
        <a:lstStyle/>
        <a:p>
          <a:endParaRPr lang="en-US"/>
        </a:p>
      </dgm:t>
    </dgm:pt>
    <dgm:pt modelId="{2CC4D5CA-B76F-4EEE-9BCF-32D1C085EBC3}" type="sibTrans" cxnId="{AA93C5AF-B271-4D05-A826-EEAFBEE09FA8}">
      <dgm:prSet/>
      <dgm:spPr/>
      <dgm:t>
        <a:bodyPr/>
        <a:lstStyle/>
        <a:p>
          <a:endParaRPr lang="en-US"/>
        </a:p>
      </dgm:t>
    </dgm:pt>
    <dgm:pt modelId="{D040C792-2D4E-4DFB-BA5A-12C1B25DD594}">
      <dgm:prSet phldrT="[Text]" phldr="1"/>
      <dgm:spPr/>
      <dgm:t>
        <a:bodyPr/>
        <a:lstStyle/>
        <a:p>
          <a:endParaRPr lang="en-US" dirty="0"/>
        </a:p>
      </dgm:t>
    </dgm:pt>
    <dgm:pt modelId="{BE496783-3598-4820-A976-BBAEF679414F}" type="parTrans" cxnId="{3652DEAF-3EE6-4643-A23D-5CAD1416BED4}">
      <dgm:prSet/>
      <dgm:spPr/>
      <dgm:t>
        <a:bodyPr/>
        <a:lstStyle/>
        <a:p>
          <a:endParaRPr lang="en-US"/>
        </a:p>
      </dgm:t>
    </dgm:pt>
    <dgm:pt modelId="{A10F5408-6CFC-4933-A4EF-BF741F3CB93D}" type="sibTrans" cxnId="{3652DEAF-3EE6-4643-A23D-5CAD1416BED4}">
      <dgm:prSet/>
      <dgm:spPr/>
      <dgm:t>
        <a:bodyPr/>
        <a:lstStyle/>
        <a:p>
          <a:endParaRPr lang="en-US"/>
        </a:p>
      </dgm:t>
    </dgm:pt>
    <dgm:pt modelId="{271B7F1A-56C6-461A-B525-33512F953095}" type="pres">
      <dgm:prSet presAssocID="{3E19A260-1CB9-4E6F-B7A1-1668C84AB647}" presName="Name0" presStyleCnt="0">
        <dgm:presLayoutVars>
          <dgm:dir/>
          <dgm:animLvl val="lvl"/>
          <dgm:resizeHandles val="exact"/>
        </dgm:presLayoutVars>
      </dgm:prSet>
      <dgm:spPr/>
      <dgm:t>
        <a:bodyPr/>
        <a:lstStyle/>
        <a:p>
          <a:endParaRPr lang="en-US"/>
        </a:p>
      </dgm:t>
    </dgm:pt>
    <dgm:pt modelId="{3E31EF86-8712-4A9D-8825-AC68F387948B}" type="pres">
      <dgm:prSet presAssocID="{467989B0-6D30-4A94-A15D-1E3CB5E4B255}" presName="composite" presStyleCnt="0"/>
      <dgm:spPr/>
    </dgm:pt>
    <dgm:pt modelId="{DEF302F3-3449-426D-872B-7B7E7FA6E03B}" type="pres">
      <dgm:prSet presAssocID="{467989B0-6D30-4A94-A15D-1E3CB5E4B255}" presName="parTx" presStyleLbl="alignNode1" presStyleIdx="0" presStyleCnt="2">
        <dgm:presLayoutVars>
          <dgm:chMax val="0"/>
          <dgm:chPref val="0"/>
          <dgm:bulletEnabled val="1"/>
        </dgm:presLayoutVars>
      </dgm:prSet>
      <dgm:spPr/>
      <dgm:t>
        <a:bodyPr/>
        <a:lstStyle/>
        <a:p>
          <a:endParaRPr lang="en-US"/>
        </a:p>
      </dgm:t>
    </dgm:pt>
    <dgm:pt modelId="{4FAB7746-E002-4D4B-8095-9E90E504A0A3}" type="pres">
      <dgm:prSet presAssocID="{467989B0-6D30-4A94-A15D-1E3CB5E4B255}" presName="desTx" presStyleLbl="alignAccFollowNode1" presStyleIdx="0" presStyleCnt="2">
        <dgm:presLayoutVars>
          <dgm:bulletEnabled val="1"/>
        </dgm:presLayoutVars>
      </dgm:prSet>
      <dgm:spPr/>
      <dgm:t>
        <a:bodyPr/>
        <a:lstStyle/>
        <a:p>
          <a:endParaRPr lang="en-US"/>
        </a:p>
      </dgm:t>
    </dgm:pt>
    <dgm:pt modelId="{30EEB32D-2A62-4161-9624-BE03173E7891}" type="pres">
      <dgm:prSet presAssocID="{A11E3093-2AEC-4BFA-AC1A-77EF8674CFC3}" presName="space" presStyleCnt="0"/>
      <dgm:spPr/>
    </dgm:pt>
    <dgm:pt modelId="{A3EFDF70-05F2-4C6C-B923-BFF44677398C}" type="pres">
      <dgm:prSet presAssocID="{A57D25EC-4C75-4B90-BBE7-0776CBA31E4A}" presName="composite" presStyleCnt="0"/>
      <dgm:spPr/>
    </dgm:pt>
    <dgm:pt modelId="{3232C523-3038-402E-87DE-BDB33D2A8C8D}" type="pres">
      <dgm:prSet presAssocID="{A57D25EC-4C75-4B90-BBE7-0776CBA31E4A}" presName="parTx" presStyleLbl="alignNode1" presStyleIdx="1" presStyleCnt="2">
        <dgm:presLayoutVars>
          <dgm:chMax val="0"/>
          <dgm:chPref val="0"/>
          <dgm:bulletEnabled val="1"/>
        </dgm:presLayoutVars>
      </dgm:prSet>
      <dgm:spPr/>
      <dgm:t>
        <a:bodyPr/>
        <a:lstStyle/>
        <a:p>
          <a:endParaRPr lang="en-US"/>
        </a:p>
      </dgm:t>
    </dgm:pt>
    <dgm:pt modelId="{822BF399-C06C-4624-A9B6-B135FDB5AEF9}" type="pres">
      <dgm:prSet presAssocID="{A57D25EC-4C75-4B90-BBE7-0776CBA31E4A}" presName="desTx" presStyleLbl="alignAccFollowNode1" presStyleIdx="1" presStyleCnt="2">
        <dgm:presLayoutVars>
          <dgm:bulletEnabled val="1"/>
        </dgm:presLayoutVars>
      </dgm:prSet>
      <dgm:spPr/>
      <dgm:t>
        <a:bodyPr/>
        <a:lstStyle/>
        <a:p>
          <a:endParaRPr lang="en-US"/>
        </a:p>
      </dgm:t>
    </dgm:pt>
  </dgm:ptLst>
  <dgm:cxnLst>
    <dgm:cxn modelId="{3652DEAF-3EE6-4643-A23D-5CAD1416BED4}" srcId="{A57D25EC-4C75-4B90-BBE7-0776CBA31E4A}" destId="{D040C792-2D4E-4DFB-BA5A-12C1B25DD594}" srcOrd="0" destOrd="0" parTransId="{BE496783-3598-4820-A976-BBAEF679414F}" sibTransId="{A10F5408-6CFC-4933-A4EF-BF741F3CB93D}"/>
    <dgm:cxn modelId="{CA8596D6-9323-4072-B41C-84221800985A}" type="presOf" srcId="{52FC3936-4297-4A06-AD16-ADD0AEB7F081}" destId="{4FAB7746-E002-4D4B-8095-9E90E504A0A3}" srcOrd="0" destOrd="0" presId="urn:microsoft.com/office/officeart/2005/8/layout/hList1"/>
    <dgm:cxn modelId="{06D1BBB4-B9ED-4ED1-97A0-807CCD0E8AF5}" srcId="{467989B0-6D30-4A94-A15D-1E3CB5E4B255}" destId="{52FC3936-4297-4A06-AD16-ADD0AEB7F081}" srcOrd="0" destOrd="0" parTransId="{B716CF94-4CD7-4255-B421-89E9467B06E2}" sibTransId="{383AF7B1-C29F-4EA2-9AC0-201DAB3D8458}"/>
    <dgm:cxn modelId="{38B9B1FB-8916-4C8C-B6B0-D2D397B80A29}" srcId="{3E19A260-1CB9-4E6F-B7A1-1668C84AB647}" destId="{467989B0-6D30-4A94-A15D-1E3CB5E4B255}" srcOrd="0" destOrd="0" parTransId="{14B90D13-CAA1-47D8-9DE6-3B398192CBBE}" sibTransId="{A11E3093-2AEC-4BFA-AC1A-77EF8674CFC3}"/>
    <dgm:cxn modelId="{9127D27A-D49C-41B8-86D5-C37CACA3E5FE}" type="presOf" srcId="{467989B0-6D30-4A94-A15D-1E3CB5E4B255}" destId="{DEF302F3-3449-426D-872B-7B7E7FA6E03B}" srcOrd="0" destOrd="0" presId="urn:microsoft.com/office/officeart/2005/8/layout/hList1"/>
    <dgm:cxn modelId="{AA93C5AF-B271-4D05-A826-EEAFBEE09FA8}" srcId="{3E19A260-1CB9-4E6F-B7A1-1668C84AB647}" destId="{A57D25EC-4C75-4B90-BBE7-0776CBA31E4A}" srcOrd="1" destOrd="0" parTransId="{787ECE0F-F399-4E4A-BCEE-33AC2B62C5FA}" sibTransId="{2CC4D5CA-B76F-4EEE-9BCF-32D1C085EBC3}"/>
    <dgm:cxn modelId="{97508A71-137B-496B-BD2A-6F111D85C932}" type="presOf" srcId="{A57D25EC-4C75-4B90-BBE7-0776CBA31E4A}" destId="{3232C523-3038-402E-87DE-BDB33D2A8C8D}" srcOrd="0" destOrd="0" presId="urn:microsoft.com/office/officeart/2005/8/layout/hList1"/>
    <dgm:cxn modelId="{C37A7849-AFC8-417D-84B7-DB5F6F34E0A3}" type="presOf" srcId="{D040C792-2D4E-4DFB-BA5A-12C1B25DD594}" destId="{822BF399-C06C-4624-A9B6-B135FDB5AEF9}" srcOrd="0" destOrd="0" presId="urn:microsoft.com/office/officeart/2005/8/layout/hList1"/>
    <dgm:cxn modelId="{456AE594-F5A3-42F7-8E18-FAC782600242}" type="presOf" srcId="{3E19A260-1CB9-4E6F-B7A1-1668C84AB647}" destId="{271B7F1A-56C6-461A-B525-33512F953095}" srcOrd="0" destOrd="0" presId="urn:microsoft.com/office/officeart/2005/8/layout/hList1"/>
    <dgm:cxn modelId="{FCF42841-C62E-4411-8A55-FD6D5F84A5AC}" type="presParOf" srcId="{271B7F1A-56C6-461A-B525-33512F953095}" destId="{3E31EF86-8712-4A9D-8825-AC68F387948B}" srcOrd="0" destOrd="0" presId="urn:microsoft.com/office/officeart/2005/8/layout/hList1"/>
    <dgm:cxn modelId="{697FB603-759B-42D3-BE10-56FF1D2D4761}" type="presParOf" srcId="{3E31EF86-8712-4A9D-8825-AC68F387948B}" destId="{DEF302F3-3449-426D-872B-7B7E7FA6E03B}" srcOrd="0" destOrd="0" presId="urn:microsoft.com/office/officeart/2005/8/layout/hList1"/>
    <dgm:cxn modelId="{A2F851F8-6F4B-4F69-B5E7-C63BF472D3FF}" type="presParOf" srcId="{3E31EF86-8712-4A9D-8825-AC68F387948B}" destId="{4FAB7746-E002-4D4B-8095-9E90E504A0A3}" srcOrd="1" destOrd="0" presId="urn:microsoft.com/office/officeart/2005/8/layout/hList1"/>
    <dgm:cxn modelId="{090106A8-7AE8-464A-8082-3A7A35376979}" type="presParOf" srcId="{271B7F1A-56C6-461A-B525-33512F953095}" destId="{30EEB32D-2A62-4161-9624-BE03173E7891}" srcOrd="1" destOrd="0" presId="urn:microsoft.com/office/officeart/2005/8/layout/hList1"/>
    <dgm:cxn modelId="{E5A119A2-AC47-4526-ACE7-A34A8BACF337}" type="presParOf" srcId="{271B7F1A-56C6-461A-B525-33512F953095}" destId="{A3EFDF70-05F2-4C6C-B923-BFF44677398C}" srcOrd="2" destOrd="0" presId="urn:microsoft.com/office/officeart/2005/8/layout/hList1"/>
    <dgm:cxn modelId="{AAB54DAF-CC22-478D-93F9-206C59C697E1}" type="presParOf" srcId="{A3EFDF70-05F2-4C6C-B923-BFF44677398C}" destId="{3232C523-3038-402E-87DE-BDB33D2A8C8D}" srcOrd="0" destOrd="0" presId="urn:microsoft.com/office/officeart/2005/8/layout/hList1"/>
    <dgm:cxn modelId="{498EABEF-5F07-4F45-92C4-7160DD35AD44}" type="presParOf" srcId="{A3EFDF70-05F2-4C6C-B923-BFF44677398C}" destId="{822BF399-C06C-4624-A9B6-B135FDB5AEF9}"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F302F3-3449-426D-872B-7B7E7FA6E03B}">
      <dsp:nvSpPr>
        <dsp:cNvPr id="0" name=""/>
        <dsp:cNvSpPr/>
      </dsp:nvSpPr>
      <dsp:spPr>
        <a:xfrm>
          <a:off x="25" y="33177"/>
          <a:ext cx="2421284" cy="763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Theme</a:t>
          </a:r>
          <a:endParaRPr lang="en-US" sz="2100" kern="1200" dirty="0"/>
        </a:p>
      </dsp:txBody>
      <dsp:txXfrm>
        <a:off x="25" y="33177"/>
        <a:ext cx="2421284" cy="763924"/>
      </dsp:txXfrm>
    </dsp:sp>
    <dsp:sp modelId="{4FAB7746-E002-4D4B-8095-9E90E504A0A3}">
      <dsp:nvSpPr>
        <dsp:cNvPr id="0" name=""/>
        <dsp:cNvSpPr/>
      </dsp:nvSpPr>
      <dsp:spPr>
        <a:xfrm>
          <a:off x="25" y="797102"/>
          <a:ext cx="2421284" cy="9223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endParaRPr lang="en-US" sz="2100" kern="1200" dirty="0"/>
        </a:p>
      </dsp:txBody>
      <dsp:txXfrm>
        <a:off x="25" y="797102"/>
        <a:ext cx="2421284" cy="922320"/>
      </dsp:txXfrm>
    </dsp:sp>
    <dsp:sp modelId="{3232C523-3038-402E-87DE-BDB33D2A8C8D}">
      <dsp:nvSpPr>
        <dsp:cNvPr id="0" name=""/>
        <dsp:cNvSpPr/>
      </dsp:nvSpPr>
      <dsp:spPr>
        <a:xfrm>
          <a:off x="2760289" y="33177"/>
          <a:ext cx="2421284" cy="76392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Evidence From the Text (with page #)</a:t>
          </a:r>
          <a:endParaRPr lang="en-US" sz="2100" kern="1200" dirty="0"/>
        </a:p>
      </dsp:txBody>
      <dsp:txXfrm>
        <a:off x="2760289" y="33177"/>
        <a:ext cx="2421284" cy="763924"/>
      </dsp:txXfrm>
    </dsp:sp>
    <dsp:sp modelId="{822BF399-C06C-4624-A9B6-B135FDB5AEF9}">
      <dsp:nvSpPr>
        <dsp:cNvPr id="0" name=""/>
        <dsp:cNvSpPr/>
      </dsp:nvSpPr>
      <dsp:spPr>
        <a:xfrm>
          <a:off x="2760289" y="797102"/>
          <a:ext cx="2421284" cy="9223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endParaRPr lang="en-US" sz="2100" kern="1200" dirty="0"/>
        </a:p>
      </dsp:txBody>
      <dsp:txXfrm>
        <a:off x="2760289" y="797102"/>
        <a:ext cx="2421284" cy="9223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lvl1pPr marL="0" indent="0" algn="ctr">
              <a:buNone/>
              <a:defRPr sz="2800" b="0" i="0">
                <a:solidFill>
                  <a:schemeClr val="tx1">
                    <a:lumMod val="50000"/>
                    <a:lumOff val="50000"/>
                  </a:schemeClr>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a:xfrm>
            <a:off x="457200" y="2057400"/>
            <a:ext cx="8229600" cy="1143000"/>
          </a:xfrm>
        </p:spPr>
        <p:txBody>
          <a:bodyPr>
            <a:normAutofit/>
          </a:bodyPr>
          <a:lstStyle>
            <a:lvl1pPr>
              <a:defRPr sz="3800" b="1" i="0">
                <a:solidFill>
                  <a:srgbClr val="1B77BC"/>
                </a:solidFill>
                <a:latin typeface="Myriad Pro"/>
                <a:cs typeface="Myriad Pro"/>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i="0">
                <a:solidFill>
                  <a:srgbClr val="1B77BC"/>
                </a:solidFill>
                <a:latin typeface="Myriad Pro"/>
                <a:cs typeface="Myriad Pro"/>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Myriad Pro"/>
                <a:cs typeface="Myriad Pro"/>
              </a:defRPr>
            </a:lvl1pPr>
            <a:lvl2pPr>
              <a:defRPr b="0" i="0">
                <a:latin typeface="Myriad Pro"/>
                <a:cs typeface="Myriad Pro"/>
              </a:defRPr>
            </a:lvl2pPr>
            <a:lvl3pPr>
              <a:defRPr b="0" i="0">
                <a:latin typeface="Myriad Pro"/>
                <a:cs typeface="Myriad Pro"/>
              </a:defRPr>
            </a:lvl3pPr>
            <a:lvl4pPr>
              <a:defRPr b="0" i="0">
                <a:latin typeface="Myriad Pro"/>
                <a:cs typeface="Myriad Pro"/>
              </a:defRPr>
            </a:lvl4pPr>
            <a:lvl5pPr>
              <a:defRPr b="0" i="0">
                <a:latin typeface="Myriad Pro"/>
                <a:cs typeface="Myriad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02DEF7D-11B3-4A8F-A615-62D75D88D4BC}" type="datetimeFigureOut">
              <a:rPr lang="en-US" smtClean="0"/>
              <a:pPr/>
              <a:t>7/24/2013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2DD740B-7C87-474A-BE46-1E1C3B0D22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202DEF7D-11B3-4A8F-A615-62D75D88D4BC}" type="datetimeFigureOut">
              <a:rPr lang="en-US" smtClean="0"/>
              <a:pPr/>
              <a:t>7/24/2013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42DD740B-7C87-474A-BE46-1E1C3B0D22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cholastic.com/teachers/sites/default/files/images/blogs/81/6a00e54faaf86b8833014e5f3f9f99970c"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What</a:t>
            </a:r>
            <a:r>
              <a:rPr lang="en-US" dirty="0" smtClean="0"/>
              <a:t> is theme?</a:t>
            </a:r>
            <a:endParaRPr lang="en-US" dirty="0"/>
          </a:p>
        </p:txBody>
      </p:sp>
      <p:sp>
        <p:nvSpPr>
          <p:cNvPr id="5" name="Content Placeholder 4"/>
          <p:cNvSpPr>
            <a:spLocks noGrp="1"/>
          </p:cNvSpPr>
          <p:nvPr>
            <p:ph idx="1"/>
          </p:nvPr>
        </p:nvSpPr>
        <p:spPr>
          <a:xfrm>
            <a:off x="457200" y="1905000"/>
            <a:ext cx="8229600" cy="4221163"/>
          </a:xfrm>
        </p:spPr>
        <p:txBody>
          <a:bodyPr>
            <a:normAutofit/>
          </a:bodyPr>
          <a:lstStyle/>
          <a:p>
            <a:r>
              <a:rPr lang="en-US" dirty="0" smtClean="0"/>
              <a:t>Central and underlying meaning of the story.</a:t>
            </a:r>
          </a:p>
          <a:p>
            <a:endParaRPr lang="en-US" sz="1400" dirty="0" smtClean="0"/>
          </a:p>
          <a:p>
            <a:r>
              <a:rPr lang="en-US" dirty="0"/>
              <a:t>B</a:t>
            </a:r>
            <a:r>
              <a:rPr lang="en-US" dirty="0" smtClean="0"/>
              <a:t>ig idea the author wants the reader to take away from the text - writer’s </a:t>
            </a:r>
            <a:r>
              <a:rPr lang="en-US" dirty="0"/>
              <a:t>view of the world or </a:t>
            </a:r>
            <a:r>
              <a:rPr lang="en-US" dirty="0" smtClean="0"/>
              <a:t>a </a:t>
            </a:r>
            <a:r>
              <a:rPr lang="en-US" dirty="0"/>
              <a:t>revelation about human nature.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for Understanding</a:t>
            </a:r>
            <a:endParaRPr lang="en-US" dirty="0"/>
          </a:p>
        </p:txBody>
      </p:sp>
      <p:sp>
        <p:nvSpPr>
          <p:cNvPr id="3" name="Content Placeholder 2"/>
          <p:cNvSpPr>
            <a:spLocks noGrp="1"/>
          </p:cNvSpPr>
          <p:nvPr>
            <p:ph idx="1"/>
          </p:nvPr>
        </p:nvSpPr>
        <p:spPr>
          <a:xfrm>
            <a:off x="457200" y="1600200"/>
            <a:ext cx="7010400" cy="5029200"/>
          </a:xfrm>
        </p:spPr>
        <p:txBody>
          <a:bodyPr>
            <a:normAutofit lnSpcReduction="10000"/>
          </a:bodyPr>
          <a:lstStyle/>
          <a:p>
            <a:r>
              <a:rPr lang="en-US" dirty="0" smtClean="0"/>
              <a:t>What is theme?</a:t>
            </a:r>
          </a:p>
          <a:p>
            <a:pPr lvl="1"/>
            <a:r>
              <a:rPr lang="en-US" dirty="0" smtClean="0">
                <a:solidFill>
                  <a:srgbClr val="FF0000"/>
                </a:solidFill>
              </a:rPr>
              <a:t>The </a:t>
            </a:r>
            <a:r>
              <a:rPr lang="en-US" dirty="0">
                <a:solidFill>
                  <a:srgbClr val="FF0000"/>
                </a:solidFill>
              </a:rPr>
              <a:t>c</a:t>
            </a:r>
            <a:r>
              <a:rPr lang="en-US" dirty="0" smtClean="0">
                <a:solidFill>
                  <a:srgbClr val="FF0000"/>
                </a:solidFill>
              </a:rPr>
              <a:t>entral and underlying meaning of the story.</a:t>
            </a:r>
          </a:p>
          <a:p>
            <a:pPr lvl="1"/>
            <a:endParaRPr lang="en-US" dirty="0" smtClean="0">
              <a:solidFill>
                <a:srgbClr val="FF0000"/>
              </a:solidFill>
            </a:endParaRPr>
          </a:p>
          <a:p>
            <a:r>
              <a:rPr lang="en-US" dirty="0" smtClean="0"/>
              <a:t>What is a strategy for teaching students to find the theme when reading?</a:t>
            </a:r>
          </a:p>
          <a:p>
            <a:pPr lvl="1"/>
            <a:r>
              <a:rPr lang="en-US" dirty="0" smtClean="0">
                <a:solidFill>
                  <a:srgbClr val="FF0000"/>
                </a:solidFill>
              </a:rPr>
              <a:t>Double Entry Journal</a:t>
            </a:r>
          </a:p>
          <a:p>
            <a:pPr lvl="1"/>
            <a:r>
              <a:rPr lang="en-US" dirty="0" smtClean="0">
                <a:solidFill>
                  <a:srgbClr val="FF0000"/>
                </a:solidFill>
              </a:rPr>
              <a:t>Story Quilts</a:t>
            </a:r>
          </a:p>
          <a:p>
            <a:pPr lvl="1"/>
            <a:r>
              <a:rPr lang="en-US" dirty="0" smtClean="0">
                <a:solidFill>
                  <a:srgbClr val="FF0000"/>
                </a:solidFill>
              </a:rPr>
              <a:t>Herringbone Graphic Organizer</a:t>
            </a:r>
          </a:p>
          <a:p>
            <a:pPr>
              <a:buNone/>
            </a:pPr>
            <a:endParaRPr lang="en-US" dirty="0" smtClean="0"/>
          </a:p>
        </p:txBody>
      </p:sp>
      <p:pic>
        <p:nvPicPr>
          <p:cNvPr id="5" name="Picture 2" descr="C:\Users\Katie\AppData\Local\Microsoft\Windows\Temporary Internet Files\Content.IE5\6T8GK2LX\MC900078629[1].wmf"/>
          <p:cNvPicPr>
            <a:picLocks noChangeAspect="1" noChangeArrowheads="1"/>
          </p:cNvPicPr>
          <p:nvPr/>
        </p:nvPicPr>
        <p:blipFill>
          <a:blip r:embed="rId2" cstate="print"/>
          <a:srcRect/>
          <a:stretch>
            <a:fillRect/>
          </a:stretch>
        </p:blipFill>
        <p:spPr bwMode="auto">
          <a:xfrm>
            <a:off x="6781800" y="3886200"/>
            <a:ext cx="1982335" cy="20122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Themes found in Literature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0" y="1371600"/>
            <a:ext cx="4689224" cy="5133975"/>
          </a:xfrm>
          <a:prstGeom prst="rect">
            <a:avLst/>
          </a:prstGeom>
          <a:noFill/>
          <a:ln w="9525">
            <a:noFill/>
            <a:miter lim="800000"/>
            <a:headEnd/>
            <a:tailEnd/>
          </a:ln>
        </p:spPr>
      </p:pic>
      <p:sp>
        <p:nvSpPr>
          <p:cNvPr id="7" name="Rectangle 6"/>
          <p:cNvSpPr/>
          <p:nvPr/>
        </p:nvSpPr>
        <p:spPr>
          <a:xfrm>
            <a:off x="152400" y="6596390"/>
            <a:ext cx="8991600" cy="261610"/>
          </a:xfrm>
          <a:prstGeom prst="rect">
            <a:avLst/>
          </a:prstGeom>
        </p:spPr>
        <p:txBody>
          <a:bodyPr wrap="square">
            <a:spAutoFit/>
          </a:bodyPr>
          <a:lstStyle/>
          <a:p>
            <a:r>
              <a:rPr lang="en-US" sz="1100" dirty="0" smtClean="0">
                <a:hlinkClick r:id="rId3"/>
              </a:rPr>
              <a:t>http://www.scholastic.com/teachers/sites/default/files/images/blogs/81/6a00e54faaf86b8833014e5f3f9f99970c</a:t>
            </a:r>
            <a:r>
              <a:rPr lang="en-US" sz="1100" dirty="0" smtClean="0"/>
              <a:t> </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a:t>
            </a:r>
            <a:r>
              <a:rPr lang="en-US" dirty="0" smtClean="0"/>
              <a:t> to Find the Theme</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It is common for stories to have multiple themes. </a:t>
            </a:r>
          </a:p>
          <a:p>
            <a:endParaRPr lang="en-US" sz="1500" dirty="0" smtClean="0"/>
          </a:p>
          <a:p>
            <a:r>
              <a:rPr lang="en-US" dirty="0" smtClean="0"/>
              <a:t>Theme can be stated explicitly or implicitly.  </a:t>
            </a:r>
            <a:r>
              <a:rPr lang="en-US" i="1" dirty="0" smtClean="0"/>
              <a:t>For example, fables explicitly state the theme at the end.</a:t>
            </a:r>
          </a:p>
          <a:p>
            <a:endParaRPr lang="en-US" sz="1500" dirty="0" smtClean="0"/>
          </a:p>
          <a:p>
            <a:r>
              <a:rPr lang="en-US" dirty="0" smtClean="0"/>
              <a:t>Unlike the main idea, the theme can often be found at the conclusion of the story. </a:t>
            </a:r>
          </a:p>
          <a:p>
            <a:endParaRPr lang="en-US" sz="1500" dirty="0"/>
          </a:p>
          <a:p>
            <a:r>
              <a:rPr lang="en-US" dirty="0" smtClean="0"/>
              <a:t>Most </a:t>
            </a:r>
            <a:r>
              <a:rPr lang="en-US" dirty="0" smtClean="0"/>
              <a:t>often, </a:t>
            </a:r>
            <a:r>
              <a:rPr lang="en-US" dirty="0" smtClean="0"/>
              <a:t>readers have to infer the theme based on… character traits, motivations, actions, emotions, and values.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Theme</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Double Entry Journal</a:t>
            </a:r>
          </a:p>
          <a:p>
            <a:r>
              <a:rPr lang="en-US" dirty="0" smtClean="0"/>
              <a:t>Story Quilts</a:t>
            </a:r>
          </a:p>
          <a:p>
            <a:r>
              <a:rPr lang="en-US" dirty="0" smtClean="0"/>
              <a:t>Herringbone Graphic Organizer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Entry Journals</a:t>
            </a:r>
            <a:endParaRPr lang="en-US" dirty="0"/>
          </a:p>
        </p:txBody>
      </p:sp>
      <p:sp>
        <p:nvSpPr>
          <p:cNvPr id="3" name="Content Placeholder 2"/>
          <p:cNvSpPr>
            <a:spLocks noGrp="1"/>
          </p:cNvSpPr>
          <p:nvPr>
            <p:ph idx="1"/>
          </p:nvPr>
        </p:nvSpPr>
        <p:spPr>
          <a:xfrm>
            <a:off x="457200" y="1295400"/>
            <a:ext cx="8229600" cy="4754563"/>
          </a:xfrm>
        </p:spPr>
        <p:txBody>
          <a:bodyPr/>
          <a:lstStyle/>
          <a:p>
            <a:r>
              <a:rPr lang="en-US" dirty="0" smtClean="0"/>
              <a:t>Open ended tools that can be used in numerous ways. </a:t>
            </a:r>
          </a:p>
          <a:p>
            <a:r>
              <a:rPr lang="en-US" dirty="0" smtClean="0"/>
              <a:t>To encourage students to consider theme and evidence from the text, have them record the them in the left column with evidence from the text to support it in the right column. </a:t>
            </a:r>
            <a:endParaRPr lang="en-US" dirty="0"/>
          </a:p>
        </p:txBody>
      </p:sp>
      <p:graphicFrame>
        <p:nvGraphicFramePr>
          <p:cNvPr id="4" name="Diagram 3"/>
          <p:cNvGraphicFramePr/>
          <p:nvPr/>
        </p:nvGraphicFramePr>
        <p:xfrm>
          <a:off x="1676400" y="4876800"/>
          <a:ext cx="51816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Katie\AppData\Local\Microsoft\Windows\Temporary Internet Files\Content.IE5\0APHHYDN\MC900441732[1].png"/>
          <p:cNvPicPr>
            <a:picLocks noChangeAspect="1" noChangeArrowheads="1"/>
          </p:cNvPicPr>
          <p:nvPr/>
        </p:nvPicPr>
        <p:blipFill>
          <a:blip r:embed="rId7" cstate="print"/>
          <a:srcRect/>
          <a:stretch>
            <a:fillRect/>
          </a:stretch>
        </p:blipFill>
        <p:spPr bwMode="auto">
          <a:xfrm>
            <a:off x="7315200" y="4495800"/>
            <a:ext cx="1447800" cy="144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5035"/>
            <a:ext cx="8229600" cy="753665"/>
          </a:xfrm>
        </p:spPr>
        <p:txBody>
          <a:bodyPr>
            <a:normAutofit/>
          </a:bodyPr>
          <a:lstStyle/>
          <a:p>
            <a:r>
              <a:rPr lang="en-US"/>
              <a:t>Story Quilts </a:t>
            </a:r>
          </a:p>
        </p:txBody>
      </p:sp>
      <p:sp>
        <p:nvSpPr>
          <p:cNvPr id="5123" name="Rectangle 3"/>
          <p:cNvSpPr>
            <a:spLocks noGrp="1" noChangeArrowheads="1"/>
          </p:cNvSpPr>
          <p:nvPr>
            <p:ph idx="1"/>
          </p:nvPr>
        </p:nvSpPr>
        <p:spPr>
          <a:xfrm>
            <a:off x="457200" y="1295400"/>
            <a:ext cx="8229600" cy="5048250"/>
          </a:xfrm>
        </p:spPr>
        <p:txBody>
          <a:bodyPr>
            <a:normAutofit/>
          </a:bodyPr>
          <a:lstStyle/>
          <a:p>
            <a:pPr marL="609600" indent="-609600">
              <a:lnSpc>
                <a:spcPct val="80000"/>
              </a:lnSpc>
            </a:pPr>
            <a:r>
              <a:rPr lang="en-US" sz="2800" dirty="0" smtClean="0"/>
              <a:t>Determine the theme of </a:t>
            </a:r>
            <a:r>
              <a:rPr lang="en-US" sz="2800" dirty="0"/>
              <a:t>the </a:t>
            </a:r>
            <a:r>
              <a:rPr lang="en-US" sz="2800" dirty="0" smtClean="0"/>
              <a:t>story through </a:t>
            </a:r>
            <a:r>
              <a:rPr lang="en-US" sz="2800" dirty="0"/>
              <a:t>symbolic </a:t>
            </a:r>
            <a:r>
              <a:rPr lang="en-US" sz="2800" dirty="0" smtClean="0"/>
              <a:t>drawings.</a:t>
            </a:r>
            <a:endParaRPr lang="en-US" sz="2800" dirty="0"/>
          </a:p>
          <a:p>
            <a:pPr marL="609600" indent="-609600">
              <a:lnSpc>
                <a:spcPct val="80000"/>
              </a:lnSpc>
              <a:buNone/>
            </a:pPr>
            <a:r>
              <a:rPr lang="en-US" sz="2800" b="1" dirty="0" smtClean="0"/>
              <a:t>Procedure</a:t>
            </a:r>
            <a:r>
              <a:rPr lang="en-US" sz="2800" b="1" dirty="0"/>
              <a:t>: </a:t>
            </a:r>
          </a:p>
          <a:p>
            <a:pPr marL="990600" lvl="1" indent="-533400">
              <a:lnSpc>
                <a:spcPct val="80000"/>
              </a:lnSpc>
              <a:buFontTx/>
              <a:buAutoNum type="arabicPeriod"/>
            </a:pPr>
            <a:r>
              <a:rPr lang="en-US" dirty="0" smtClean="0"/>
              <a:t>Have students select a </a:t>
            </a:r>
            <a:r>
              <a:rPr lang="en-US" dirty="0"/>
              <a:t>quote </a:t>
            </a:r>
            <a:r>
              <a:rPr lang="en-US" dirty="0" smtClean="0"/>
              <a:t>or write their own to demonstrate the theme of </a:t>
            </a:r>
            <a:r>
              <a:rPr lang="en-US" dirty="0"/>
              <a:t>the </a:t>
            </a:r>
            <a:r>
              <a:rPr lang="en-US" dirty="0" smtClean="0"/>
              <a:t>story.</a:t>
            </a:r>
            <a:endParaRPr lang="en-US" dirty="0"/>
          </a:p>
          <a:p>
            <a:pPr marL="990600" lvl="1" indent="-533400">
              <a:lnSpc>
                <a:spcPct val="80000"/>
              </a:lnSpc>
              <a:buFontTx/>
              <a:buAutoNum type="arabicPeriod"/>
            </a:pPr>
            <a:r>
              <a:rPr lang="en-US" dirty="0"/>
              <a:t>They then make a symbol to represent the quote.</a:t>
            </a:r>
          </a:p>
          <a:p>
            <a:pPr marL="990600" lvl="1" indent="-533400">
              <a:lnSpc>
                <a:spcPct val="80000"/>
              </a:lnSpc>
              <a:buFontTx/>
              <a:buAutoNum type="arabicPeriod"/>
            </a:pPr>
            <a:r>
              <a:rPr lang="en-US" dirty="0"/>
              <a:t>Using these symbols and quotes, the students will </a:t>
            </a:r>
            <a:r>
              <a:rPr lang="en-US" dirty="0" smtClean="0"/>
              <a:t>make </a:t>
            </a:r>
            <a:r>
              <a:rPr lang="en-US" dirty="0"/>
              <a:t>a quilt square on paper or cloth.</a:t>
            </a:r>
          </a:p>
          <a:p>
            <a:pPr marL="990600" lvl="1" indent="-533400">
              <a:lnSpc>
                <a:spcPct val="80000"/>
              </a:lnSpc>
              <a:buFontTx/>
              <a:buAutoNum type="arabicPeriod"/>
            </a:pPr>
            <a:r>
              <a:rPr lang="en-US" dirty="0"/>
              <a:t>After all the squares are completed, assemble the quilt on a bulletin board or into the quilt (if using cloth</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Herringbone Graphic Organizer</a:t>
            </a:r>
            <a:endParaRPr lang="en-US" dirty="0"/>
          </a:p>
        </p:txBody>
      </p:sp>
      <p:sp>
        <p:nvSpPr>
          <p:cNvPr id="3" name="Content Placeholder 2"/>
          <p:cNvSpPr>
            <a:spLocks noGrp="1"/>
          </p:cNvSpPr>
          <p:nvPr>
            <p:ph idx="1"/>
          </p:nvPr>
        </p:nvSpPr>
        <p:spPr/>
        <p:txBody>
          <a:bodyPr/>
          <a:lstStyle/>
          <a:p>
            <a:r>
              <a:rPr lang="en-US" dirty="0" smtClean="0"/>
              <a:t>Provide </a:t>
            </a:r>
            <a:r>
              <a:rPr lang="en-US" dirty="0"/>
              <a:t>students with a framework for making decisions about main </a:t>
            </a:r>
            <a:r>
              <a:rPr lang="en-US" dirty="0" smtClean="0"/>
              <a:t>ideas and </a:t>
            </a:r>
            <a:r>
              <a:rPr lang="en-US" dirty="0"/>
              <a:t>important supporting details in </a:t>
            </a:r>
            <a:r>
              <a:rPr lang="en-US" dirty="0" smtClean="0"/>
              <a:t>text.</a:t>
            </a:r>
            <a:endParaRPr lang="en-US" dirty="0"/>
          </a:p>
          <a:p>
            <a:endParaRPr lang="en-US" dirty="0"/>
          </a:p>
        </p:txBody>
      </p:sp>
      <p:pic>
        <p:nvPicPr>
          <p:cNvPr id="3074" name="Picture 2"/>
          <p:cNvPicPr>
            <a:picLocks noChangeAspect="1" noChangeArrowheads="1"/>
          </p:cNvPicPr>
          <p:nvPr/>
        </p:nvPicPr>
        <p:blipFill>
          <a:blip r:embed="rId2" cstate="print"/>
          <a:srcRect t="8511"/>
          <a:stretch>
            <a:fillRect/>
          </a:stretch>
        </p:blipFill>
        <p:spPr bwMode="auto">
          <a:xfrm>
            <a:off x="914400" y="3276600"/>
            <a:ext cx="5973309" cy="3276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Questions about Theme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message did you take away from reading this text? Which clues helped you determine this theme?</a:t>
            </a:r>
          </a:p>
          <a:p>
            <a:r>
              <a:rPr lang="en-US" dirty="0" smtClean="0"/>
              <a:t>Which passage in the text is most significant? Why?</a:t>
            </a:r>
          </a:p>
          <a:p>
            <a:r>
              <a:rPr lang="en-US" dirty="0" smtClean="0"/>
              <a:t>How does the changes the main character undergoes help you determine the message of the book?</a:t>
            </a:r>
          </a:p>
          <a:p>
            <a:r>
              <a:rPr lang="en-US" dirty="0" smtClean="0"/>
              <a:t>What affected your interpretation of the theme the most: the plot, the characters, the setting? </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pPr>
              <a:buNone/>
            </a:pPr>
            <a:r>
              <a:rPr lang="en-US" dirty="0" smtClean="0"/>
              <a:t>Now ask yourself:</a:t>
            </a:r>
          </a:p>
          <a:p>
            <a:pPr>
              <a:buNone/>
            </a:pPr>
            <a:endParaRPr lang="en-US" dirty="0" smtClean="0"/>
          </a:p>
          <a:p>
            <a:r>
              <a:rPr lang="en-US" dirty="0" smtClean="0"/>
              <a:t>What is theme?</a:t>
            </a:r>
          </a:p>
          <a:p>
            <a:endParaRPr lang="en-US" dirty="0" smtClean="0"/>
          </a:p>
          <a:p>
            <a:r>
              <a:rPr lang="en-US" dirty="0" smtClean="0"/>
              <a:t>What is a strategy for teaching students to find the theme when reading?</a:t>
            </a:r>
          </a:p>
          <a:p>
            <a:pPr>
              <a:buNone/>
            </a:pPr>
            <a:endParaRPr lang="en-US" dirty="0" smtClean="0"/>
          </a:p>
          <a:p>
            <a:endParaRPr lang="en-US" dirty="0"/>
          </a:p>
        </p:txBody>
      </p:sp>
      <p:pic>
        <p:nvPicPr>
          <p:cNvPr id="1026" name="Picture 2" descr="C:\Users\Katie\AppData\Local\Microsoft\Windows\Temporary Internet Files\Content.IE5\5HUJEXYR\MC900078711[1].wmf"/>
          <p:cNvPicPr>
            <a:picLocks noChangeAspect="1" noChangeArrowheads="1"/>
          </p:cNvPicPr>
          <p:nvPr/>
        </p:nvPicPr>
        <p:blipFill>
          <a:blip r:embed="rId2" cstate="print"/>
          <a:srcRect/>
          <a:stretch>
            <a:fillRect/>
          </a:stretch>
        </p:blipFill>
        <p:spPr bwMode="auto">
          <a:xfrm>
            <a:off x="7543800" y="304800"/>
            <a:ext cx="1313694" cy="3186352"/>
          </a:xfrm>
          <a:prstGeom prst="rect">
            <a:avLst/>
          </a:prstGeom>
          <a:noFill/>
        </p:spPr>
      </p:pic>
    </p:spTree>
  </p:cSld>
  <p:clrMapOvr>
    <a:masterClrMapping/>
  </p:clrMapOvr>
</p:sld>
</file>

<file path=ppt/theme/theme1.xml><?xml version="1.0" encoding="utf-8"?>
<a:theme xmlns:a="http://schemas.openxmlformats.org/drawingml/2006/main" name="NCS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EA3B4BEBF43C4E9307A9D9FFBE64DB" ma:contentTypeVersion="0" ma:contentTypeDescription="Create a new document." ma:contentTypeScope="" ma:versionID="a61b928dcf51223c359341f5cb5ab5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4D4B6E-ABC0-40F3-ABB8-A1E611DD8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AFF724A-E4DC-4F8B-8350-D4561247C5F9}">
  <ds:schemaRefs>
    <ds:schemaRef ds:uri="http://schemas.microsoft.com/sharepoint/v3/contenttype/forms"/>
  </ds:schemaRefs>
</ds:datastoreItem>
</file>

<file path=customXml/itemProps3.xml><?xml version="1.0" encoding="utf-8"?>
<ds:datastoreItem xmlns:ds="http://schemas.openxmlformats.org/officeDocument/2006/customXml" ds:itemID="{955D974E-CE43-447D-8784-881AC6C9A8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NCSC theme</Template>
  <TotalTime>1136</TotalTime>
  <Words>426</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NCSC theme</vt:lpstr>
      <vt:lpstr>What is theme?</vt:lpstr>
      <vt:lpstr>Common Themes found in Literature</vt:lpstr>
      <vt:lpstr>How to Find the Theme</vt:lpstr>
      <vt:lpstr>Teaching Theme</vt:lpstr>
      <vt:lpstr>Double Entry Journals</vt:lpstr>
      <vt:lpstr>Story Quilts </vt:lpstr>
      <vt:lpstr>Herringbone Graphic Organizer</vt:lpstr>
      <vt:lpstr>Sample Questions about Theme</vt:lpstr>
      <vt:lpstr>Your Turn!</vt:lpstr>
      <vt:lpstr>Check for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theme?</dc:title>
  <dc:creator>Katie Stover</dc:creator>
  <cp:lastModifiedBy>edCount</cp:lastModifiedBy>
  <cp:revision>22</cp:revision>
  <dcterms:created xsi:type="dcterms:W3CDTF">2013-06-04T20:37:13Z</dcterms:created>
  <dcterms:modified xsi:type="dcterms:W3CDTF">2013-07-24T17:12:55Z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0x01010026EA3B4BEBF43C4E9307A9D9FFBE64DB</vt:lpwstr>
  </property>
</Properties>
</file>