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with Fractions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Before you begin instruction, you may need to review the different ways the operation of subtraction is referred to in word problems</a:t>
            </a:r>
          </a:p>
          <a:p>
            <a:endParaRPr lang="en-US" sz="3000" dirty="0" smtClean="0"/>
          </a:p>
          <a:p>
            <a:r>
              <a:rPr lang="en-US" sz="3000" dirty="0" smtClean="0"/>
              <a:t>Some key phrases to look for include:</a:t>
            </a:r>
          </a:p>
          <a:p>
            <a:pPr lvl="1"/>
            <a:r>
              <a:rPr lang="en-US" sz="2600" dirty="0" smtClean="0"/>
              <a:t>Subtracted from</a:t>
            </a:r>
          </a:p>
          <a:p>
            <a:pPr lvl="1"/>
            <a:r>
              <a:rPr lang="en-US" sz="2600" dirty="0" smtClean="0"/>
              <a:t>Minus</a:t>
            </a:r>
          </a:p>
          <a:p>
            <a:pPr lvl="1"/>
            <a:r>
              <a:rPr lang="en-US" sz="2600" dirty="0" smtClean="0"/>
              <a:t>Difference</a:t>
            </a:r>
          </a:p>
          <a:p>
            <a:pPr lvl="1"/>
            <a:r>
              <a:rPr lang="en-US" sz="2600" dirty="0" smtClean="0"/>
              <a:t>Less than</a:t>
            </a:r>
          </a:p>
          <a:p>
            <a:pPr lvl="1"/>
            <a:r>
              <a:rPr lang="en-US" sz="2600" dirty="0" smtClean="0"/>
              <a:t>Decreased by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019800"/>
            <a:ext cx="6477000" cy="6096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Subtracting fractions with the same denominator: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subtract fractions with the same denominator, you subtract the numerators together while keeping the denominator</a:t>
            </a:r>
          </a:p>
          <a:p>
            <a:pPr marL="514350" indent="-514350" algn="ctr">
              <a:buNone/>
            </a:pPr>
            <a:endParaRPr lang="en-US" sz="2800" u="sng" dirty="0" smtClean="0"/>
          </a:p>
          <a:p>
            <a:pPr marL="514350" indent="-514350">
              <a:buAutoNum type="arabicPlain" startAt="7"/>
            </a:pPr>
            <a:endParaRPr lang="en-US" sz="2800" u="sng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352800"/>
            <a:ext cx="2305050" cy="1047750"/>
          </a:xfrm>
          <a:prstGeom prst="rect">
            <a:avLst/>
          </a:prstGeom>
          <a:noFill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267200"/>
            <a:ext cx="333375" cy="1047750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Explosion 2 30"/>
          <p:cNvSpPr/>
          <p:nvPr/>
        </p:nvSpPr>
        <p:spPr>
          <a:xfrm>
            <a:off x="2819400" y="2514600"/>
            <a:ext cx="6324600" cy="3810000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19600" y="35814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Helpful Hint:</a:t>
            </a:r>
          </a:p>
          <a:p>
            <a:r>
              <a:rPr lang="en-US" sz="1600" dirty="0" smtClean="0">
                <a:latin typeface="Myriad Pro"/>
              </a:rPr>
              <a:t>You may want to manipulate equations so that the larger fraction comes first to avoid negative numbers. However, once students grasp the concept, begin including fractions and instruction with negative </a:t>
            </a:r>
            <a:r>
              <a:rPr lang="en-US" sz="1600" dirty="0" smtClean="0">
                <a:latin typeface="Myriad Pro"/>
              </a:rPr>
              <a:t>numbers.</a:t>
            </a:r>
            <a:endParaRPr lang="en-US" sz="1600" dirty="0">
              <a:latin typeface="Myriad Pro"/>
            </a:endParaRPr>
          </a:p>
        </p:txBody>
      </p:sp>
      <p:sp>
        <p:nvSpPr>
          <p:cNvPr id="16" name="Footer Placeholder 3"/>
          <p:cNvSpPr>
            <a:spLocks noGrp="1"/>
          </p:cNvSpPr>
          <p:nvPr/>
        </p:nvSpPr>
        <p:spPr>
          <a:xfrm>
            <a:off x="533400" y="6324601"/>
            <a:ext cx="6477000" cy="533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Subtracting fractions with different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Step 1:  find a common denominator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Method 1- multiply one denominator by the other</a:t>
            </a:r>
          </a:p>
          <a:p>
            <a:pPr lvl="2"/>
            <a:r>
              <a:rPr lang="en-US" sz="2000" dirty="0" smtClean="0"/>
              <a:t>If you use this method, after you finishing subtracting, you may need to reduce the fraction to it’s simplest form</a:t>
            </a:r>
          </a:p>
          <a:p>
            <a:pPr lvl="2"/>
            <a:r>
              <a:rPr lang="en-US" sz="2000" dirty="0" smtClean="0"/>
              <a:t>For example, 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400" dirty="0" smtClean="0"/>
              <a:t>Method 2- find the least common denominator</a:t>
            </a:r>
          </a:p>
          <a:p>
            <a:pPr lvl="2"/>
            <a:r>
              <a:rPr lang="en-US" sz="2000" dirty="0" smtClean="0"/>
              <a:t>If you use this method, students may benefit from having a chart already showing multiples of numbers 1-10 so they can select the correct multiple</a:t>
            </a:r>
            <a:endParaRPr lang="en-US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810000"/>
            <a:ext cx="904875" cy="1047750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/>
        </p:nvSpPr>
        <p:spPr>
          <a:xfrm>
            <a:off x="457200" y="6172200"/>
            <a:ext cx="6553200" cy="533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Subtracting fractions with different denominators: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method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9624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In this case, the </a:t>
            </a:r>
            <a:r>
              <a:rPr lang="en-US" dirty="0" smtClean="0">
                <a:latin typeface="Myriad Pro"/>
              </a:rPr>
              <a:t>difference cannot </a:t>
            </a:r>
            <a:r>
              <a:rPr lang="en-US" dirty="0" smtClean="0">
                <a:latin typeface="Myriad Pro"/>
              </a:rPr>
              <a:t>be simplified further so there is no need to reduce the fraction</a:t>
            </a:r>
            <a:endParaRPr lang="en-US" dirty="0">
              <a:latin typeface="Myriad Pro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4800600" y="4419601"/>
            <a:ext cx="685800" cy="28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35814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Multiply 5 by 6 to get new denominator</a:t>
            </a:r>
            <a:endParaRPr lang="en-US" sz="1400" dirty="0">
              <a:latin typeface="Myriad Pro"/>
            </a:endParaRP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1905000" y="3276600"/>
            <a:ext cx="1143000" cy="674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1905000" y="3950732"/>
            <a:ext cx="9144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895600"/>
            <a:ext cx="1009650" cy="104775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267200"/>
            <a:ext cx="1771650" cy="1047750"/>
          </a:xfrm>
          <a:prstGeom prst="rect">
            <a:avLst/>
          </a:prstGeom>
          <a:noFill/>
        </p:spPr>
      </p:pic>
      <p:sp>
        <p:nvSpPr>
          <p:cNvPr id="18" name="Footer Placeholder 3"/>
          <p:cNvSpPr>
            <a:spLocks noGrp="1"/>
          </p:cNvSpPr>
          <p:nvPr/>
        </p:nvSpPr>
        <p:spPr>
          <a:xfrm>
            <a:off x="533400" y="6248400"/>
            <a:ext cx="65532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Subtracting fractions with different denominators: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method 2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38800" y="2667000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1:</a:t>
            </a:r>
            <a:r>
              <a:rPr lang="en-US" sz="1400" dirty="0" smtClean="0">
                <a:latin typeface="Myriad Pro"/>
              </a:rPr>
              <a:t> Convert mixed numbers to improper fractions</a:t>
            </a:r>
            <a:endParaRPr lang="en-US" sz="14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810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2:</a:t>
            </a:r>
            <a:r>
              <a:rPr lang="en-US" sz="1400" dirty="0" smtClean="0">
                <a:latin typeface="Myriad Pro"/>
              </a:rPr>
              <a:t> 18 is the least common denominator</a:t>
            </a:r>
            <a:endParaRPr lang="en-US" sz="1400" dirty="0">
              <a:latin typeface="Myriad Pr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4724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Note: </a:t>
            </a:r>
            <a:r>
              <a:rPr lang="en-US" sz="1400" dirty="0" smtClean="0">
                <a:latin typeface="Myriad Pro"/>
              </a:rPr>
              <a:t>this is a negative number (See slide 2)</a:t>
            </a:r>
            <a:endParaRPr lang="en-US" sz="1400" dirty="0">
              <a:latin typeface="Myriad Pro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57150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3</a:t>
            </a:r>
            <a:r>
              <a:rPr lang="en-US" sz="1400" dirty="0" smtClean="0">
                <a:latin typeface="Myriad Pro"/>
              </a:rPr>
              <a:t>: subtract numerators</a:t>
            </a:r>
            <a:endParaRPr lang="en-US" sz="1400" dirty="0">
              <a:latin typeface="Myriad Pro"/>
            </a:endParaRPr>
          </a:p>
        </p:txBody>
      </p:sp>
      <p:cxnSp>
        <p:nvCxnSpPr>
          <p:cNvPr id="23" name="Straight Arrow Connector 22"/>
          <p:cNvCxnSpPr>
            <a:stCxn id="18" idx="1"/>
          </p:cNvCxnSpPr>
          <p:nvPr/>
        </p:nvCxnSpPr>
        <p:spPr>
          <a:xfrm flipH="1">
            <a:off x="4495800" y="3036332"/>
            <a:ext cx="114300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1"/>
          </p:cNvCxnSpPr>
          <p:nvPr/>
        </p:nvCxnSpPr>
        <p:spPr>
          <a:xfrm flipH="1" flipV="1">
            <a:off x="4800600" y="2743200"/>
            <a:ext cx="838200" cy="293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09800" y="4343400"/>
            <a:ext cx="762000" cy="67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05200" y="4876800"/>
            <a:ext cx="15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257800" y="48768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362200"/>
            <a:ext cx="1447800" cy="104775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1038225" cy="1047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4419600"/>
            <a:ext cx="2047875" cy="1047750"/>
          </a:xfrm>
          <a:prstGeom prst="rect">
            <a:avLst/>
          </a:prstGeom>
          <a:noFill/>
        </p:spPr>
      </p:pic>
      <p:sp>
        <p:nvSpPr>
          <p:cNvPr id="27" name="Footer Placeholder 3"/>
          <p:cNvSpPr>
            <a:spLocks noGrp="1"/>
          </p:cNvSpPr>
          <p:nvPr/>
        </p:nvSpPr>
        <p:spPr>
          <a:xfrm>
            <a:off x="457200" y="6324600"/>
            <a:ext cx="6553200" cy="533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instruction using visual models</a:t>
            </a:r>
          </a:p>
          <a:p>
            <a:endParaRPr lang="en-US" dirty="0" smtClean="0"/>
          </a:p>
          <a:p>
            <a:r>
              <a:rPr lang="en-US" dirty="0" smtClean="0"/>
              <a:t>Create a personally relevant word problem</a:t>
            </a:r>
          </a:p>
          <a:p>
            <a:pPr lvl="1"/>
            <a:r>
              <a:rPr lang="en-US" dirty="0" smtClean="0"/>
              <a:t>Today we are having a pizza party. </a:t>
            </a:r>
            <a:r>
              <a:rPr lang="en-US" dirty="0" smtClean="0"/>
              <a:t>Our </a:t>
            </a:r>
            <a:r>
              <a:rPr lang="en-US" dirty="0" smtClean="0"/>
              <a:t>pizza has 10 slices. After the party 5 were left. </a:t>
            </a:r>
            <a:r>
              <a:rPr lang="en-US" dirty="0" smtClean="0"/>
              <a:t>If </a:t>
            </a:r>
            <a:r>
              <a:rPr lang="en-US" dirty="0" smtClean="0"/>
              <a:t>Julie eats one more slice, how much of the pizza is left?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096000"/>
            <a:ext cx="6477000" cy="533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Subtracting fractions address the following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4.NO.2h1 Add and subtract fractions with like denominators of (</a:t>
            </a:r>
            <a:r>
              <a:rPr lang="en-US" dirty="0" smtClean="0"/>
              <a:t>2,3,4 or </a:t>
            </a:r>
            <a:r>
              <a:rPr lang="en-US" dirty="0" smtClean="0"/>
              <a:t>8)</a:t>
            </a:r>
          </a:p>
          <a:p>
            <a:pPr lvl="1"/>
            <a:r>
              <a:rPr lang="en-US" dirty="0" smtClean="0"/>
              <a:t>4.NO.2h2 Add and subtract fractions with like denominators (</a:t>
            </a:r>
            <a:r>
              <a:rPr lang="en-US" dirty="0" smtClean="0"/>
              <a:t>2,3,4 </a:t>
            </a:r>
            <a:r>
              <a:rPr lang="en-US" dirty="0" smtClean="0"/>
              <a:t>or 8) using representations</a:t>
            </a:r>
          </a:p>
          <a:p>
            <a:pPr lvl="1"/>
            <a:r>
              <a:rPr lang="en-US" dirty="0" smtClean="0"/>
              <a:t>4.NO.2h3 Solve word problems involving addition and subtraction of fractions with like denominators (</a:t>
            </a:r>
            <a:r>
              <a:rPr lang="en-US" dirty="0" smtClean="0"/>
              <a:t>2,3,4 </a:t>
            </a:r>
            <a:r>
              <a:rPr lang="en-US" dirty="0" smtClean="0"/>
              <a:t>or 8) </a:t>
            </a:r>
          </a:p>
          <a:p>
            <a:pPr lvl="1"/>
            <a:r>
              <a:rPr lang="en-US" dirty="0" smtClean="0"/>
              <a:t>5.NO.2b1 Add and subtract fractions with unlike denominators by replacing fractions with equivalent fractions (identical denominators)</a:t>
            </a:r>
          </a:p>
          <a:p>
            <a:pPr lvl="1"/>
            <a:r>
              <a:rPr lang="en-US" dirty="0" smtClean="0"/>
              <a:t>5.NO.2b2 Add or subtract fractions with unlike denominators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5532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BF7FAB-BE52-4928-9C74-443A7A359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2741E0-DB45-49B7-83D5-EDF6107537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176AA1-054F-4E7B-A098-6529C3DFDF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449</TotalTime>
  <Words>940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Subtraction with Fractions</vt:lpstr>
      <vt:lpstr>Words and Math</vt:lpstr>
      <vt:lpstr>Subtracting fractions with the same denominator: An example</vt:lpstr>
      <vt:lpstr>Subtracting fractions with different denominators</vt:lpstr>
      <vt:lpstr>Subtracting fractions with different denominators: An example</vt:lpstr>
      <vt:lpstr>Subtracting fractions with different denominators: An example</vt:lpstr>
      <vt:lpstr>Ideas for application 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73</cp:revision>
  <dcterms:created xsi:type="dcterms:W3CDTF">2011-10-26T16:18:28Z</dcterms:created>
  <dcterms:modified xsi:type="dcterms:W3CDTF">2013-11-06T15:51:32Z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